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69" r:id="rId2"/>
    <p:sldId id="272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/>
    <p:restoredTop sz="94610"/>
  </p:normalViewPr>
  <p:slideViewPr>
    <p:cSldViewPr snapToGrid="0" snapToObjects="1">
      <p:cViewPr varScale="1">
        <p:scale>
          <a:sx n="129" d="100"/>
          <a:sy n="129" d="100"/>
        </p:scale>
        <p:origin x="200" y="7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KTH</c:v>
                </c:pt>
              </c:strCache>
            </c:strRef>
          </c:tx>
          <c:spPr>
            <a:solidFill>
              <a:srgbClr val="004791"/>
            </a:solidFill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62</c:v>
                </c:pt>
                <c:pt idx="1">
                  <c:v>71</c:v>
                </c:pt>
                <c:pt idx="2">
                  <c:v>78</c:v>
                </c:pt>
                <c:pt idx="3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81-6447-B8B2-C00D42EA79C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NYU</c:v>
                </c:pt>
              </c:strCache>
            </c:strRef>
          </c:tx>
          <c:spPr>
            <a:solidFill>
              <a:srgbClr val="57068C"/>
            </a:solidFill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55</c:v>
                </c:pt>
                <c:pt idx="1">
                  <c:v>60</c:v>
                </c:pt>
                <c:pt idx="2">
                  <c:v>69</c:v>
                </c:pt>
                <c:pt idx="3">
                  <c:v>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981-6447-B8B2-C00D42EA79C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TU Wien</c:v>
                </c:pt>
              </c:strCache>
            </c:strRef>
          </c:tx>
          <c:spPr>
            <a:solidFill>
              <a:srgbClr val="0066B3"/>
            </a:solidFill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48</c:v>
                </c:pt>
                <c:pt idx="1">
                  <c:v>58</c:v>
                </c:pt>
                <c:pt idx="2">
                  <c:v>66</c:v>
                </c:pt>
                <c:pt idx="3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981-6447-B8B2-C00D42EA79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5C6470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6E2DD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5C6470"/>
                </a:solidFill>
                <a:latin typeface="Calibri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txPr>
        <a:bodyPr/>
        <a:lstStyle/>
        <a:p>
          <a:pPr>
            <a:defRPr sz="1100">
              <a:solidFill>
                <a:srgbClr val="1B2330"/>
              </a:solidFill>
              <a:latin typeface="Calibri"/>
              <a:cs typeface="Calibri"/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8377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interoperability-tutorial.lovable.app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713232" y="891207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400" dirty="0">
                <a:solidFill>
                  <a:srgbClr val="E015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VDLB 2026 Tutorial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685800" y="1500807"/>
            <a:ext cx="7863840" cy="17135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5000"/>
              </a:lnSpc>
            </a:pPr>
            <a:r>
              <a:rPr lang="en-US" sz="4800" b="1" dirty="0">
                <a:solidFill>
                  <a:srgbClr val="1A1A1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Interoperability in Healthcare: A Primer and New Frontiers</a:t>
            </a:r>
            <a:endParaRPr lang="en-US" sz="4800" dirty="0"/>
          </a:p>
        </p:txBody>
      </p:sp>
      <p:pic>
        <p:nvPicPr>
          <p:cNvPr id="11" name="Picture 10" descr="KTH Royal Institute of Technology - Wikipedia">
            <a:extLst>
              <a:ext uri="{FF2B5EF4-FFF2-40B4-BE49-F238E27FC236}">
                <a16:creationId xmlns:a16="http://schemas.microsoft.com/office/drawing/2014/main" id="{5C380C09-1278-8E72-9C2B-6421584D45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0953" y="4030318"/>
            <a:ext cx="654122" cy="731078"/>
          </a:xfrm>
          <a:prstGeom prst="rect">
            <a:avLst/>
          </a:prstGeom>
        </p:spPr>
      </p:pic>
      <p:pic>
        <p:nvPicPr>
          <p:cNvPr id="12" name="Picture 11" descr="New York University Logo, PNG, Symbol, History, Meaning">
            <a:extLst>
              <a:ext uri="{FF2B5EF4-FFF2-40B4-BE49-F238E27FC236}">
                <a16:creationId xmlns:a16="http://schemas.microsoft.com/office/drawing/2014/main" id="{E0DDDD76-3A97-E17D-3324-085F11D785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5590" y="4030318"/>
            <a:ext cx="1308245" cy="731078"/>
          </a:xfrm>
          <a:prstGeom prst="rect">
            <a:avLst/>
          </a:prstGeom>
        </p:spPr>
      </p:pic>
      <p:pic>
        <p:nvPicPr>
          <p:cNvPr id="13" name="Picture 12" descr="TU Wien - Wikipedia">
            <a:extLst>
              <a:ext uri="{FF2B5EF4-FFF2-40B4-BE49-F238E27FC236}">
                <a16:creationId xmlns:a16="http://schemas.microsoft.com/office/drawing/2014/main" id="{32A2CC0D-C078-4FAE-B6BF-EE73ACBAD9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94926" y="4030318"/>
            <a:ext cx="731078" cy="731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9943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1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5486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B2A4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Process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457200" y="1737360"/>
            <a:ext cx="192024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blurRad="88900" dist="381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SE"/>
          </a:p>
        </p:txBody>
      </p:sp>
      <p:sp>
        <p:nvSpPr>
          <p:cNvPr id="4" name="Shape 2"/>
          <p:cNvSpPr/>
          <p:nvPr/>
        </p:nvSpPr>
        <p:spPr>
          <a:xfrm>
            <a:off x="713232" y="2029968"/>
            <a:ext cx="457200" cy="457200"/>
          </a:xfrm>
          <a:prstGeom prst="ellipse">
            <a:avLst/>
          </a:prstGeom>
          <a:solidFill>
            <a:srgbClr val="004791"/>
          </a:solidFill>
          <a:ln/>
        </p:spPr>
        <p:txBody>
          <a:bodyPr/>
          <a:lstStyle/>
          <a:p>
            <a:endParaRPr lang="en-SE"/>
          </a:p>
        </p:txBody>
      </p:sp>
      <p:sp>
        <p:nvSpPr>
          <p:cNvPr id="5" name="Text 3"/>
          <p:cNvSpPr/>
          <p:nvPr/>
        </p:nvSpPr>
        <p:spPr>
          <a:xfrm>
            <a:off x="713232" y="20299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1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13232" y="260604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0047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713232" y="2852928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23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Discover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13232" y="3182112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Frame the question</a:t>
            </a:r>
            <a:endParaRPr lang="en-US" sz="110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5728" y="2551176"/>
            <a:ext cx="201168" cy="201168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2624328" y="1737360"/>
            <a:ext cx="192024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blurRad="88900" dist="381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SE"/>
          </a:p>
        </p:txBody>
      </p:sp>
      <p:sp>
        <p:nvSpPr>
          <p:cNvPr id="11" name="Shape 8"/>
          <p:cNvSpPr/>
          <p:nvPr/>
        </p:nvSpPr>
        <p:spPr>
          <a:xfrm>
            <a:off x="2880360" y="2029968"/>
            <a:ext cx="457200" cy="457200"/>
          </a:xfrm>
          <a:prstGeom prst="ellipse">
            <a:avLst/>
          </a:prstGeom>
          <a:solidFill>
            <a:srgbClr val="57068C"/>
          </a:solidFill>
          <a:ln/>
        </p:spPr>
        <p:txBody>
          <a:bodyPr/>
          <a:lstStyle/>
          <a:p>
            <a:endParaRPr lang="en-SE"/>
          </a:p>
        </p:txBody>
      </p:sp>
      <p:sp>
        <p:nvSpPr>
          <p:cNvPr id="12" name="Text 9"/>
          <p:cNvSpPr/>
          <p:nvPr/>
        </p:nvSpPr>
        <p:spPr>
          <a:xfrm>
            <a:off x="2880360" y="20299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2</a:t>
            </a:r>
            <a:endParaRPr lang="en-US" sz="2200" dirty="0"/>
          </a:p>
        </p:txBody>
      </p:sp>
      <p:sp>
        <p:nvSpPr>
          <p:cNvPr id="13" name="Text 10"/>
          <p:cNvSpPr/>
          <p:nvPr/>
        </p:nvSpPr>
        <p:spPr>
          <a:xfrm>
            <a:off x="2880360" y="260604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5706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2880360" y="2852928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23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2880360" y="3182112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the approach</a:t>
            </a:r>
            <a:endParaRPr lang="en-US" sz="1100" dirty="0"/>
          </a:p>
        </p:txBody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2856" y="2551176"/>
            <a:ext cx="201168" cy="201168"/>
          </a:xfrm>
          <a:prstGeom prst="rect">
            <a:avLst/>
          </a:prstGeom>
        </p:spPr>
      </p:pic>
      <p:sp>
        <p:nvSpPr>
          <p:cNvPr id="17" name="Shape 13"/>
          <p:cNvSpPr/>
          <p:nvPr/>
        </p:nvSpPr>
        <p:spPr>
          <a:xfrm>
            <a:off x="4791456" y="1737360"/>
            <a:ext cx="192024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blurRad="88900" dist="381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SE"/>
          </a:p>
        </p:txBody>
      </p:sp>
      <p:sp>
        <p:nvSpPr>
          <p:cNvPr id="18" name="Shape 14"/>
          <p:cNvSpPr/>
          <p:nvPr/>
        </p:nvSpPr>
        <p:spPr>
          <a:xfrm>
            <a:off x="5047488" y="2029968"/>
            <a:ext cx="457200" cy="457200"/>
          </a:xfrm>
          <a:prstGeom prst="ellipse">
            <a:avLst/>
          </a:prstGeom>
          <a:solidFill>
            <a:srgbClr val="0066B3"/>
          </a:solidFill>
          <a:ln/>
        </p:spPr>
        <p:txBody>
          <a:bodyPr/>
          <a:lstStyle/>
          <a:p>
            <a:endParaRPr lang="en-SE"/>
          </a:p>
        </p:txBody>
      </p:sp>
      <p:sp>
        <p:nvSpPr>
          <p:cNvPr id="19" name="Text 15"/>
          <p:cNvSpPr/>
          <p:nvPr/>
        </p:nvSpPr>
        <p:spPr>
          <a:xfrm>
            <a:off x="5047488" y="20299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3</a:t>
            </a:r>
            <a:endParaRPr lang="en-US" sz="2200" dirty="0"/>
          </a:p>
        </p:txBody>
      </p:sp>
      <p:sp>
        <p:nvSpPr>
          <p:cNvPr id="20" name="Text 16"/>
          <p:cNvSpPr/>
          <p:nvPr/>
        </p:nvSpPr>
        <p:spPr>
          <a:xfrm>
            <a:off x="5047488" y="260604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0066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</a:t>
            </a:r>
            <a:endParaRPr lang="en-US" sz="900" dirty="0"/>
          </a:p>
        </p:txBody>
      </p:sp>
      <p:sp>
        <p:nvSpPr>
          <p:cNvPr id="21" name="Text 17"/>
          <p:cNvSpPr/>
          <p:nvPr/>
        </p:nvSpPr>
        <p:spPr>
          <a:xfrm>
            <a:off x="5047488" y="2852928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23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</a:t>
            </a:r>
            <a:endParaRPr lang="en-US" sz="1600" dirty="0"/>
          </a:p>
        </p:txBody>
      </p:sp>
      <p:sp>
        <p:nvSpPr>
          <p:cNvPr id="22" name="Text 18"/>
          <p:cNvSpPr/>
          <p:nvPr/>
        </p:nvSpPr>
        <p:spPr>
          <a:xfrm>
            <a:off x="5047488" y="3182112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and measure</a:t>
            </a:r>
            <a:endParaRPr lang="en-US" sz="1100" dirty="0"/>
          </a:p>
        </p:txBody>
      </p:sp>
      <p:pic>
        <p:nvPicPr>
          <p:cNvPr id="23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9984" y="2551176"/>
            <a:ext cx="201168" cy="201168"/>
          </a:xfrm>
          <a:prstGeom prst="rect">
            <a:avLst/>
          </a:prstGeom>
        </p:spPr>
      </p:pic>
      <p:sp>
        <p:nvSpPr>
          <p:cNvPr id="24" name="Shape 19"/>
          <p:cNvSpPr/>
          <p:nvPr/>
        </p:nvSpPr>
        <p:spPr>
          <a:xfrm>
            <a:off x="6958584" y="1737360"/>
            <a:ext cx="192024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blurRad="88900" dist="381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SE"/>
          </a:p>
        </p:txBody>
      </p:sp>
      <p:sp>
        <p:nvSpPr>
          <p:cNvPr id="25" name="Shape 20"/>
          <p:cNvSpPr/>
          <p:nvPr/>
        </p:nvSpPr>
        <p:spPr>
          <a:xfrm>
            <a:off x="7214616" y="2029968"/>
            <a:ext cx="457200" cy="457200"/>
          </a:xfrm>
          <a:prstGeom prst="ellipse">
            <a:avLst/>
          </a:prstGeom>
          <a:solidFill>
            <a:srgbClr val="E0156F"/>
          </a:solidFill>
          <a:ln/>
        </p:spPr>
        <p:txBody>
          <a:bodyPr/>
          <a:lstStyle/>
          <a:p>
            <a:endParaRPr lang="en-SE"/>
          </a:p>
        </p:txBody>
      </p:sp>
      <p:sp>
        <p:nvSpPr>
          <p:cNvPr id="26" name="Text 21"/>
          <p:cNvSpPr/>
          <p:nvPr/>
        </p:nvSpPr>
        <p:spPr>
          <a:xfrm>
            <a:off x="7214616" y="20299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4</a:t>
            </a:r>
            <a:endParaRPr lang="en-US" sz="2200" dirty="0"/>
          </a:p>
        </p:txBody>
      </p:sp>
      <p:sp>
        <p:nvSpPr>
          <p:cNvPr id="27" name="Text 22"/>
          <p:cNvSpPr/>
          <p:nvPr/>
        </p:nvSpPr>
        <p:spPr>
          <a:xfrm>
            <a:off x="7214616" y="260604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E015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4</a:t>
            </a:r>
            <a:endParaRPr lang="en-US" sz="900" dirty="0"/>
          </a:p>
        </p:txBody>
      </p:sp>
      <p:sp>
        <p:nvSpPr>
          <p:cNvPr id="28" name="Text 23"/>
          <p:cNvSpPr/>
          <p:nvPr/>
        </p:nvSpPr>
        <p:spPr>
          <a:xfrm>
            <a:off x="7214616" y="2852928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23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Refine</a:t>
            </a:r>
            <a:endParaRPr lang="en-US" sz="1600" dirty="0"/>
          </a:p>
        </p:txBody>
      </p:sp>
      <p:sp>
        <p:nvSpPr>
          <p:cNvPr id="29" name="Text 24"/>
          <p:cNvSpPr/>
          <p:nvPr/>
        </p:nvSpPr>
        <p:spPr>
          <a:xfrm>
            <a:off x="7214616" y="3182112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Iterate on results</a:t>
            </a:r>
            <a:endParaRPr lang="en-US" sz="1100" dirty="0"/>
          </a:p>
        </p:txBody>
      </p:sp>
      <p:sp>
        <p:nvSpPr>
          <p:cNvPr id="30" name="Text 25"/>
          <p:cNvSpPr/>
          <p:nvPr/>
        </p:nvSpPr>
        <p:spPr>
          <a:xfrm>
            <a:off x="457200" y="4718304"/>
            <a:ext cx="2743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kern="0" spc="100" dirty="0">
                <a:solidFill>
                  <a:srgbClr val="0047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KTH</a:t>
            </a:r>
            <a:r>
              <a:rPr lang="en-US" sz="800" kern="0" spc="100" dirty="0">
                <a:solidFill>
                  <a:srgbClr val="C9C3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/  </a:t>
            </a:r>
            <a:r>
              <a:rPr lang="en-US" sz="800" b="1" kern="0" spc="100" dirty="0">
                <a:solidFill>
                  <a:srgbClr val="5706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NYU</a:t>
            </a:r>
            <a:r>
              <a:rPr lang="en-US" sz="800" kern="0" spc="100" dirty="0">
                <a:solidFill>
                  <a:srgbClr val="C9C3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/  </a:t>
            </a:r>
            <a:r>
              <a:rPr lang="en-US" sz="800" b="1" kern="0" spc="100" dirty="0">
                <a:solidFill>
                  <a:srgbClr val="0066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 Wien</a:t>
            </a:r>
            <a:endParaRPr lang="en-US" sz="800" dirty="0"/>
          </a:p>
        </p:txBody>
      </p:sp>
      <p:sp>
        <p:nvSpPr>
          <p:cNvPr id="31" name="Text 26"/>
          <p:cNvSpPr/>
          <p:nvPr/>
        </p:nvSpPr>
        <p:spPr>
          <a:xfrm>
            <a:off x="5486400" y="4718304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</a:t>
            </a:r>
            <a:endParaRPr lang="en-US" sz="800" dirty="0"/>
          </a:p>
        </p:txBody>
      </p:sp>
      <p:sp>
        <p:nvSpPr>
          <p:cNvPr id="32" name="Text 27"/>
          <p:cNvSpPr/>
          <p:nvPr/>
        </p:nvSpPr>
        <p:spPr>
          <a:xfrm>
            <a:off x="8321040" y="4718304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01752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0047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GENERATION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6704381" y="292608"/>
            <a:ext cx="885139" cy="292608"/>
          </a:xfrm>
          <a:prstGeom prst="roundRect">
            <a:avLst>
              <a:gd name="adj" fmla="val 50000"/>
            </a:avLst>
          </a:prstGeom>
          <a:solidFill>
            <a:srgbClr val="004791"/>
          </a:solidFill>
          <a:ln/>
        </p:spPr>
        <p:txBody>
          <a:bodyPr/>
          <a:lstStyle/>
          <a:p>
            <a:endParaRPr lang="en-SE"/>
          </a:p>
        </p:txBody>
      </p:sp>
      <p:sp>
        <p:nvSpPr>
          <p:cNvPr id="4" name="Text 2"/>
          <p:cNvSpPr/>
          <p:nvPr/>
        </p:nvSpPr>
        <p:spPr>
          <a:xfrm>
            <a:off x="6704381" y="292608"/>
            <a:ext cx="885139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 One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7717536" y="365760"/>
            <a:ext cx="146304" cy="146304"/>
          </a:xfrm>
          <a:prstGeom prst="ellipse">
            <a:avLst/>
          </a:prstGeom>
          <a:solidFill>
            <a:srgbClr val="D8D2CB"/>
          </a:solidFill>
          <a:ln/>
        </p:spPr>
        <p:txBody>
          <a:bodyPr/>
          <a:lstStyle/>
          <a:p>
            <a:endParaRPr lang="en-SE"/>
          </a:p>
        </p:txBody>
      </p:sp>
      <p:sp>
        <p:nvSpPr>
          <p:cNvPr id="6" name="Shape 4"/>
          <p:cNvSpPr/>
          <p:nvPr/>
        </p:nvSpPr>
        <p:spPr>
          <a:xfrm>
            <a:off x="7991856" y="365760"/>
            <a:ext cx="146304" cy="146304"/>
          </a:xfrm>
          <a:prstGeom prst="ellipse">
            <a:avLst/>
          </a:prstGeom>
          <a:solidFill>
            <a:srgbClr val="D8D2CB"/>
          </a:solidFill>
          <a:ln/>
        </p:spPr>
        <p:txBody>
          <a:bodyPr/>
          <a:lstStyle/>
          <a:p>
            <a:endParaRPr lang="en-SE"/>
          </a:p>
        </p:txBody>
      </p:sp>
      <p:sp>
        <p:nvSpPr>
          <p:cNvPr id="7" name="Shape 5"/>
          <p:cNvSpPr/>
          <p:nvPr/>
        </p:nvSpPr>
        <p:spPr>
          <a:xfrm>
            <a:off x="8266176" y="365760"/>
            <a:ext cx="146304" cy="146304"/>
          </a:xfrm>
          <a:prstGeom prst="ellipse">
            <a:avLst/>
          </a:prstGeom>
          <a:solidFill>
            <a:srgbClr val="D8D2CB"/>
          </a:solidFill>
          <a:ln/>
        </p:spPr>
        <p:txBody>
          <a:bodyPr/>
          <a:lstStyle/>
          <a:p>
            <a:endParaRPr lang="en-SE"/>
          </a:p>
        </p:txBody>
      </p:sp>
      <p:sp>
        <p:nvSpPr>
          <p:cNvPr id="8" name="Shape 6"/>
          <p:cNvSpPr/>
          <p:nvPr/>
        </p:nvSpPr>
        <p:spPr>
          <a:xfrm>
            <a:off x="8540496" y="365760"/>
            <a:ext cx="146304" cy="146304"/>
          </a:xfrm>
          <a:prstGeom prst="ellipse">
            <a:avLst/>
          </a:prstGeom>
          <a:solidFill>
            <a:srgbClr val="D8D2CB"/>
          </a:solidFill>
          <a:ln/>
        </p:spPr>
        <p:txBody>
          <a:bodyPr/>
          <a:lstStyle/>
          <a:p>
            <a:endParaRPr lang="en-SE"/>
          </a:p>
        </p:txBody>
      </p:sp>
      <p:sp>
        <p:nvSpPr>
          <p:cNvPr id="9" name="Text 7"/>
          <p:cNvSpPr/>
          <p:nvPr/>
        </p:nvSpPr>
        <p:spPr>
          <a:xfrm>
            <a:off x="457200" y="868680"/>
            <a:ext cx="7772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B2A4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Point One</a:t>
            </a:r>
            <a:endParaRPr lang="en-US" sz="3600" dirty="0"/>
          </a:p>
        </p:txBody>
      </p:sp>
      <p:sp>
        <p:nvSpPr>
          <p:cNvPr id="10" name="Text 8"/>
          <p:cNvSpPr/>
          <p:nvPr/>
        </p:nvSpPr>
        <p:spPr>
          <a:xfrm>
            <a:off x="457200" y="1627632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headline idea for this point goes here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2240280"/>
            <a:ext cx="475488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200"/>
              </a:lnSpc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B23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 with the key claim, then support it.</a:t>
            </a:r>
            <a:endParaRPr lang="en-US" sz="1400" dirty="0"/>
          </a:p>
          <a:p>
            <a:pPr marL="342900" indent="-342900">
              <a:lnSpc>
                <a:spcPts val="2200"/>
              </a:lnSpc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B23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each bullet to one idea so the breadcrumb above stays meaningful.</a:t>
            </a:r>
            <a:endParaRPr lang="en-US" sz="1400" dirty="0"/>
          </a:p>
          <a:p>
            <a:pPr marL="342900" indent="-342900">
              <a:lnSpc>
                <a:spcPts val="2200"/>
              </a:lnSpc>
              <a:buSzPct val="100000"/>
              <a:buChar char="•"/>
            </a:pPr>
            <a:r>
              <a:rPr lang="en-US" sz="1400" dirty="0">
                <a:solidFill>
                  <a:srgbClr val="1B23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header shows the audience exactly where they are: section, then point.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5577840" y="2240280"/>
            <a:ext cx="3108960" cy="2103120"/>
          </a:xfrm>
          <a:prstGeom prst="roundRect">
            <a:avLst>
              <a:gd name="adj" fmla="val 4348"/>
            </a:avLst>
          </a:prstGeom>
          <a:solidFill>
            <a:srgbClr val="F5F1ED"/>
          </a:solidFill>
          <a:ln/>
          <a:effectLst>
            <a:outerShdw blurRad="88900" dist="381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SE"/>
          </a:p>
        </p:txBody>
      </p:sp>
      <p:sp>
        <p:nvSpPr>
          <p:cNvPr id="13" name="Shape 11"/>
          <p:cNvSpPr/>
          <p:nvPr/>
        </p:nvSpPr>
        <p:spPr>
          <a:xfrm>
            <a:off x="5897880" y="2560320"/>
            <a:ext cx="640080" cy="640080"/>
          </a:xfrm>
          <a:prstGeom prst="ellipse">
            <a:avLst/>
          </a:prstGeom>
          <a:solidFill>
            <a:srgbClr val="004791"/>
          </a:solidFill>
          <a:ln/>
        </p:spPr>
        <p:txBody>
          <a:bodyPr/>
          <a:lstStyle/>
          <a:p>
            <a:endParaRPr lang="en-SE"/>
          </a:p>
        </p:txBody>
      </p:sp>
      <p:pic>
        <p:nvPicPr>
          <p:cNvPr id="1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3328" y="2715768"/>
            <a:ext cx="329184" cy="329184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5852160" y="3383280"/>
            <a:ext cx="2560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Supporting visual, chart, or image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457200" y="4718304"/>
            <a:ext cx="2743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kern="0" spc="100" dirty="0">
                <a:solidFill>
                  <a:srgbClr val="0047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KTH</a:t>
            </a:r>
            <a:r>
              <a:rPr lang="en-US" sz="800" kern="0" spc="100" dirty="0">
                <a:solidFill>
                  <a:srgbClr val="C9C3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/  </a:t>
            </a:r>
            <a:r>
              <a:rPr lang="en-US" sz="800" b="1" kern="0" spc="100" dirty="0">
                <a:solidFill>
                  <a:srgbClr val="5706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NYU</a:t>
            </a:r>
            <a:r>
              <a:rPr lang="en-US" sz="800" kern="0" spc="100" dirty="0">
                <a:solidFill>
                  <a:srgbClr val="C9C3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/  </a:t>
            </a:r>
            <a:r>
              <a:rPr lang="en-US" sz="800" b="1" kern="0" spc="100" dirty="0">
                <a:solidFill>
                  <a:srgbClr val="0066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 Wien</a:t>
            </a:r>
            <a:endParaRPr lang="en-US" sz="800" dirty="0"/>
          </a:p>
        </p:txBody>
      </p:sp>
      <p:sp>
        <p:nvSpPr>
          <p:cNvPr id="17" name="Text 14"/>
          <p:cNvSpPr/>
          <p:nvPr/>
        </p:nvSpPr>
        <p:spPr>
          <a:xfrm>
            <a:off x="5486400" y="4718304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Generation</a:t>
            </a:r>
            <a:endParaRPr lang="en-US" sz="800" dirty="0"/>
          </a:p>
        </p:txBody>
      </p:sp>
      <p:sp>
        <p:nvSpPr>
          <p:cNvPr id="18" name="Text 15"/>
          <p:cNvSpPr/>
          <p:nvPr/>
        </p:nvSpPr>
        <p:spPr>
          <a:xfrm>
            <a:off x="8321040" y="4718304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01752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0047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GENERATION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6609283" y="365760"/>
            <a:ext cx="146304" cy="146304"/>
          </a:xfrm>
          <a:prstGeom prst="ellipse">
            <a:avLst/>
          </a:prstGeom>
          <a:solidFill>
            <a:srgbClr val="004791"/>
          </a:solidFill>
          <a:ln/>
        </p:spPr>
        <p:txBody>
          <a:bodyPr/>
          <a:lstStyle/>
          <a:p>
            <a:endParaRPr lang="en-SE"/>
          </a:p>
        </p:txBody>
      </p:sp>
      <p:sp>
        <p:nvSpPr>
          <p:cNvPr id="4" name="Shape 2"/>
          <p:cNvSpPr/>
          <p:nvPr/>
        </p:nvSpPr>
        <p:spPr>
          <a:xfrm>
            <a:off x="6883603" y="365760"/>
            <a:ext cx="146304" cy="146304"/>
          </a:xfrm>
          <a:prstGeom prst="ellipse">
            <a:avLst/>
          </a:prstGeom>
          <a:solidFill>
            <a:srgbClr val="004791"/>
          </a:solidFill>
          <a:ln/>
        </p:spPr>
        <p:txBody>
          <a:bodyPr/>
          <a:lstStyle/>
          <a:p>
            <a:endParaRPr lang="en-SE"/>
          </a:p>
        </p:txBody>
      </p:sp>
      <p:sp>
        <p:nvSpPr>
          <p:cNvPr id="5" name="Shape 3"/>
          <p:cNvSpPr/>
          <p:nvPr/>
        </p:nvSpPr>
        <p:spPr>
          <a:xfrm>
            <a:off x="7157923" y="292608"/>
            <a:ext cx="980237" cy="292608"/>
          </a:xfrm>
          <a:prstGeom prst="roundRect">
            <a:avLst>
              <a:gd name="adj" fmla="val 50000"/>
            </a:avLst>
          </a:prstGeom>
          <a:solidFill>
            <a:srgbClr val="004791"/>
          </a:solidFill>
          <a:ln/>
        </p:spPr>
        <p:txBody>
          <a:bodyPr/>
          <a:lstStyle/>
          <a:p>
            <a:endParaRPr lang="en-SE"/>
          </a:p>
        </p:txBody>
      </p:sp>
      <p:sp>
        <p:nvSpPr>
          <p:cNvPr id="6" name="Text 4"/>
          <p:cNvSpPr/>
          <p:nvPr/>
        </p:nvSpPr>
        <p:spPr>
          <a:xfrm>
            <a:off x="7157923" y="292608"/>
            <a:ext cx="980237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 Three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8266176" y="365760"/>
            <a:ext cx="146304" cy="146304"/>
          </a:xfrm>
          <a:prstGeom prst="ellipse">
            <a:avLst/>
          </a:prstGeom>
          <a:solidFill>
            <a:srgbClr val="D8D2CB"/>
          </a:solidFill>
          <a:ln/>
        </p:spPr>
        <p:txBody>
          <a:bodyPr/>
          <a:lstStyle/>
          <a:p>
            <a:endParaRPr lang="en-SE"/>
          </a:p>
        </p:txBody>
      </p:sp>
      <p:sp>
        <p:nvSpPr>
          <p:cNvPr id="8" name="Shape 6"/>
          <p:cNvSpPr/>
          <p:nvPr/>
        </p:nvSpPr>
        <p:spPr>
          <a:xfrm>
            <a:off x="8540496" y="365760"/>
            <a:ext cx="146304" cy="146304"/>
          </a:xfrm>
          <a:prstGeom prst="ellipse">
            <a:avLst/>
          </a:prstGeom>
          <a:solidFill>
            <a:srgbClr val="D8D2CB"/>
          </a:solidFill>
          <a:ln/>
        </p:spPr>
        <p:txBody>
          <a:bodyPr/>
          <a:lstStyle/>
          <a:p>
            <a:endParaRPr lang="en-SE"/>
          </a:p>
        </p:txBody>
      </p:sp>
      <p:sp>
        <p:nvSpPr>
          <p:cNvPr id="9" name="Text 7"/>
          <p:cNvSpPr/>
          <p:nvPr/>
        </p:nvSpPr>
        <p:spPr>
          <a:xfrm>
            <a:off x="457200" y="868680"/>
            <a:ext cx="7772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B2A4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Point Three</a:t>
            </a:r>
            <a:endParaRPr lang="en-US" sz="3600" dirty="0"/>
          </a:p>
        </p:txBody>
      </p:sp>
      <p:sp>
        <p:nvSpPr>
          <p:cNvPr id="10" name="Text 8"/>
          <p:cNvSpPr/>
          <p:nvPr/>
        </p:nvSpPr>
        <p:spPr>
          <a:xfrm>
            <a:off x="457200" y="1627632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completed points behind, two still ahead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57200" y="2240280"/>
            <a:ext cx="3977640" cy="960120"/>
          </a:xfrm>
          <a:prstGeom prst="roundRect">
            <a:avLst>
              <a:gd name="adj" fmla="val 7619"/>
            </a:avLst>
          </a:prstGeom>
          <a:solidFill>
            <a:srgbClr val="F5F1ED"/>
          </a:solidFill>
          <a:ln/>
        </p:spPr>
        <p:txBody>
          <a:bodyPr/>
          <a:lstStyle/>
          <a:p>
            <a:endParaRPr lang="en-SE"/>
          </a:p>
        </p:txBody>
      </p:sp>
      <p:sp>
        <p:nvSpPr>
          <p:cNvPr id="12" name="Text 10"/>
          <p:cNvSpPr/>
          <p:nvPr/>
        </p:nvSpPr>
        <p:spPr>
          <a:xfrm>
            <a:off x="685800" y="2386584"/>
            <a:ext cx="3520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047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it is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685800" y="2715768"/>
            <a:ext cx="3520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5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short definition or framing of this point.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4617720" y="2240280"/>
            <a:ext cx="3977640" cy="960120"/>
          </a:xfrm>
          <a:prstGeom prst="roundRect">
            <a:avLst>
              <a:gd name="adj" fmla="val 7619"/>
            </a:avLst>
          </a:prstGeom>
          <a:solidFill>
            <a:srgbClr val="F5F1ED"/>
          </a:solidFill>
          <a:ln/>
        </p:spPr>
        <p:txBody>
          <a:bodyPr/>
          <a:lstStyle/>
          <a:p>
            <a:endParaRPr lang="en-SE"/>
          </a:p>
        </p:txBody>
      </p:sp>
      <p:sp>
        <p:nvSpPr>
          <p:cNvPr id="15" name="Text 13"/>
          <p:cNvSpPr/>
          <p:nvPr/>
        </p:nvSpPr>
        <p:spPr>
          <a:xfrm>
            <a:off x="4846320" y="2386584"/>
            <a:ext cx="3520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5706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846320" y="2715768"/>
            <a:ext cx="3520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5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consequence or stake for the audience.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457200" y="3383280"/>
            <a:ext cx="3977640" cy="960120"/>
          </a:xfrm>
          <a:prstGeom prst="roundRect">
            <a:avLst>
              <a:gd name="adj" fmla="val 7619"/>
            </a:avLst>
          </a:prstGeom>
          <a:solidFill>
            <a:srgbClr val="F5F1ED"/>
          </a:solidFill>
          <a:ln/>
        </p:spPr>
        <p:txBody>
          <a:bodyPr/>
          <a:lstStyle/>
          <a:p>
            <a:endParaRPr lang="en-SE"/>
          </a:p>
        </p:txBody>
      </p:sp>
      <p:sp>
        <p:nvSpPr>
          <p:cNvPr id="18" name="Text 16"/>
          <p:cNvSpPr/>
          <p:nvPr/>
        </p:nvSpPr>
        <p:spPr>
          <a:xfrm>
            <a:off x="685800" y="3529584"/>
            <a:ext cx="3520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066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85800" y="3858768"/>
            <a:ext cx="3520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5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Data, example, or citation that backs it.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4617720" y="3383280"/>
            <a:ext cx="3977640" cy="960120"/>
          </a:xfrm>
          <a:prstGeom prst="roundRect">
            <a:avLst>
              <a:gd name="adj" fmla="val 7619"/>
            </a:avLst>
          </a:prstGeom>
          <a:solidFill>
            <a:srgbClr val="F5F1ED"/>
          </a:solidFill>
          <a:ln/>
        </p:spPr>
        <p:txBody>
          <a:bodyPr/>
          <a:lstStyle/>
          <a:p>
            <a:endParaRPr lang="en-SE"/>
          </a:p>
        </p:txBody>
      </p:sp>
      <p:sp>
        <p:nvSpPr>
          <p:cNvPr id="21" name="Text 19"/>
          <p:cNvSpPr/>
          <p:nvPr/>
        </p:nvSpPr>
        <p:spPr>
          <a:xfrm>
            <a:off x="4846320" y="3529584"/>
            <a:ext cx="3520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015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Takeaway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4846320" y="3858768"/>
            <a:ext cx="3520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5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one thing to remember from this point.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457200" y="4718304"/>
            <a:ext cx="2743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kern="0" spc="100" dirty="0">
                <a:solidFill>
                  <a:srgbClr val="0047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KTH</a:t>
            </a:r>
            <a:r>
              <a:rPr lang="en-US" sz="800" kern="0" spc="100" dirty="0">
                <a:solidFill>
                  <a:srgbClr val="C9C3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/  </a:t>
            </a:r>
            <a:r>
              <a:rPr lang="en-US" sz="800" b="1" kern="0" spc="100" dirty="0">
                <a:solidFill>
                  <a:srgbClr val="5706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NYU</a:t>
            </a:r>
            <a:r>
              <a:rPr lang="en-US" sz="800" kern="0" spc="100" dirty="0">
                <a:solidFill>
                  <a:srgbClr val="C9C3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/  </a:t>
            </a:r>
            <a:r>
              <a:rPr lang="en-US" sz="800" b="1" kern="0" spc="100" dirty="0">
                <a:solidFill>
                  <a:srgbClr val="0066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 Wien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5486400" y="4718304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Generation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8321040" y="4718304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66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66928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100" dirty="0">
                <a:solidFill>
                  <a:srgbClr val="EBE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KTH</a:t>
            </a:r>
            <a:r>
              <a:rPr lang="en-US" sz="1000" kern="0" spc="100" dirty="0">
                <a:solidFill>
                  <a:srgbClr val="9AA1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/  </a:t>
            </a:r>
            <a:r>
              <a:rPr lang="en-US" sz="1000" b="1" kern="0" spc="100" dirty="0">
                <a:solidFill>
                  <a:srgbClr val="EBE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NYU</a:t>
            </a:r>
            <a:r>
              <a:rPr lang="en-US" sz="1000" kern="0" spc="100" dirty="0">
                <a:solidFill>
                  <a:srgbClr val="9AA1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/  </a:t>
            </a:r>
            <a:r>
              <a:rPr lang="en-US" sz="1000" b="1" kern="0" spc="100" dirty="0">
                <a:solidFill>
                  <a:srgbClr val="EBE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 Wien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97280"/>
            <a:ext cx="1371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0" b="1" dirty="0">
                <a:solidFill>
                  <a:srgbClr val="E0156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“</a:t>
            </a:r>
            <a:endParaRPr lang="en-US" sz="12000" dirty="0"/>
          </a:p>
        </p:txBody>
      </p:sp>
      <p:sp>
        <p:nvSpPr>
          <p:cNvPr id="4" name="Text 2"/>
          <p:cNvSpPr/>
          <p:nvPr/>
        </p:nvSpPr>
        <p:spPr>
          <a:xfrm>
            <a:off x="1554480" y="1463040"/>
            <a:ext cx="68580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2800" i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Good design makes three identities read as one intention — structured, warm, and confident.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1572768" y="3383280"/>
            <a:ext cx="5486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Quote attribution</a:t>
            </a:r>
            <a:endParaRPr lang="en-US" sz="1200" dirty="0"/>
          </a:p>
          <a:p>
            <a:pPr marL="0" indent="0">
              <a:lnSpc>
                <a:spcPts val="1600"/>
              </a:lnSpc>
              <a:buNone/>
            </a:pPr>
            <a:r>
              <a:rPr lang="en-US" sz="1200" dirty="0">
                <a:solidFill>
                  <a:srgbClr val="EBE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Title · Institution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3232" y="685800"/>
            <a:ext cx="5943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kern="0" spc="100" dirty="0">
                <a:solidFill>
                  <a:srgbClr val="EBE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KTH</a:t>
            </a:r>
            <a:r>
              <a:rPr lang="en-US" sz="1600" kern="0" spc="100" dirty="0">
                <a:solidFill>
                  <a:srgbClr val="9AA1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/  </a:t>
            </a:r>
            <a:r>
              <a:rPr lang="en-US" sz="1600" b="1" kern="0" spc="100" dirty="0">
                <a:solidFill>
                  <a:srgbClr val="EBE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NYU</a:t>
            </a:r>
            <a:r>
              <a:rPr lang="en-US" sz="1600" kern="0" spc="100" dirty="0">
                <a:solidFill>
                  <a:srgbClr val="9AA1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/  </a:t>
            </a:r>
            <a:r>
              <a:rPr lang="en-US" sz="1600" b="1" kern="0" spc="100" dirty="0">
                <a:solidFill>
                  <a:srgbClr val="EBE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 Wien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685800" y="1691640"/>
            <a:ext cx="7315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Thank you</a:t>
            </a:r>
            <a:endParaRPr lang="en-US" sz="5200" dirty="0"/>
          </a:p>
        </p:txBody>
      </p:sp>
      <p:sp>
        <p:nvSpPr>
          <p:cNvPr id="4" name="Text 2"/>
          <p:cNvSpPr/>
          <p:nvPr/>
        </p:nvSpPr>
        <p:spPr>
          <a:xfrm>
            <a:off x="713232" y="2743200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EBE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and discussion welcome.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13232" y="338328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name@institution.edu</a:t>
            </a:r>
            <a:endParaRPr lang="en-US" sz="12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9AA1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KTH · NYU · TU Wien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05992B3-42B4-B34E-920E-4DFA756E3FBA}"/>
              </a:ext>
            </a:extLst>
          </p:cNvPr>
          <p:cNvSpPr txBox="1"/>
          <p:nvPr/>
        </p:nvSpPr>
        <p:spPr>
          <a:xfrm>
            <a:off x="457200" y="406400"/>
            <a:ext cx="5486400" cy="7366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en-GB" sz="4000" b="1">
                <a:solidFill>
                  <a:srgbClr val="1B2A4A"/>
                </a:solidFill>
                <a:latin typeface="Bookman Old Style"/>
              </a:rPr>
              <a:t>Speakers</a:t>
            </a:r>
            <a:endParaRPr lang="en-SE" sz="4000" b="1">
              <a:solidFill>
                <a:srgbClr val="1B2A4A"/>
              </a:solidFill>
              <a:latin typeface="Bookman Old Style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7B6BD71-1525-A279-5100-F95E7581261A}"/>
              </a:ext>
            </a:extLst>
          </p:cNvPr>
          <p:cNvGrpSpPr/>
          <p:nvPr/>
        </p:nvGrpSpPr>
        <p:grpSpPr>
          <a:xfrm>
            <a:off x="1120913" y="1405832"/>
            <a:ext cx="1627200" cy="1473200"/>
            <a:chOff x="355599" y="1356136"/>
            <a:chExt cx="1627200" cy="147320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F3BF102-E1EB-2C47-BEFA-F5AA9F544054}"/>
                </a:ext>
              </a:extLst>
            </p:cNvPr>
            <p:cNvSpPr txBox="1"/>
            <p:nvPr/>
          </p:nvSpPr>
          <p:spPr>
            <a:xfrm>
              <a:off x="375903" y="2114826"/>
              <a:ext cx="1586593" cy="282710"/>
            </a:xfrm>
            <a:prstGeom prst="rect">
              <a:avLst/>
            </a:prstGeom>
            <a:noFill/>
          </p:spPr>
          <p:txBody>
            <a:bodyPr vertOverflow="overflow" vert="horz" wrap="square" rtlCol="0" anchor="t">
              <a:noAutofit/>
            </a:bodyPr>
            <a:lstStyle/>
            <a:p>
              <a:pPr algn="l"/>
              <a:r>
                <a:rPr lang="en-GB" sz="1300" b="1">
                  <a:solidFill>
                    <a:srgbClr val="1A1A1E"/>
                  </a:solidFill>
                  <a:latin typeface="Calibri"/>
                  <a:cs typeface="Calibri"/>
                </a:rPr>
                <a:t>Andra Ionescu</a:t>
              </a:r>
              <a:endParaRPr lang="en-SE" sz="1300" b="1">
                <a:solidFill>
                  <a:srgbClr val="1A1A1E"/>
                </a:solidFill>
                <a:latin typeface="Calibri"/>
                <a:cs typeface="Calibri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3C30766-7618-6547-A8FD-F3C6E7B2F76D}"/>
                </a:ext>
              </a:extLst>
            </p:cNvPr>
            <p:cNvSpPr txBox="1"/>
            <p:nvPr/>
          </p:nvSpPr>
          <p:spPr>
            <a:xfrm>
              <a:off x="355599" y="2422936"/>
              <a:ext cx="1627200" cy="406400"/>
            </a:xfrm>
            <a:prstGeom prst="rect">
              <a:avLst/>
            </a:prstGeom>
            <a:noFill/>
          </p:spPr>
          <p:txBody>
            <a:bodyPr vertOverflow="overflow" vert="horz" wrap="square" rtlCol="0" anchor="t">
              <a:noAutofit/>
            </a:bodyPr>
            <a:lstStyle/>
            <a:p>
              <a:pPr algn="l"/>
              <a:r>
                <a:rPr lang="en-GB" sz="1100" dirty="0">
                  <a:solidFill>
                    <a:srgbClr val="6B7280"/>
                  </a:solidFill>
                  <a:latin typeface="Calibri"/>
                  <a:cs typeface="Calibri"/>
                </a:rPr>
                <a:t>KTH Royal Institute of Technology</a:t>
              </a:r>
              <a:endParaRPr lang="en-SE" sz="1100" dirty="0">
                <a:solidFill>
                  <a:srgbClr val="6B7280"/>
                </a:solidFill>
                <a:latin typeface="Calibri"/>
                <a:cs typeface="Calibri"/>
              </a:endParaRP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A5975F0C-D57C-1FC8-C30D-B2858EEDC3E6}"/>
                </a:ext>
              </a:extLst>
            </p:cNvPr>
            <p:cNvPicPr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13599" y="1356136"/>
              <a:ext cx="711200" cy="711200"/>
            </a:xfrm>
            <a:prstGeom prst="ellipse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A707D85-1450-D895-5A75-DB7181D452D2}"/>
              </a:ext>
            </a:extLst>
          </p:cNvPr>
          <p:cNvGrpSpPr/>
          <p:nvPr/>
        </p:nvGrpSpPr>
        <p:grpSpPr>
          <a:xfrm>
            <a:off x="2927631" y="1405832"/>
            <a:ext cx="1627200" cy="1501035"/>
            <a:chOff x="2540000" y="1356136"/>
            <a:chExt cx="1627200" cy="150103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B30C77E-A4F4-CD45-B02F-98DFDB915433}"/>
                </a:ext>
              </a:extLst>
            </p:cNvPr>
            <p:cNvSpPr txBox="1"/>
            <p:nvPr/>
          </p:nvSpPr>
          <p:spPr>
            <a:xfrm>
              <a:off x="2540248" y="2114826"/>
              <a:ext cx="1626704" cy="282710"/>
            </a:xfrm>
            <a:prstGeom prst="rect">
              <a:avLst/>
            </a:prstGeom>
            <a:noFill/>
          </p:spPr>
          <p:txBody>
            <a:bodyPr vertOverflow="overflow" vert="horz" wrap="square" rtlCol="0" anchor="t">
              <a:noAutofit/>
            </a:bodyPr>
            <a:lstStyle/>
            <a:p>
              <a:pPr algn="l"/>
              <a:r>
                <a:rPr lang="en-GB" sz="1300" b="1" dirty="0">
                  <a:solidFill>
                    <a:srgbClr val="1A1A1E"/>
                  </a:solidFill>
                  <a:latin typeface="Calibri"/>
                  <a:cs typeface="Calibri"/>
                </a:rPr>
                <a:t>Paris Carbone</a:t>
              </a:r>
              <a:endParaRPr lang="en-SE" sz="1300" b="1" dirty="0">
                <a:solidFill>
                  <a:srgbClr val="1A1A1E"/>
                </a:solidFill>
                <a:latin typeface="Calibri"/>
                <a:cs typeface="Calibri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512A37E-743A-CC43-AF0F-6AFD88ECC491}"/>
                </a:ext>
              </a:extLst>
            </p:cNvPr>
            <p:cNvSpPr txBox="1">
              <a:spLocks/>
            </p:cNvSpPr>
            <p:nvPr/>
          </p:nvSpPr>
          <p:spPr>
            <a:xfrm>
              <a:off x="2540000" y="2422936"/>
              <a:ext cx="1627200" cy="434235"/>
            </a:xfrm>
            <a:prstGeom prst="rect">
              <a:avLst/>
            </a:prstGeom>
            <a:noFill/>
          </p:spPr>
          <p:txBody>
            <a:bodyPr vertOverflow="overflow" vert="horz" wrap="square" rtlCol="0" anchor="t">
              <a:noAutofit/>
            </a:bodyPr>
            <a:lstStyle/>
            <a:p>
              <a:pPr algn="l"/>
              <a:r>
                <a:rPr lang="en-GB" sz="1100" dirty="0">
                  <a:solidFill>
                    <a:srgbClr val="6B7280"/>
                  </a:solidFill>
                  <a:latin typeface="Calibri"/>
                  <a:cs typeface="Calibri"/>
                </a:rPr>
                <a:t>KTH Royal Institute of Technology</a:t>
              </a:r>
              <a:endParaRPr lang="en-SE" sz="1100" dirty="0">
                <a:solidFill>
                  <a:srgbClr val="6B7280"/>
                </a:solidFill>
                <a:latin typeface="Calibri"/>
                <a:cs typeface="Calibri"/>
              </a:endParaRPr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B931DDA1-A675-1A9A-86F9-1C23D4910177}"/>
                </a:ext>
              </a:extLst>
            </p:cNvPr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98000" y="1356136"/>
              <a:ext cx="711200" cy="711200"/>
            </a:xfrm>
            <a:prstGeom prst="ellipse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C0DFAE6-FDE4-B2D5-5A2D-D0C4395D4B1C}"/>
              </a:ext>
            </a:extLst>
          </p:cNvPr>
          <p:cNvGrpSpPr/>
          <p:nvPr/>
        </p:nvGrpSpPr>
        <p:grpSpPr>
          <a:xfrm>
            <a:off x="4704532" y="1405832"/>
            <a:ext cx="1627200" cy="1473200"/>
            <a:chOff x="4724400" y="1356136"/>
            <a:chExt cx="1627200" cy="147320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5A266AF-B174-C64D-A7A2-369144DE10DC}"/>
                </a:ext>
              </a:extLst>
            </p:cNvPr>
            <p:cNvSpPr txBox="1"/>
            <p:nvPr/>
          </p:nvSpPr>
          <p:spPr>
            <a:xfrm>
              <a:off x="4724648" y="2114826"/>
              <a:ext cx="1626704" cy="282710"/>
            </a:xfrm>
            <a:prstGeom prst="rect">
              <a:avLst/>
            </a:prstGeom>
            <a:noFill/>
          </p:spPr>
          <p:txBody>
            <a:bodyPr vertOverflow="overflow" vert="horz" wrap="square" rtlCol="0" anchor="t">
              <a:noAutofit/>
            </a:bodyPr>
            <a:lstStyle/>
            <a:p>
              <a:pPr algn="l"/>
              <a:r>
                <a:rPr lang="en-GB" sz="1300" b="1">
                  <a:solidFill>
                    <a:srgbClr val="1A1A1E"/>
                  </a:solidFill>
                  <a:latin typeface="Calibri"/>
                  <a:cs typeface="Calibri"/>
                </a:rPr>
                <a:t>Sebastiaan Meijer</a:t>
              </a:r>
              <a:endParaRPr lang="en-SE" sz="1300" b="1">
                <a:solidFill>
                  <a:srgbClr val="1A1A1E"/>
                </a:solidFill>
                <a:latin typeface="Calibri"/>
                <a:cs typeface="Calibri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6A1C237-9D18-884F-8063-2344A9906BDC}"/>
                </a:ext>
              </a:extLst>
            </p:cNvPr>
            <p:cNvSpPr txBox="1"/>
            <p:nvPr/>
          </p:nvSpPr>
          <p:spPr>
            <a:xfrm>
              <a:off x="4724400" y="2422936"/>
              <a:ext cx="1627200" cy="406400"/>
            </a:xfrm>
            <a:prstGeom prst="rect">
              <a:avLst/>
            </a:prstGeom>
            <a:noFill/>
          </p:spPr>
          <p:txBody>
            <a:bodyPr vertOverflow="overflow" vert="horz" wrap="square" rtlCol="0" anchor="t">
              <a:noAutofit/>
            </a:bodyPr>
            <a:lstStyle/>
            <a:p>
              <a:pPr algn="l"/>
              <a:r>
                <a:rPr lang="en-GB" sz="1100" dirty="0">
                  <a:solidFill>
                    <a:srgbClr val="6B7280"/>
                  </a:solidFill>
                  <a:latin typeface="Calibri"/>
                  <a:cs typeface="Calibri"/>
                </a:rPr>
                <a:t>KTH Royal Institute of Technology</a:t>
              </a:r>
              <a:endParaRPr lang="en-SE" sz="1100" dirty="0">
                <a:solidFill>
                  <a:srgbClr val="6B7280"/>
                </a:solidFill>
                <a:latin typeface="Calibri"/>
                <a:cs typeface="Calibri"/>
              </a:endParaRPr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7C8F3A58-3BBB-7B3A-5D1C-FB258D6D29D5}"/>
                </a:ext>
              </a:extLst>
            </p:cNvPr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82400" y="1356136"/>
              <a:ext cx="711200" cy="711200"/>
            </a:xfrm>
            <a:prstGeom prst="ellipse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6889DAE-B34A-4D8E-36CD-121296117D01}"/>
              </a:ext>
            </a:extLst>
          </p:cNvPr>
          <p:cNvGrpSpPr/>
          <p:nvPr/>
        </p:nvGrpSpPr>
        <p:grpSpPr>
          <a:xfrm>
            <a:off x="6551007" y="1405832"/>
            <a:ext cx="1627200" cy="1473200"/>
            <a:chOff x="6908800" y="1356136"/>
            <a:chExt cx="1627200" cy="147320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FE7E11C-8F26-3340-B5AB-B42F6ED899F8}"/>
                </a:ext>
              </a:extLst>
            </p:cNvPr>
            <p:cNvSpPr txBox="1"/>
            <p:nvPr/>
          </p:nvSpPr>
          <p:spPr>
            <a:xfrm>
              <a:off x="6909048" y="2114826"/>
              <a:ext cx="1626704" cy="282710"/>
            </a:xfrm>
            <a:prstGeom prst="rect">
              <a:avLst/>
            </a:prstGeom>
            <a:noFill/>
          </p:spPr>
          <p:txBody>
            <a:bodyPr vertOverflow="overflow" vert="horz" wrap="square" rtlCol="0" anchor="t">
              <a:noAutofit/>
            </a:bodyPr>
            <a:lstStyle/>
            <a:p>
              <a:pPr algn="l"/>
              <a:r>
                <a:rPr lang="en-GB" sz="1300" b="1">
                  <a:solidFill>
                    <a:srgbClr val="1A1A1E"/>
                  </a:solidFill>
                  <a:latin typeface="Calibri"/>
                  <a:cs typeface="Calibri"/>
                </a:rPr>
                <a:t>Christos Koutras</a:t>
              </a:r>
              <a:endParaRPr lang="en-SE" sz="1300" b="1">
                <a:solidFill>
                  <a:srgbClr val="1A1A1E"/>
                </a:solidFill>
                <a:latin typeface="Calibri"/>
                <a:cs typeface="Calibri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A403F3B-5F11-6243-874D-0661D02946A8}"/>
                </a:ext>
              </a:extLst>
            </p:cNvPr>
            <p:cNvSpPr txBox="1"/>
            <p:nvPr/>
          </p:nvSpPr>
          <p:spPr>
            <a:xfrm>
              <a:off x="6908800" y="2422936"/>
              <a:ext cx="1627200" cy="406400"/>
            </a:xfrm>
            <a:prstGeom prst="rect">
              <a:avLst/>
            </a:prstGeom>
            <a:noFill/>
          </p:spPr>
          <p:txBody>
            <a:bodyPr vertOverflow="overflow" vert="horz" wrap="square" rtlCol="0" anchor="t">
              <a:noAutofit/>
            </a:bodyPr>
            <a:lstStyle/>
            <a:p>
              <a:pPr algn="l"/>
              <a:r>
                <a:rPr lang="en-GB" sz="1100" dirty="0">
                  <a:solidFill>
                    <a:srgbClr val="6B7280"/>
                  </a:solidFill>
                  <a:latin typeface="Calibri"/>
                  <a:cs typeface="Calibri"/>
                </a:rPr>
                <a:t>New York University</a:t>
              </a:r>
              <a:endParaRPr lang="en-SE" sz="1100" dirty="0">
                <a:solidFill>
                  <a:srgbClr val="6B7280"/>
                </a:solidFill>
                <a:latin typeface="Calibri"/>
                <a:cs typeface="Calibri"/>
              </a:endParaRPr>
            </a:p>
          </p:txBody>
        </p: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45B7B21D-F66F-6A9B-54F3-8953BC49C8B5}"/>
                </a:ext>
              </a:extLst>
            </p:cNvPr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66800" y="1356136"/>
              <a:ext cx="711200" cy="711200"/>
            </a:xfrm>
            <a:prstGeom prst="ellipse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9C6E29B-A9FF-3D86-5BC5-4F6349505F69}"/>
              </a:ext>
            </a:extLst>
          </p:cNvPr>
          <p:cNvGrpSpPr/>
          <p:nvPr/>
        </p:nvGrpSpPr>
        <p:grpSpPr>
          <a:xfrm>
            <a:off x="1896166" y="3349761"/>
            <a:ext cx="1627200" cy="1529245"/>
            <a:chOff x="355600" y="3230491"/>
            <a:chExt cx="1627200" cy="152924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21E72BF-1421-5A4C-9054-6B16695A651B}"/>
                </a:ext>
              </a:extLst>
            </p:cNvPr>
            <p:cNvSpPr txBox="1"/>
            <p:nvPr/>
          </p:nvSpPr>
          <p:spPr>
            <a:xfrm>
              <a:off x="355848" y="4045226"/>
              <a:ext cx="1626704" cy="282710"/>
            </a:xfrm>
            <a:prstGeom prst="rect">
              <a:avLst/>
            </a:prstGeom>
            <a:noFill/>
          </p:spPr>
          <p:txBody>
            <a:bodyPr vertOverflow="overflow" vert="horz" wrap="square" rtlCol="0" anchor="t">
              <a:noAutofit/>
            </a:bodyPr>
            <a:lstStyle/>
            <a:p>
              <a:pPr algn="l"/>
              <a:r>
                <a:rPr lang="en-GB" sz="1300" b="1" dirty="0">
                  <a:solidFill>
                    <a:srgbClr val="1A1A1E"/>
                  </a:solidFill>
                  <a:latin typeface="Calibri"/>
                  <a:cs typeface="Calibri"/>
                </a:rPr>
                <a:t>Juliana Freire</a:t>
              </a:r>
              <a:endParaRPr lang="en-SE" sz="1300" b="1" dirty="0">
                <a:solidFill>
                  <a:srgbClr val="1A1A1E"/>
                </a:solidFill>
                <a:latin typeface="Calibri"/>
                <a:cs typeface="Calibri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C41A726-9AFB-9249-90D1-0D8E272535AC}"/>
                </a:ext>
              </a:extLst>
            </p:cNvPr>
            <p:cNvSpPr txBox="1"/>
            <p:nvPr/>
          </p:nvSpPr>
          <p:spPr>
            <a:xfrm>
              <a:off x="355600" y="4353336"/>
              <a:ext cx="1627200" cy="406400"/>
            </a:xfrm>
            <a:prstGeom prst="rect">
              <a:avLst/>
            </a:prstGeom>
            <a:noFill/>
          </p:spPr>
          <p:txBody>
            <a:bodyPr vertOverflow="overflow" vert="horz" wrap="square" rtlCol="0" anchor="t">
              <a:noAutofit/>
            </a:bodyPr>
            <a:lstStyle/>
            <a:p>
              <a:pPr algn="l"/>
              <a:r>
                <a:rPr lang="en-GB" sz="1100" dirty="0">
                  <a:solidFill>
                    <a:srgbClr val="6B7280"/>
                  </a:solidFill>
                  <a:latin typeface="Calibri"/>
                  <a:cs typeface="Calibri"/>
                </a:rPr>
                <a:t>New York University</a:t>
              </a:r>
              <a:endParaRPr lang="en-SE" sz="1100" dirty="0">
                <a:solidFill>
                  <a:srgbClr val="6B7280"/>
                </a:solidFill>
                <a:latin typeface="Calibri"/>
                <a:cs typeface="Calibri"/>
              </a:endParaRPr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05E0569F-8051-0B07-A16E-1AE232CC65B8}"/>
                </a:ext>
              </a:extLst>
            </p:cNvPr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13600" y="3230491"/>
              <a:ext cx="711200" cy="711200"/>
            </a:xfrm>
            <a:prstGeom prst="ellipse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8EDA797-357E-3508-73A2-52E40842854D}"/>
              </a:ext>
            </a:extLst>
          </p:cNvPr>
          <p:cNvGrpSpPr/>
          <p:nvPr/>
        </p:nvGrpSpPr>
        <p:grpSpPr>
          <a:xfrm>
            <a:off x="5469846" y="3349761"/>
            <a:ext cx="1627200" cy="1529245"/>
            <a:chOff x="4267206" y="3230491"/>
            <a:chExt cx="1627200" cy="152924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5B6A7FE-C8B5-7046-ACB3-154B1ECF9125}"/>
                </a:ext>
              </a:extLst>
            </p:cNvPr>
            <p:cNvSpPr txBox="1"/>
            <p:nvPr/>
          </p:nvSpPr>
          <p:spPr>
            <a:xfrm>
              <a:off x="4267454" y="4045226"/>
              <a:ext cx="1626704" cy="282710"/>
            </a:xfrm>
            <a:prstGeom prst="rect">
              <a:avLst/>
            </a:prstGeom>
            <a:noFill/>
          </p:spPr>
          <p:txBody>
            <a:bodyPr vertOverflow="overflow" vert="horz" wrap="square" rtlCol="0" anchor="t">
              <a:noAutofit/>
            </a:bodyPr>
            <a:lstStyle/>
            <a:p>
              <a:pPr algn="l"/>
              <a:r>
                <a:rPr lang="en-GB" sz="1300" b="1" dirty="0">
                  <a:solidFill>
                    <a:srgbClr val="1A1A1E"/>
                  </a:solidFill>
                  <a:latin typeface="Calibri"/>
                  <a:cs typeface="Calibri"/>
                </a:rPr>
                <a:t>Jayanth </a:t>
              </a:r>
              <a:r>
                <a:rPr lang="en-GB" sz="1300" b="1" dirty="0" err="1">
                  <a:solidFill>
                    <a:srgbClr val="1A1A1E"/>
                  </a:solidFill>
                  <a:latin typeface="Calibri"/>
                  <a:cs typeface="Calibri"/>
                </a:rPr>
                <a:t>Raghothama</a:t>
              </a:r>
              <a:endParaRPr lang="en-SE" sz="1300" b="1" dirty="0">
                <a:solidFill>
                  <a:srgbClr val="1A1A1E"/>
                </a:solidFill>
                <a:latin typeface="Calibri"/>
                <a:cs typeface="Calibri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0DC00A6-F29E-6443-A09C-628BFFA1103E}"/>
                </a:ext>
              </a:extLst>
            </p:cNvPr>
            <p:cNvSpPr txBox="1"/>
            <p:nvPr/>
          </p:nvSpPr>
          <p:spPr>
            <a:xfrm>
              <a:off x="4267206" y="4353336"/>
              <a:ext cx="1627200" cy="406400"/>
            </a:xfrm>
            <a:prstGeom prst="rect">
              <a:avLst/>
            </a:prstGeom>
            <a:noFill/>
          </p:spPr>
          <p:txBody>
            <a:bodyPr vertOverflow="overflow" vert="horz" wrap="square" rtlCol="0" anchor="t">
              <a:noAutofit/>
            </a:bodyPr>
            <a:lstStyle/>
            <a:p>
              <a:pPr algn="l"/>
              <a:r>
                <a:rPr lang="en-GB" sz="1100" dirty="0">
                  <a:solidFill>
                    <a:srgbClr val="6B7280"/>
                  </a:solidFill>
                  <a:latin typeface="Calibri"/>
                  <a:cs typeface="Calibri"/>
                </a:rPr>
                <a:t>KTH Royal Institute of Technology</a:t>
              </a:r>
              <a:endParaRPr lang="en-SE" sz="1100" dirty="0">
                <a:solidFill>
                  <a:srgbClr val="6B7280"/>
                </a:solidFill>
                <a:latin typeface="Calibri"/>
                <a:cs typeface="Calibri"/>
              </a:endParaRPr>
            </a:p>
          </p:txBody>
        </p: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D8FA7463-149E-7C8B-D920-A71E6660ADD2}"/>
                </a:ext>
              </a:extLst>
            </p:cNvPr>
            <p:cNvPicPr>
              <a:picLocks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725206" y="3230491"/>
              <a:ext cx="711200" cy="711200"/>
            </a:xfrm>
            <a:prstGeom prst="ellipse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082AECB-4424-E7A6-D060-E27CCF1773E3}"/>
              </a:ext>
            </a:extLst>
          </p:cNvPr>
          <p:cNvGrpSpPr/>
          <p:nvPr/>
        </p:nvGrpSpPr>
        <p:grpSpPr>
          <a:xfrm>
            <a:off x="4170016" y="5321298"/>
            <a:ext cx="1207053" cy="1183308"/>
            <a:chOff x="7111998" y="3144628"/>
            <a:chExt cx="1207053" cy="1183308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3370F2A9-4B87-665C-4DE8-49D5AB3AF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274061" y="3144628"/>
              <a:ext cx="882926" cy="882926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F43427C-96F5-F543-886D-E18DE4C5D02E}"/>
                </a:ext>
              </a:extLst>
            </p:cNvPr>
            <p:cNvSpPr txBox="1"/>
            <p:nvPr/>
          </p:nvSpPr>
          <p:spPr>
            <a:xfrm>
              <a:off x="7111998" y="4015409"/>
              <a:ext cx="1207053" cy="312527"/>
            </a:xfrm>
            <a:prstGeom prst="rect">
              <a:avLst/>
            </a:prstGeom>
            <a:noFill/>
          </p:spPr>
          <p:txBody>
            <a:bodyPr vertOverflow="overflow" vert="horz" wrap="square" rtlCol="0" anchor="t">
              <a:noAutofit/>
            </a:bodyPr>
            <a:lstStyle/>
            <a:p>
              <a:pPr algn="l"/>
              <a:r>
                <a:rPr lang="en-GB" sz="1300" b="1" dirty="0">
                  <a:solidFill>
                    <a:srgbClr val="1A1A1E"/>
                  </a:solidFill>
                  <a:latin typeface="Calibri"/>
                  <a:cs typeface="Calibri"/>
                </a:rPr>
                <a:t>Scan for slides</a:t>
              </a:r>
              <a:endParaRPr lang="en-SE" sz="1300" b="1" dirty="0">
                <a:solidFill>
                  <a:srgbClr val="1A1A1E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C0CEEFD-356B-4D32-8A50-6E3A09EFE523}"/>
              </a:ext>
            </a:extLst>
          </p:cNvPr>
          <p:cNvGrpSpPr/>
          <p:nvPr/>
        </p:nvGrpSpPr>
        <p:grpSpPr>
          <a:xfrm>
            <a:off x="3683006" y="3313317"/>
            <a:ext cx="1627200" cy="1565689"/>
            <a:chOff x="2341220" y="3194047"/>
            <a:chExt cx="1627200" cy="156568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2A118DB-B7EC-744A-9445-CB2257C489B1}"/>
                </a:ext>
              </a:extLst>
            </p:cNvPr>
            <p:cNvSpPr txBox="1"/>
            <p:nvPr/>
          </p:nvSpPr>
          <p:spPr>
            <a:xfrm>
              <a:off x="2341468" y="4045226"/>
              <a:ext cx="1626704" cy="282710"/>
            </a:xfrm>
            <a:prstGeom prst="rect">
              <a:avLst/>
            </a:prstGeom>
            <a:noFill/>
          </p:spPr>
          <p:txBody>
            <a:bodyPr vertOverflow="overflow" vert="horz" wrap="square" rtlCol="0" anchor="t">
              <a:noAutofit/>
            </a:bodyPr>
            <a:lstStyle/>
            <a:p>
              <a:pPr algn="l"/>
              <a:r>
                <a:rPr lang="en-GB" sz="1300" b="1">
                  <a:solidFill>
                    <a:srgbClr val="1A1A1E"/>
                  </a:solidFill>
                  <a:latin typeface="Calibri"/>
                  <a:cs typeface="Calibri"/>
                </a:rPr>
                <a:t>Katja Hose</a:t>
              </a:r>
              <a:endParaRPr lang="en-SE" sz="1300" b="1">
                <a:solidFill>
                  <a:srgbClr val="1A1A1E"/>
                </a:solidFill>
                <a:latin typeface="Calibri"/>
                <a:cs typeface="Calibri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5234CEA-8486-4042-9956-CAB1ADC339A9}"/>
                </a:ext>
              </a:extLst>
            </p:cNvPr>
            <p:cNvSpPr txBox="1"/>
            <p:nvPr/>
          </p:nvSpPr>
          <p:spPr>
            <a:xfrm>
              <a:off x="2341220" y="4353336"/>
              <a:ext cx="1627200" cy="406400"/>
            </a:xfrm>
            <a:prstGeom prst="rect">
              <a:avLst/>
            </a:prstGeom>
            <a:noFill/>
          </p:spPr>
          <p:txBody>
            <a:bodyPr vertOverflow="overflow" vert="horz" wrap="square" rtlCol="0" anchor="t">
              <a:noAutofit/>
            </a:bodyPr>
            <a:lstStyle/>
            <a:p>
              <a:pPr algn="l"/>
              <a:r>
                <a:rPr lang="en-GB" sz="1100">
                  <a:solidFill>
                    <a:srgbClr val="6B7280"/>
                  </a:solidFill>
                  <a:latin typeface="Calibri"/>
                  <a:cs typeface="Calibri"/>
                </a:rPr>
                <a:t>TU Wien</a:t>
              </a:r>
              <a:endParaRPr lang="en-SE" sz="1100">
                <a:solidFill>
                  <a:srgbClr val="6B7280"/>
                </a:solidFill>
                <a:latin typeface="Calibri"/>
                <a:cs typeface="Calibri"/>
              </a:endParaRPr>
            </a:p>
          </p:txBody>
        </p:sp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8644BC0D-30AD-C068-5277-EC134691B3CC}"/>
                </a:ext>
              </a:extLst>
            </p:cNvPr>
            <p:cNvPicPr>
              <a:picLocks/>
            </p:cNvPicPr>
            <p:nvPr/>
          </p:nvPicPr>
          <p:blipFill>
            <a:blip r:embed="rId9"/>
            <a:srcRect l="1397" t="1051" r="-1397" b="32585"/>
            <a:stretch>
              <a:fillRect/>
            </a:stretch>
          </p:blipFill>
          <p:spPr>
            <a:xfrm>
              <a:off x="2799220" y="3194047"/>
              <a:ext cx="711200" cy="71120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93530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5486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1B2A4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Agenda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457200" y="1371600"/>
            <a:ext cx="822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04791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01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1417320" y="1371600"/>
            <a:ext cx="6400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700" b="1" dirty="0">
                <a:solidFill>
                  <a:srgbClr val="1B23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Overview</a:t>
            </a:r>
            <a:endParaRPr lang="en-US" sz="17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 and goals for the session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457200" y="2121408"/>
            <a:ext cx="822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57068C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02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1417320" y="2121408"/>
            <a:ext cx="6400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700" b="1" dirty="0">
                <a:solidFill>
                  <a:srgbClr val="1B23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Approach</a:t>
            </a:r>
            <a:endParaRPr lang="en-US" sz="17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Methods and the framework we apply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457200" y="2871216"/>
            <a:ext cx="822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066B3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03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1417320" y="2871216"/>
            <a:ext cx="6400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700" b="1" dirty="0">
                <a:solidFill>
                  <a:srgbClr val="1B23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Findings</a:t>
            </a:r>
            <a:endParaRPr lang="en-US" sz="17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results, data, and what they mean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457200" y="3621024"/>
            <a:ext cx="822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E0156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04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1417320" y="3621024"/>
            <a:ext cx="6400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700" b="1" dirty="0">
                <a:solidFill>
                  <a:srgbClr val="1B23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steps</a:t>
            </a:r>
            <a:endParaRPr lang="en-US" sz="17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Recommendations and open questions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457200" y="4718304"/>
            <a:ext cx="2743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kern="0" spc="100" dirty="0">
                <a:solidFill>
                  <a:srgbClr val="0047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KTH</a:t>
            </a:r>
            <a:r>
              <a:rPr lang="en-US" sz="800" kern="0" spc="100" dirty="0">
                <a:solidFill>
                  <a:srgbClr val="C9C3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/  </a:t>
            </a:r>
            <a:r>
              <a:rPr lang="en-US" sz="800" b="1" kern="0" spc="100" dirty="0">
                <a:solidFill>
                  <a:srgbClr val="5706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NYU</a:t>
            </a:r>
            <a:r>
              <a:rPr lang="en-US" sz="800" kern="0" spc="100" dirty="0">
                <a:solidFill>
                  <a:srgbClr val="C9C3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/  </a:t>
            </a:r>
            <a:r>
              <a:rPr lang="en-US" sz="800" b="1" kern="0" spc="100" dirty="0">
                <a:solidFill>
                  <a:srgbClr val="0066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 Wien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>
            <a:off x="5486400" y="4718304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Agenda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8321040" y="4718304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1BBC2F7-E638-D83C-51F1-4D679C9A09B9}"/>
              </a:ext>
            </a:extLst>
          </p:cNvPr>
          <p:cNvGrpSpPr/>
          <p:nvPr/>
        </p:nvGrpSpPr>
        <p:grpSpPr>
          <a:xfrm>
            <a:off x="5734879" y="1912176"/>
            <a:ext cx="2723829" cy="1595229"/>
            <a:chOff x="6112565" y="2190472"/>
            <a:chExt cx="2723829" cy="1595229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722D0FF2-DDBA-8B7B-A7CE-FE0C8E2BB3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33016" y="2190472"/>
              <a:ext cx="882926" cy="882926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D6E37D5-479F-C4CB-F86E-45D923C4A479}"/>
                </a:ext>
              </a:extLst>
            </p:cNvPr>
            <p:cNvSpPr txBox="1"/>
            <p:nvPr/>
          </p:nvSpPr>
          <p:spPr>
            <a:xfrm>
              <a:off x="6870953" y="3061253"/>
              <a:ext cx="1207053" cy="312527"/>
            </a:xfrm>
            <a:prstGeom prst="rect">
              <a:avLst/>
            </a:prstGeom>
            <a:noFill/>
          </p:spPr>
          <p:txBody>
            <a:bodyPr vertOverflow="overflow" vert="horz" wrap="square" rtlCol="0" anchor="t">
              <a:noAutofit/>
            </a:bodyPr>
            <a:lstStyle/>
            <a:p>
              <a:pPr algn="l"/>
              <a:r>
                <a:rPr lang="en-GB" sz="1300" b="1" dirty="0">
                  <a:solidFill>
                    <a:srgbClr val="1A1A1E"/>
                  </a:solidFill>
                  <a:latin typeface="Calibri"/>
                  <a:cs typeface="Calibri"/>
                </a:rPr>
                <a:t>Scan for slides</a:t>
              </a:r>
              <a:endParaRPr lang="en-SE" sz="1300" b="1" dirty="0">
                <a:solidFill>
                  <a:srgbClr val="1A1A1E"/>
                </a:solidFill>
                <a:latin typeface="Calibri"/>
                <a:cs typeface="Calibri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8B75DB5-9548-D9F2-FA1D-B3FAD28C3AE7}"/>
                </a:ext>
              </a:extLst>
            </p:cNvPr>
            <p:cNvSpPr txBox="1"/>
            <p:nvPr/>
          </p:nvSpPr>
          <p:spPr>
            <a:xfrm>
              <a:off x="6112565" y="3379301"/>
              <a:ext cx="2723829" cy="406400"/>
            </a:xfrm>
            <a:prstGeom prst="rect">
              <a:avLst/>
            </a:prstGeom>
            <a:noFill/>
          </p:spPr>
          <p:txBody>
            <a:bodyPr vertOverflow="overflow" vert="horz" wrap="square" rtlCol="0" anchor="t">
              <a:noAutofit/>
            </a:bodyPr>
            <a:lstStyle/>
            <a:p>
              <a:r>
                <a:rPr lang="en-GB" sz="1100" dirty="0">
                  <a:solidFill>
                    <a:srgbClr val="6B7280"/>
                  </a:solidFill>
                  <a:cs typeface="Calibri"/>
                  <a:hlinkClick r:id="rId4"/>
                </a:rPr>
                <a:t>https://interoperability-tutorial.lovable.app/</a:t>
              </a:r>
              <a:r>
                <a:rPr lang="en-GB" sz="1100" dirty="0">
                  <a:solidFill>
                    <a:srgbClr val="6B7280"/>
                  </a:solidFill>
                  <a:cs typeface="Calibri"/>
                </a:rPr>
                <a:t> </a:t>
              </a:r>
              <a:endParaRPr lang="en-SE" sz="1100" dirty="0">
                <a:solidFill>
                  <a:srgbClr val="6B7280"/>
                </a:solidFill>
                <a:latin typeface="Calibri"/>
                <a:cs typeface="Calibri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479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0" y="182880"/>
            <a:ext cx="3566160" cy="4754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32000" b="1" dirty="0">
                <a:solidFill>
                  <a:srgbClr val="FFFFFF">
                    <a:alpha val="14000"/>
                  </a:srgbClr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1</a:t>
            </a:r>
            <a:endParaRPr lang="en-US" sz="32000" dirty="0"/>
          </a:p>
        </p:txBody>
      </p:sp>
      <p:sp>
        <p:nvSpPr>
          <p:cNvPr id="3" name="Text 1"/>
          <p:cNvSpPr/>
          <p:nvPr/>
        </p:nvSpPr>
        <p:spPr>
          <a:xfrm>
            <a:off x="713232" y="178308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400" dirty="0">
                <a:solidFill>
                  <a:srgbClr val="EBE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01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676656" y="2103120"/>
            <a:ext cx="51206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46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First Generation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713232" y="3429000"/>
            <a:ext cx="4846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00" dirty="0">
                <a:solidFill>
                  <a:srgbClr val="EBE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Proprietary silos — the starting point of the story.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13232" y="4718304"/>
            <a:ext cx="3200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100" dirty="0">
                <a:solidFill>
                  <a:srgbClr val="EBE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KTH</a:t>
            </a:r>
            <a:r>
              <a:rPr lang="en-US" sz="900" kern="0" spc="100" dirty="0">
                <a:solidFill>
                  <a:srgbClr val="9AA1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/  </a:t>
            </a:r>
            <a:r>
              <a:rPr lang="en-US" sz="900" b="1" kern="0" spc="100" dirty="0">
                <a:solidFill>
                  <a:srgbClr val="EBE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NYU</a:t>
            </a:r>
            <a:r>
              <a:rPr lang="en-US" sz="900" kern="0" spc="100" dirty="0">
                <a:solidFill>
                  <a:srgbClr val="9AA1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/  </a:t>
            </a:r>
            <a:r>
              <a:rPr lang="en-US" sz="900" b="1" kern="0" spc="100" dirty="0">
                <a:solidFill>
                  <a:srgbClr val="EBE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 Wien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5706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0" y="182880"/>
            <a:ext cx="3566160" cy="4754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32000" b="1" dirty="0">
                <a:solidFill>
                  <a:srgbClr val="FFFFFF">
                    <a:alpha val="14000"/>
                  </a:srgbClr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2</a:t>
            </a:r>
            <a:endParaRPr lang="en-US" sz="32000" dirty="0"/>
          </a:p>
        </p:txBody>
      </p:sp>
      <p:sp>
        <p:nvSpPr>
          <p:cNvPr id="3" name="Text 1"/>
          <p:cNvSpPr/>
          <p:nvPr/>
        </p:nvSpPr>
        <p:spPr>
          <a:xfrm>
            <a:off x="713232" y="178308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400" dirty="0">
                <a:solidFill>
                  <a:srgbClr val="EBE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02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676656" y="2103120"/>
            <a:ext cx="51206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46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Second Generation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713232" y="3429000"/>
            <a:ext cx="4846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00" dirty="0">
                <a:solidFill>
                  <a:srgbClr val="EBE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Standards-based interchange between systems.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13232" y="4718304"/>
            <a:ext cx="3200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100" dirty="0">
                <a:solidFill>
                  <a:srgbClr val="EBE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KTH</a:t>
            </a:r>
            <a:r>
              <a:rPr lang="en-US" sz="900" kern="0" spc="100" dirty="0">
                <a:solidFill>
                  <a:srgbClr val="9AA1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/  </a:t>
            </a:r>
            <a:r>
              <a:rPr lang="en-US" sz="900" b="1" kern="0" spc="100" dirty="0">
                <a:solidFill>
                  <a:srgbClr val="EBE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NYU</a:t>
            </a:r>
            <a:r>
              <a:rPr lang="en-US" sz="900" kern="0" spc="100" dirty="0">
                <a:solidFill>
                  <a:srgbClr val="9AA1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/  </a:t>
            </a:r>
            <a:r>
              <a:rPr lang="en-US" sz="900" b="1" kern="0" spc="100" dirty="0">
                <a:solidFill>
                  <a:srgbClr val="EBE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 Wien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66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0" y="182880"/>
            <a:ext cx="3566160" cy="4754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32000" b="1" dirty="0">
                <a:solidFill>
                  <a:srgbClr val="FFFFFF">
                    <a:alpha val="14000"/>
                  </a:srgbClr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3</a:t>
            </a:r>
            <a:endParaRPr lang="en-US" sz="32000" dirty="0"/>
          </a:p>
        </p:txBody>
      </p:sp>
      <p:sp>
        <p:nvSpPr>
          <p:cNvPr id="3" name="Text 1"/>
          <p:cNvSpPr/>
          <p:nvPr/>
        </p:nvSpPr>
        <p:spPr>
          <a:xfrm>
            <a:off x="713232" y="178308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400" dirty="0">
                <a:solidFill>
                  <a:srgbClr val="EBE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03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676656" y="2103120"/>
            <a:ext cx="51206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46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Third Generation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713232" y="3429000"/>
            <a:ext cx="4846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00" dirty="0">
                <a:solidFill>
                  <a:srgbClr val="EBE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Information-model-first architectures.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13232" y="4718304"/>
            <a:ext cx="3200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100" dirty="0">
                <a:solidFill>
                  <a:srgbClr val="EBE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KTH</a:t>
            </a:r>
            <a:r>
              <a:rPr lang="en-US" sz="900" kern="0" spc="100" dirty="0">
                <a:solidFill>
                  <a:srgbClr val="9AA1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/  </a:t>
            </a:r>
            <a:r>
              <a:rPr lang="en-US" sz="900" b="1" kern="0" spc="100" dirty="0">
                <a:solidFill>
                  <a:srgbClr val="EBE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NYU</a:t>
            </a:r>
            <a:r>
              <a:rPr lang="en-US" sz="900" kern="0" spc="100" dirty="0">
                <a:solidFill>
                  <a:srgbClr val="9AA1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/  </a:t>
            </a:r>
            <a:r>
              <a:rPr lang="en-US" sz="900" b="1" kern="0" spc="100" dirty="0">
                <a:solidFill>
                  <a:srgbClr val="EBE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 Wien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1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6400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B2A4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Four pillars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457200" y="132588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/>
          <a:effectLst>
            <a:outerShdw blurRad="88900" dist="381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SE"/>
          </a:p>
        </p:txBody>
      </p:sp>
      <p:sp>
        <p:nvSpPr>
          <p:cNvPr id="4" name="Shape 2"/>
          <p:cNvSpPr/>
          <p:nvPr/>
        </p:nvSpPr>
        <p:spPr>
          <a:xfrm>
            <a:off x="713232" y="1600200"/>
            <a:ext cx="777240" cy="777240"/>
          </a:xfrm>
          <a:prstGeom prst="roundRect">
            <a:avLst>
              <a:gd name="adj" fmla="val 18824"/>
            </a:avLst>
          </a:prstGeom>
          <a:solidFill>
            <a:srgbClr val="57068C"/>
          </a:solidFill>
          <a:ln/>
        </p:spPr>
        <p:txBody>
          <a:bodyPr/>
          <a:lstStyle/>
          <a:p>
            <a:endParaRPr lang="en-SE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824" y="1764792"/>
            <a:ext cx="448056" cy="44805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76656" y="2532888"/>
            <a:ext cx="15270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23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676656" y="2898648"/>
            <a:ext cx="152704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Curiosity-driven inquiry across disciplines and labs.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2624328" y="132588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/>
          <a:effectLst>
            <a:outerShdw blurRad="88900" dist="381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SE"/>
          </a:p>
        </p:txBody>
      </p:sp>
      <p:sp>
        <p:nvSpPr>
          <p:cNvPr id="9" name="Shape 6"/>
          <p:cNvSpPr/>
          <p:nvPr/>
        </p:nvSpPr>
        <p:spPr>
          <a:xfrm>
            <a:off x="2880360" y="1600200"/>
            <a:ext cx="777240" cy="777240"/>
          </a:xfrm>
          <a:prstGeom prst="roundRect">
            <a:avLst>
              <a:gd name="adj" fmla="val 18824"/>
            </a:avLst>
          </a:prstGeom>
          <a:solidFill>
            <a:srgbClr val="004791"/>
          </a:solidFill>
          <a:ln/>
        </p:spPr>
        <p:txBody>
          <a:bodyPr/>
          <a:lstStyle/>
          <a:p>
            <a:endParaRPr lang="en-SE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4952" y="1764792"/>
            <a:ext cx="448056" cy="448056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2843784" y="2532888"/>
            <a:ext cx="15270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23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Education</a:t>
            </a:r>
            <a:endParaRPr lang="en-US" sz="1600" dirty="0"/>
          </a:p>
        </p:txBody>
      </p:sp>
      <p:sp>
        <p:nvSpPr>
          <p:cNvPr id="12" name="Text 8"/>
          <p:cNvSpPr/>
          <p:nvPr/>
        </p:nvSpPr>
        <p:spPr>
          <a:xfrm>
            <a:off x="2843784" y="2898648"/>
            <a:ext cx="152704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Teaching that equips students for tomorrow.</a:t>
            </a:r>
            <a:endParaRPr lang="en-US" sz="1100" dirty="0"/>
          </a:p>
        </p:txBody>
      </p:sp>
      <p:sp>
        <p:nvSpPr>
          <p:cNvPr id="13" name="Shape 9"/>
          <p:cNvSpPr/>
          <p:nvPr/>
        </p:nvSpPr>
        <p:spPr>
          <a:xfrm>
            <a:off x="4791456" y="132588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/>
          <a:effectLst>
            <a:outerShdw blurRad="88900" dist="381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SE"/>
          </a:p>
        </p:txBody>
      </p:sp>
      <p:sp>
        <p:nvSpPr>
          <p:cNvPr id="14" name="Shape 10"/>
          <p:cNvSpPr/>
          <p:nvPr/>
        </p:nvSpPr>
        <p:spPr>
          <a:xfrm>
            <a:off x="5047488" y="1600200"/>
            <a:ext cx="777240" cy="777240"/>
          </a:xfrm>
          <a:prstGeom prst="roundRect">
            <a:avLst>
              <a:gd name="adj" fmla="val 18824"/>
            </a:avLst>
          </a:prstGeom>
          <a:solidFill>
            <a:srgbClr val="E0156F"/>
          </a:solidFill>
          <a:ln/>
        </p:spPr>
        <p:txBody>
          <a:bodyPr/>
          <a:lstStyle/>
          <a:p>
            <a:endParaRPr lang="en-SE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2080" y="1764792"/>
            <a:ext cx="448056" cy="448056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5010912" y="2532888"/>
            <a:ext cx="15270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23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Innovation</a:t>
            </a:r>
            <a:endParaRPr lang="en-US" sz="1600" dirty="0"/>
          </a:p>
        </p:txBody>
      </p:sp>
      <p:sp>
        <p:nvSpPr>
          <p:cNvPr id="17" name="Text 12"/>
          <p:cNvSpPr/>
          <p:nvPr/>
        </p:nvSpPr>
        <p:spPr>
          <a:xfrm>
            <a:off x="5010912" y="2898648"/>
            <a:ext cx="152704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Turning ideas into practical, real-world solutions.</a:t>
            </a:r>
            <a:endParaRPr lang="en-US" sz="1100" dirty="0"/>
          </a:p>
        </p:txBody>
      </p:sp>
      <p:sp>
        <p:nvSpPr>
          <p:cNvPr id="18" name="Shape 13"/>
          <p:cNvSpPr/>
          <p:nvPr/>
        </p:nvSpPr>
        <p:spPr>
          <a:xfrm>
            <a:off x="6958584" y="132588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/>
          <a:effectLst>
            <a:outerShdw blurRad="88900" dist="381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SE"/>
          </a:p>
        </p:txBody>
      </p:sp>
      <p:sp>
        <p:nvSpPr>
          <p:cNvPr id="19" name="Shape 14"/>
          <p:cNvSpPr/>
          <p:nvPr/>
        </p:nvSpPr>
        <p:spPr>
          <a:xfrm>
            <a:off x="7214616" y="1600200"/>
            <a:ext cx="777240" cy="777240"/>
          </a:xfrm>
          <a:prstGeom prst="roundRect">
            <a:avLst>
              <a:gd name="adj" fmla="val 18824"/>
            </a:avLst>
          </a:prstGeom>
          <a:solidFill>
            <a:srgbClr val="0066B3"/>
          </a:solidFill>
          <a:ln/>
        </p:spPr>
        <p:txBody>
          <a:bodyPr/>
          <a:lstStyle/>
          <a:p>
            <a:endParaRPr lang="en-SE"/>
          </a:p>
        </p:txBody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79208" y="1764792"/>
            <a:ext cx="448056" cy="448056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7178040" y="2532888"/>
            <a:ext cx="15270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23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Collaboration</a:t>
            </a:r>
            <a:endParaRPr lang="en-US" sz="1600" dirty="0"/>
          </a:p>
        </p:txBody>
      </p:sp>
      <p:sp>
        <p:nvSpPr>
          <p:cNvPr id="22" name="Text 16"/>
          <p:cNvSpPr/>
          <p:nvPr/>
        </p:nvSpPr>
        <p:spPr>
          <a:xfrm>
            <a:off x="7178040" y="2898648"/>
            <a:ext cx="152704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Partnerships with industry, society, and academia.</a:t>
            </a:r>
            <a:endParaRPr lang="en-US" sz="1100" dirty="0"/>
          </a:p>
        </p:txBody>
      </p:sp>
      <p:sp>
        <p:nvSpPr>
          <p:cNvPr id="23" name="Text 17"/>
          <p:cNvSpPr/>
          <p:nvPr/>
        </p:nvSpPr>
        <p:spPr>
          <a:xfrm>
            <a:off x="457200" y="4718304"/>
            <a:ext cx="2743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kern="0" spc="100" dirty="0">
                <a:solidFill>
                  <a:srgbClr val="0047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KTH</a:t>
            </a:r>
            <a:r>
              <a:rPr lang="en-US" sz="800" kern="0" spc="100" dirty="0">
                <a:solidFill>
                  <a:srgbClr val="C9C3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/  </a:t>
            </a:r>
            <a:r>
              <a:rPr lang="en-US" sz="800" b="1" kern="0" spc="100" dirty="0">
                <a:solidFill>
                  <a:srgbClr val="5706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NYU</a:t>
            </a:r>
            <a:r>
              <a:rPr lang="en-US" sz="800" kern="0" spc="100" dirty="0">
                <a:solidFill>
                  <a:srgbClr val="C9C3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/  </a:t>
            </a:r>
            <a:r>
              <a:rPr lang="en-US" sz="800" b="1" kern="0" spc="100" dirty="0">
                <a:solidFill>
                  <a:srgbClr val="0066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 Wien</a:t>
            </a:r>
            <a:endParaRPr lang="en-US" sz="800" dirty="0"/>
          </a:p>
        </p:txBody>
      </p:sp>
      <p:sp>
        <p:nvSpPr>
          <p:cNvPr id="24" name="Text 18"/>
          <p:cNvSpPr/>
          <p:nvPr/>
        </p:nvSpPr>
        <p:spPr>
          <a:xfrm>
            <a:off x="5486400" y="4718304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pillars</a:t>
            </a:r>
            <a:endParaRPr lang="en-US" sz="800" dirty="0"/>
          </a:p>
        </p:txBody>
      </p:sp>
      <p:sp>
        <p:nvSpPr>
          <p:cNvPr id="25" name="Text 19"/>
          <p:cNvSpPr/>
          <p:nvPr/>
        </p:nvSpPr>
        <p:spPr>
          <a:xfrm>
            <a:off x="8321040" y="4718304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5486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B2A4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By the numbers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457200" y="1417320"/>
            <a:ext cx="393192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00"/>
              </a:lnSpc>
              <a:spcAft>
                <a:spcPts val="800"/>
              </a:spcAft>
              <a:buNone/>
            </a:pPr>
            <a:r>
              <a:rPr lang="en-US" sz="1600" b="1" dirty="0">
                <a:solidFill>
                  <a:srgbClr val="1B23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combined identity, three voices</a:t>
            </a:r>
            <a:endParaRPr lang="en-US" sz="1600" dirty="0"/>
          </a:p>
          <a:p>
            <a:pPr marL="0" indent="0">
              <a:lnSpc>
                <a:spcPts val="1900"/>
              </a:lnSpc>
              <a:buNone/>
            </a:pPr>
            <a:r>
              <a:rPr lang="en-US" sz="13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template keeps each institution legible while presenting one coherent surface. Blues carry the structure, violet adds depth, and magenta is reserved as a sharp accent — used sparingly.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4846320" y="1371600"/>
            <a:ext cx="1874520" cy="1188720"/>
          </a:xfrm>
          <a:prstGeom prst="roundRect">
            <a:avLst>
              <a:gd name="adj" fmla="val 5385"/>
            </a:avLst>
          </a:prstGeom>
          <a:solidFill>
            <a:srgbClr val="F5F1ED"/>
          </a:solidFill>
          <a:ln/>
        </p:spPr>
        <p:txBody>
          <a:bodyPr/>
          <a:lstStyle/>
          <a:p>
            <a:endParaRPr lang="en-SE"/>
          </a:p>
        </p:txBody>
      </p:sp>
      <p:sp>
        <p:nvSpPr>
          <p:cNvPr id="5" name="Text 3"/>
          <p:cNvSpPr/>
          <p:nvPr/>
        </p:nvSpPr>
        <p:spPr>
          <a:xfrm>
            <a:off x="5029200" y="1517904"/>
            <a:ext cx="15087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004791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3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5029200" y="2121408"/>
            <a:ext cx="1508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institutions, one deck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6903720" y="1371600"/>
            <a:ext cx="1874520" cy="1188720"/>
          </a:xfrm>
          <a:prstGeom prst="roundRect">
            <a:avLst>
              <a:gd name="adj" fmla="val 5385"/>
            </a:avLst>
          </a:prstGeom>
          <a:solidFill>
            <a:srgbClr val="F5F1ED"/>
          </a:solidFill>
          <a:ln/>
        </p:spPr>
        <p:txBody>
          <a:bodyPr/>
          <a:lstStyle/>
          <a:p>
            <a:endParaRPr lang="en-SE"/>
          </a:p>
        </p:txBody>
      </p:sp>
      <p:sp>
        <p:nvSpPr>
          <p:cNvPr id="8" name="Text 6"/>
          <p:cNvSpPr/>
          <p:nvPr/>
        </p:nvSpPr>
        <p:spPr>
          <a:xfrm>
            <a:off x="7086600" y="1517904"/>
            <a:ext cx="15087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57068C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6</a:t>
            </a:r>
            <a:endParaRPr lang="en-US" sz="3600" dirty="0"/>
          </a:p>
        </p:txBody>
      </p:sp>
      <p:sp>
        <p:nvSpPr>
          <p:cNvPr id="9" name="Text 7"/>
          <p:cNvSpPr/>
          <p:nvPr/>
        </p:nvSpPr>
        <p:spPr>
          <a:xfrm>
            <a:off x="7086600" y="2121408"/>
            <a:ext cx="1508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brand colors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846320" y="2743200"/>
            <a:ext cx="1874520" cy="1188720"/>
          </a:xfrm>
          <a:prstGeom prst="roundRect">
            <a:avLst>
              <a:gd name="adj" fmla="val 5385"/>
            </a:avLst>
          </a:prstGeom>
          <a:solidFill>
            <a:srgbClr val="F5F1ED"/>
          </a:solidFill>
          <a:ln/>
        </p:spPr>
        <p:txBody>
          <a:bodyPr/>
          <a:lstStyle/>
          <a:p>
            <a:endParaRPr lang="en-SE"/>
          </a:p>
        </p:txBody>
      </p:sp>
      <p:sp>
        <p:nvSpPr>
          <p:cNvPr id="11" name="Text 9"/>
          <p:cNvSpPr/>
          <p:nvPr/>
        </p:nvSpPr>
        <p:spPr>
          <a:xfrm>
            <a:off x="5029200" y="2889504"/>
            <a:ext cx="15087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0066B3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2027</a:t>
            </a:r>
            <a:endParaRPr lang="en-US" sz="3600" dirty="0"/>
          </a:p>
        </p:txBody>
      </p:sp>
      <p:sp>
        <p:nvSpPr>
          <p:cNvPr id="12" name="Text 10"/>
          <p:cNvSpPr/>
          <p:nvPr/>
        </p:nvSpPr>
        <p:spPr>
          <a:xfrm>
            <a:off x="5029200" y="3493008"/>
            <a:ext cx="1508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KTH identity rollout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6903720" y="2743200"/>
            <a:ext cx="1874520" cy="1188720"/>
          </a:xfrm>
          <a:prstGeom prst="roundRect">
            <a:avLst>
              <a:gd name="adj" fmla="val 5385"/>
            </a:avLst>
          </a:prstGeom>
          <a:solidFill>
            <a:srgbClr val="F5F1ED"/>
          </a:solidFill>
          <a:ln/>
        </p:spPr>
        <p:txBody>
          <a:bodyPr/>
          <a:lstStyle/>
          <a:p>
            <a:endParaRPr lang="en-SE"/>
          </a:p>
        </p:txBody>
      </p:sp>
      <p:sp>
        <p:nvSpPr>
          <p:cNvPr id="14" name="Text 12"/>
          <p:cNvSpPr/>
          <p:nvPr/>
        </p:nvSpPr>
        <p:spPr>
          <a:xfrm>
            <a:off x="7086600" y="2889504"/>
            <a:ext cx="15087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E0156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13</a:t>
            </a:r>
            <a:endParaRPr lang="en-US" sz="3600" dirty="0"/>
          </a:p>
        </p:txBody>
      </p:sp>
      <p:sp>
        <p:nvSpPr>
          <p:cNvPr id="15" name="Text 13"/>
          <p:cNvSpPr/>
          <p:nvPr/>
        </p:nvSpPr>
        <p:spPr>
          <a:xfrm>
            <a:off x="7086600" y="3493008"/>
            <a:ext cx="1508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ready-made slide layouts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57200" y="4718304"/>
            <a:ext cx="2743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kern="0" spc="100" dirty="0">
                <a:solidFill>
                  <a:srgbClr val="0047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KTH</a:t>
            </a:r>
            <a:r>
              <a:rPr lang="en-US" sz="800" kern="0" spc="100" dirty="0">
                <a:solidFill>
                  <a:srgbClr val="C9C3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/  </a:t>
            </a:r>
            <a:r>
              <a:rPr lang="en-US" sz="800" b="1" kern="0" spc="100" dirty="0">
                <a:solidFill>
                  <a:srgbClr val="5706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NYU</a:t>
            </a:r>
            <a:r>
              <a:rPr lang="en-US" sz="800" kern="0" spc="100" dirty="0">
                <a:solidFill>
                  <a:srgbClr val="C9C3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/  </a:t>
            </a:r>
            <a:r>
              <a:rPr lang="en-US" sz="800" b="1" kern="0" spc="100" dirty="0">
                <a:solidFill>
                  <a:srgbClr val="0066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 Wien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5486400" y="4718304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the numbers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8321040" y="4718304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5486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B2A4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Data slide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457200" y="105156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Native, editable charts using the combined palette.</a:t>
            </a:r>
            <a:endParaRPr lang="en-US" sz="1200" dirty="0"/>
          </a:p>
        </p:txBody>
      </p:sp>
      <p:graphicFrame>
        <p:nvGraphicFramePr>
          <p:cNvPr id="4" name="Chart 0"/>
          <p:cNvGraphicFramePr/>
          <p:nvPr/>
        </p:nvGraphicFramePr>
        <p:xfrm>
          <a:off x="457200" y="1508760"/>
          <a:ext cx="8229600" cy="2926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 2"/>
          <p:cNvSpPr/>
          <p:nvPr/>
        </p:nvSpPr>
        <p:spPr>
          <a:xfrm>
            <a:off x="457200" y="4718304"/>
            <a:ext cx="2743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kern="0" spc="100" dirty="0">
                <a:solidFill>
                  <a:srgbClr val="0047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KTH</a:t>
            </a:r>
            <a:r>
              <a:rPr lang="en-US" sz="800" kern="0" spc="100" dirty="0">
                <a:solidFill>
                  <a:srgbClr val="C9C3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/  </a:t>
            </a:r>
            <a:r>
              <a:rPr lang="en-US" sz="800" b="1" kern="0" spc="100" dirty="0">
                <a:solidFill>
                  <a:srgbClr val="5706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NYU</a:t>
            </a:r>
            <a:r>
              <a:rPr lang="en-US" sz="800" kern="0" spc="100" dirty="0">
                <a:solidFill>
                  <a:srgbClr val="C9C3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/  </a:t>
            </a:r>
            <a:r>
              <a:rPr lang="en-US" sz="800" b="1" kern="0" spc="100" dirty="0">
                <a:solidFill>
                  <a:srgbClr val="0066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 Wien</a:t>
            </a:r>
            <a:endParaRPr lang="en-US" sz="800" dirty="0"/>
          </a:p>
        </p:txBody>
      </p:sp>
      <p:sp>
        <p:nvSpPr>
          <p:cNvPr id="6" name="Text 3"/>
          <p:cNvSpPr/>
          <p:nvPr/>
        </p:nvSpPr>
        <p:spPr>
          <a:xfrm>
            <a:off x="5486400" y="4718304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slide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8321040" y="4718304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C64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65526451-1F12-C247-B1C0-EAA8C2269296}">
  <we:reference id="wa200010001" version="1.0.0.1" store="en-US" storeType="OMEX"/>
  <we:alternateReferences>
    <we:reference id="wa200010001" version="1.0.0.1" store="en-US" storeType="OMEX"/>
  </we:alternateReferences>
  <we:properties>
    <we:property name="claude.fileId" value="&quot;38ffb51f-3538-46a6-bb10-6f8ee9b6ea24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536</Words>
  <Application>Microsoft Macintosh PowerPoint</Application>
  <PresentationFormat>On-screen Show (16:9)</PresentationFormat>
  <Paragraphs>151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Bookman Old Style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Combined Brand Template — KTH · NYU · TU Wien</dc:title>
  <dc:subject>PptxGenJS Presentation</dc:subject>
  <dc:creator>Andra</dc:creator>
  <cp:lastModifiedBy>Andra-Denis Ionescu</cp:lastModifiedBy>
  <cp:revision>4</cp:revision>
  <dcterms:created xsi:type="dcterms:W3CDTF">2026-06-30T12:48:03Z</dcterms:created>
  <dcterms:modified xsi:type="dcterms:W3CDTF">2026-06-30T13:51:38Z</dcterms:modified>
</cp:coreProperties>
</file>