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omments/modernComment_16B_CEAEEE74.xml" ContentType="application/vnd.ms-powerpoint.comment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omments/modernComment_1A0_7B500726.xml" ContentType="application/vnd.ms-powerpoint.comments+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omments/modernComment_177_9FF9354.xml" ContentType="application/vnd.ms-powerpoint.comments+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comments/modernComment_1B8_E37B5A36.xml" ContentType="application/vnd.ms-powerpoint.comments+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comments/modernComment_184_3EC754FE.xml" ContentType="application/vnd.ms-powerpoint.comments+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comments/modernComment_19E_F15CC667.xml" ContentType="application/vnd.ms-powerpoint.comments+xml"/>
  <Override PartName="/ppt/notesSlides/notesSlide76.xml" ContentType="application/vnd.openxmlformats-officedocument.presentationml.notesSlide+xml"/>
  <Override PartName="/ppt/comments/modernComment_19F_8B45846F.xml" ContentType="application/vnd.ms-powerpoint.comments+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comments/modernComment_1A3_10356820.xml" ContentType="application/vnd.ms-powerpoint.comments+xml"/>
  <Override PartName="/ppt/notesSlides/notesSlide80.xml" ContentType="application/vnd.openxmlformats-officedocument.presentationml.notesSlide+xml"/>
  <Override PartName="/ppt/comments/modernComment_1A4_C73BA811.xml" ContentType="application/vnd.ms-powerpoint.comments+xml"/>
  <Override PartName="/ppt/notesSlides/notesSlide81.xml" ContentType="application/vnd.openxmlformats-officedocument.presentationml.notesSlide+xml"/>
  <Override PartName="/ppt/comments/modernComment_1E0_44B3E196.xml" ContentType="application/vnd.ms-powerpoint.comments+xml"/>
  <Override PartName="/ppt/notesSlides/notesSlide82.xml" ContentType="application/vnd.openxmlformats-officedocument.presentationml.notesSlide+xml"/>
  <Override PartName="/ppt/comments/modernComment_1A6_6B5F97B0.xml" ContentType="application/vnd.ms-powerpoint.comments+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comments/modernComment_1A8_EBDAB8C0.xml" ContentType="application/vnd.ms-powerpoint.comments+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comments/modernComment_1B6_E3A7FDE.xml" ContentType="application/vnd.ms-powerpoint.comments+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12"/>
  </p:notesMasterIdLst>
  <p:sldIdLst>
    <p:sldId id="269" r:id="rId2"/>
    <p:sldId id="359" r:id="rId3"/>
    <p:sldId id="360" r:id="rId4"/>
    <p:sldId id="273" r:id="rId5"/>
    <p:sldId id="478" r:id="rId6"/>
    <p:sldId id="267" r:id="rId7"/>
    <p:sldId id="507" r:id="rId8"/>
    <p:sldId id="362" r:id="rId9"/>
    <p:sldId id="363" r:id="rId10"/>
    <p:sldId id="501" r:id="rId11"/>
    <p:sldId id="364" r:id="rId12"/>
    <p:sldId id="281" r:id="rId13"/>
    <p:sldId id="365" r:id="rId14"/>
    <p:sldId id="366" r:id="rId15"/>
    <p:sldId id="367" r:id="rId16"/>
    <p:sldId id="368" r:id="rId17"/>
    <p:sldId id="369" r:id="rId18"/>
    <p:sldId id="416" r:id="rId19"/>
    <p:sldId id="296" r:id="rId20"/>
    <p:sldId id="370" r:id="rId21"/>
    <p:sldId id="371" r:id="rId22"/>
    <p:sldId id="508" r:id="rId23"/>
    <p:sldId id="512" r:id="rId24"/>
    <p:sldId id="509" r:id="rId25"/>
    <p:sldId id="374" r:id="rId26"/>
    <p:sldId id="429" r:id="rId27"/>
    <p:sldId id="375" r:id="rId28"/>
    <p:sldId id="431" r:id="rId29"/>
    <p:sldId id="471" r:id="rId30"/>
    <p:sldId id="376" r:id="rId31"/>
    <p:sldId id="432" r:id="rId32"/>
    <p:sldId id="377" r:id="rId33"/>
    <p:sldId id="433" r:id="rId34"/>
    <p:sldId id="440" r:id="rId35"/>
    <p:sldId id="491" r:id="rId36"/>
    <p:sldId id="489" r:id="rId37"/>
    <p:sldId id="490" r:id="rId38"/>
    <p:sldId id="494" r:id="rId39"/>
    <p:sldId id="510" r:id="rId40"/>
    <p:sldId id="511" r:id="rId41"/>
    <p:sldId id="436" r:id="rId42"/>
    <p:sldId id="442" r:id="rId43"/>
    <p:sldId id="472" r:id="rId44"/>
    <p:sldId id="379" r:id="rId45"/>
    <p:sldId id="444" r:id="rId46"/>
    <p:sldId id="492" r:id="rId47"/>
    <p:sldId id="493" r:id="rId48"/>
    <p:sldId id="411" r:id="rId49"/>
    <p:sldId id="380" r:id="rId50"/>
    <p:sldId id="307" r:id="rId51"/>
    <p:sldId id="388" r:id="rId52"/>
    <p:sldId id="457" r:id="rId53"/>
    <p:sldId id="458" r:id="rId54"/>
    <p:sldId id="459" r:id="rId55"/>
    <p:sldId id="502" r:id="rId56"/>
    <p:sldId id="495" r:id="rId57"/>
    <p:sldId id="503" r:id="rId58"/>
    <p:sldId id="504" r:id="rId59"/>
    <p:sldId id="505" r:id="rId60"/>
    <p:sldId id="500" r:id="rId61"/>
    <p:sldId id="506" r:id="rId62"/>
    <p:sldId id="462" r:id="rId63"/>
    <p:sldId id="463" r:id="rId64"/>
    <p:sldId id="464" r:id="rId65"/>
    <p:sldId id="465" r:id="rId66"/>
    <p:sldId id="466" r:id="rId67"/>
    <p:sldId id="468" r:id="rId68"/>
    <p:sldId id="469" r:id="rId69"/>
    <p:sldId id="453" r:id="rId70"/>
    <p:sldId id="513" r:id="rId71"/>
    <p:sldId id="514" r:id="rId72"/>
    <p:sldId id="515" r:id="rId73"/>
    <p:sldId id="516" r:id="rId74"/>
    <p:sldId id="517" r:id="rId75"/>
    <p:sldId id="518" r:id="rId76"/>
    <p:sldId id="519" r:id="rId77"/>
    <p:sldId id="531" r:id="rId78"/>
    <p:sldId id="530" r:id="rId79"/>
    <p:sldId id="521" r:id="rId80"/>
    <p:sldId id="522" r:id="rId81"/>
    <p:sldId id="523" r:id="rId82"/>
    <p:sldId id="524" r:id="rId83"/>
    <p:sldId id="525" r:id="rId84"/>
    <p:sldId id="526" r:id="rId85"/>
    <p:sldId id="527" r:id="rId86"/>
    <p:sldId id="528" r:id="rId87"/>
    <p:sldId id="529" r:id="rId88"/>
    <p:sldId id="454" r:id="rId89"/>
    <p:sldId id="414" r:id="rId90"/>
    <p:sldId id="415" r:id="rId91"/>
    <p:sldId id="484" r:id="rId92"/>
    <p:sldId id="485" r:id="rId93"/>
    <p:sldId id="419" r:id="rId94"/>
    <p:sldId id="420" r:id="rId95"/>
    <p:sldId id="480" r:id="rId96"/>
    <p:sldId id="422" r:id="rId97"/>
    <p:sldId id="481" r:id="rId98"/>
    <p:sldId id="424" r:id="rId99"/>
    <p:sldId id="425" r:id="rId100"/>
    <p:sldId id="426" r:id="rId101"/>
    <p:sldId id="427" r:id="rId102"/>
    <p:sldId id="428" r:id="rId103"/>
    <p:sldId id="437" r:id="rId104"/>
    <p:sldId id="258" r:id="rId105"/>
    <p:sldId id="532" r:id="rId106"/>
    <p:sldId id="438" r:id="rId107"/>
    <p:sldId id="452" r:id="rId108"/>
    <p:sldId id="397" r:id="rId109"/>
    <p:sldId id="398" r:id="rId110"/>
    <p:sldId id="487" r:id="rId111"/>
  </p:sldIdLst>
  <p:sldSz cx="9144000" cy="5143500" type="screen16x9"/>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42F8C3D-457D-8FB2-77EE-4A801ABD4240}" name="Jayanth Raghothama" initials="JR" userId="S::jayanthr@ug.kth.se::89b575b3-4815-4cfa-ba94-7e918cb76af7" providerId="AD"/>
  <p188:author id="{6DF19594-753C-AE29-093E-8EF2DAEACBC7}" name="Guest User" initials="GU" userId="S::urn:spo:tenantanon#3db27ecc-1791-4dda-9b51-798adfa4a3ca::"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04791"/>
    <a:srgbClr val="E0156F"/>
    <a:srgbClr val="57068C"/>
    <a:srgbClr val="5C6470"/>
    <a:srgbClr val="1B2A4A"/>
    <a:srgbClr val="337AB7"/>
    <a:srgbClr val="000000"/>
    <a:srgbClr val="EAB1FB"/>
    <a:srgbClr val="A100FF"/>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68" dt="2026-09-02T13:01:15.090"/>
    <p1510:client id="{03C076EC-C72C-DAA1-1F5C-5A80D8FCFB74}" v="746" dt="2026-09-01T20:14:22.691"/>
    <p1510:client id="{5D0ABA87-5C9F-9F64-12AE-3C29C607128E}" v="162" dt="2026-09-02T12:49:26.835"/>
    <p1510:client id="{7A9BB036-51AE-1FC3-B91D-EE745C26CB53}" v="104" dt="2026-09-02T07:01:14.271"/>
    <p1510:client id="{F7D28EC8-D34A-9C48-B13D-02FDBD1168D7}" v="230" dt="2026-09-02T11:07:05.51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7"/>
    <p:restoredTop sz="94645"/>
  </p:normalViewPr>
  <p:slideViewPr>
    <p:cSldViewPr snapToGrid="0">
      <p:cViewPr varScale="1">
        <p:scale>
          <a:sx n="145" d="100"/>
          <a:sy n="145" d="100"/>
        </p:scale>
        <p:origin x="824" y="184"/>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microsoft.com/office/2015/10/relationships/revisionInfo" Target="revisionInfo.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notesMaster" Target="notesMasters/notesMaster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presProps" Target="presProps.xml"/><Relationship Id="rId118" Type="http://schemas.microsoft.com/office/2018/10/relationships/authors" Target="author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theme" Target="theme/theme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s>
</file>

<file path=ppt/comments/modernComment_1A0_7B500726.xml><?xml version="1.0" encoding="utf-8"?>
<p188:cmLst xmlns:a="http://schemas.openxmlformats.org/drawingml/2006/main" xmlns:r="http://schemas.openxmlformats.org/officeDocument/2006/relationships" xmlns:p188="http://schemas.microsoft.com/office/powerpoint/2018/8/main">
  <p188:cm id="{43BB65E7-A532-4693-989E-423DAABE7C38}" authorId="{042F8C3D-457D-8FB2-77EE-4A801ABD4240}" created="2026-08-20T09:10:18.667">
    <pc:sldMkLst xmlns:pc="http://schemas.microsoft.com/office/powerpoint/2013/main/command">
      <pc:docMk/>
      <pc:sldMk cId="2068842278" sldId="416"/>
    </pc:sldMkLst>
    <p188:txBody>
      <a:bodyPr/>
      <a:lstStyle/>
      <a:p>
        <a:r>
          <a:rPr lang="en-US"/>
          <a:t>Need to explain in words what standards based interoperability means</a:t>
        </a:r>
      </a:p>
    </p188:txBody>
  </p188:cm>
</p188:cmLst>
</file>

<file path=ppt/comments/modernComment_1A3_10356820.xml><?xml version="1.0" encoding="utf-8"?>
<p188:cmLst xmlns:a="http://schemas.openxmlformats.org/drawingml/2006/main" xmlns:r="http://schemas.openxmlformats.org/officeDocument/2006/relationships" xmlns:p188="http://schemas.microsoft.com/office/powerpoint/2018/8/main">
  <p188:cm id="{5BA2820D-CC69-433F-873B-F0D7A96A7A64}" authorId="{6DF19594-753C-AE29-093E-8EF2DAEACBC7}" status="resolved" created="2026-08-25T01:13:40.227" complete="100000">
    <ac:txMkLst xmlns:ac="http://schemas.microsoft.com/office/drawing/2013/main/command">
      <pc:docMk xmlns:pc="http://schemas.microsoft.com/office/powerpoint/2013/main/command"/>
      <pc:sldMk xmlns:pc="http://schemas.microsoft.com/office/powerpoint/2013/main/command" cId="271935520" sldId="419"/>
      <ac:spMk id="27" creationId="{36E54674-3AF5-9F4D-7766-4954393AE544}"/>
      <ac:txMk cp="161">
        <ac:context len="305" hash="349021069"/>
      </ac:txMk>
    </ac:txMkLst>
    <p188:pos x="1337427" y="783603"/>
    <p188:txBody>
      <a:bodyPr/>
      <a:lstStyle/>
      <a:p>
        <a:r>
          <a:rPr lang="en-US"/>
          <a:t>We should not prescribe the k, as we don't know what a good k is; my suggestion "lists with a *small* k" -- which implies humans cannot check too many</a:t>
        </a:r>
      </a:p>
    </p188:txBody>
  </p188:cm>
</p188:cmLst>
</file>

<file path=ppt/comments/modernComment_1A4_C73BA811.xml><?xml version="1.0" encoding="utf-8"?>
<p188:cmLst xmlns:a="http://schemas.openxmlformats.org/drawingml/2006/main" xmlns:r="http://schemas.openxmlformats.org/officeDocument/2006/relationships" xmlns:p188="http://schemas.microsoft.com/office/powerpoint/2018/8/main">
  <p188:cm id="{5AD849BA-1610-4271-8134-BC30270DACA2}" authorId="{6DF19594-753C-AE29-093E-8EF2DAEACBC7}" status="resolved" created="2026-08-25T01:14:25.102" complete="100000">
    <pc:sldMkLst xmlns:pc="http://schemas.microsoft.com/office/powerpoint/2013/main/command">
      <pc:docMk/>
      <pc:sldMk cId="3342575633" sldId="420"/>
    </pc:sldMkLst>
    <p188:txBody>
      <a:bodyPr/>
      <a:lstStyle/>
      <a:p>
        <a:r>
          <a:rPr lang="en-US"/>
          <a:t>Very nice!</a:t>
        </a:r>
      </a:p>
    </p188:txBody>
  </p188:cm>
</p188:cmLst>
</file>

<file path=ppt/comments/modernComment_1A6_6B5F97B0.xml><?xml version="1.0" encoding="utf-8"?>
<p188:cmLst xmlns:a="http://schemas.openxmlformats.org/drawingml/2006/main" xmlns:r="http://schemas.openxmlformats.org/officeDocument/2006/relationships" xmlns:p188="http://schemas.microsoft.com/office/powerpoint/2018/8/main">
  <p188:cm id="{AA157701-E10B-4D9D-9ACC-3B1A0C28081C}" authorId="{6DF19594-753C-AE29-093E-8EF2DAEACBC7}" status="resolved" created="2026-08-25T01:16:13.930" complete="100000">
    <pc:sldMkLst xmlns:pc="http://schemas.microsoft.com/office/powerpoint/2013/main/command">
      <pc:docMk/>
      <pc:sldMk cId="1801426864" sldId="422"/>
    </pc:sldMkLst>
    <p188:replyLst>
      <p188:reply id="{CED96591-783B-460E-A01E-918BCB1A9640}" authorId="{6DF19594-753C-AE29-093E-8EF2DAEACBC7}" created="2026-08-25T01:28:28.765">
        <p188:txBody>
          <a:bodyPr/>
          <a:lstStyle/>
          <a:p>
            <a:r>
              <a:rPr lang="en-US"/>
              <a:t>See the fig I added</a:t>
            </a:r>
          </a:p>
        </p188:txBody>
      </p188:reply>
    </p188:replyLst>
    <p188:txBody>
      <a:bodyPr/>
      <a:lstStyle/>
      <a:p>
        <a:r>
          <a:rPr lang="en-US"/>
          <a:t>What about adding the architecture figure before this slide, to show how the different pieces work together?</a:t>
        </a:r>
      </a:p>
    </p188:txBody>
  </p188:cm>
</p188:cmLst>
</file>

<file path=ppt/comments/modernComment_1A8_EBDAB8C0.xml><?xml version="1.0" encoding="utf-8"?>
<p188:cmLst xmlns:a="http://schemas.openxmlformats.org/drawingml/2006/main" xmlns:r="http://schemas.openxmlformats.org/officeDocument/2006/relationships" xmlns:p188="http://schemas.microsoft.com/office/powerpoint/2018/8/main">
  <p188:cm id="{E467B5F2-513B-42DB-87C4-0CD6AD2BD3A2}" authorId="{6DF19594-753C-AE29-093E-8EF2DAEACBC7}" created="2026-08-25T01:31:23.594">
    <pc:sldMkLst xmlns:pc="http://schemas.microsoft.com/office/powerpoint/2013/main/command">
      <pc:docMk/>
      <pc:sldMk cId="3956979904" sldId="424"/>
    </pc:sldMkLst>
    <p188:replyLst>
      <p188:reply id="{5645D8CA-3F40-44D9-8124-12250401BFD7}" authorId="{6DF19594-753C-AE29-093E-8EF2DAEACBC7}" created="2026-08-25T01:31:47.860">
        <p188:txBody>
          <a:bodyPr/>
          <a:lstStyle/>
          <a:p>
            <a:r>
              <a:rPr lang="en-US"/>
              <a:t>should we use a video so that people can see the interaction?</a:t>
            </a:r>
          </a:p>
        </p188:txBody>
      </p188:reply>
      <p188:reply id="{AD6CAE6A-CDBB-4A01-8008-C4D95940DCAF}" authorId="{6DF19594-753C-AE29-093E-8EF2DAEACBC7}" created="2026-08-25T01:39:10.616">
        <p188:txBody>
          <a:bodyPr/>
          <a:lstStyle/>
          <a:p>
            <a:r>
              <a:rPr lang="en-US"/>
              <a:t>In my google talk I have looping video</a:t>
            </a:r>
          </a:p>
        </p188:txBody>
      </p188:reply>
      <p188:reply id="{201BC986-AD4E-4688-8F0E-9BDBD1A84791}" authorId="{6DF19594-753C-AE29-093E-8EF2DAEACBC7}" created="2026-08-25T16:42:06.514">
        <p188:txBody>
          <a:bodyPr/>
          <a:lstStyle/>
          <a:p>
            <a:r>
              <a:rPr lang="en-US"/>
              <a:t>I think it is an animated gif -- I could not find the source; maybe we can just copy to this presentation</a:t>
            </a:r>
          </a:p>
        </p188:txBody>
      </p188:reply>
    </p188:replyLst>
    <p188:txBody>
      <a:bodyPr/>
      <a:lstStyle/>
      <a:p>
        <a:r>
          <a:rPr lang="en-US"/>
          <a:t>State the innovation and the challenge it addresses: summarizes a large number of matches, supports filtering and selection</a:t>
        </a:r>
      </a:p>
    </p188:txBody>
  </p188:cm>
</p188:cmLst>
</file>

<file path=ppt/comments/modernComment_1B6_E3A7FDE.xml><?xml version="1.0" encoding="utf-8"?>
<p188:cmLst xmlns:a="http://schemas.openxmlformats.org/drawingml/2006/main" xmlns:r="http://schemas.openxmlformats.org/officeDocument/2006/relationships" xmlns:p188="http://schemas.microsoft.com/office/powerpoint/2018/8/main">
  <p188:cm id="{3F9BB84C-E813-4A7F-9784-27A7C7DF253F}" authorId="{6DF19594-753C-AE29-093E-8EF2DAEACBC7}" status="resolved" created="2026-08-25T01:46:03.512" complete="100000">
    <ac:txMkLst xmlns:ac="http://schemas.microsoft.com/office/drawing/2013/main/command">
      <pc:docMk xmlns:pc="http://schemas.microsoft.com/office/powerpoint/2013/main/command"/>
      <pc:sldMk xmlns:pc="http://schemas.microsoft.com/office/powerpoint/2013/main/command" cId="238714846" sldId="438"/>
      <ac:spMk id="37" creationId="{9A0E9233-8502-A32F-542C-B3745609E741}"/>
      <ac:txMk cp="36" len="37">
        <ac:context len="74" hash="2790361925"/>
      </ac:txMk>
    </ac:txMkLst>
    <p188:pos x="1190134" y="483123"/>
    <p188:replyLst>
      <p188:reply id="{5102D35D-BF6D-4826-A911-7589051C8D16}" authorId="{6DF19594-753C-AE29-093E-8EF2DAEACBC7}" created="2026-08-25T01:46:52.060">
        <p188:txBody>
          <a:bodyPr/>
          <a:lstStyle/>
          <a:p>
            <a:r>
              <a:rPr lang="en-US"/>
              <a:t>Who is "it", in it decides when human is called? Human should drive, agent/system can flag things...</a:t>
            </a:r>
          </a:p>
        </p188:txBody>
      </p188:reply>
      <p188:reply id="{11B9DEF9-2E1B-4DA7-9164-E6669A18756F}" authorId="{6DF19594-753C-AE29-093E-8EF2DAEACBC7}" created="2026-08-25T01:47:10.450">
        <p188:txBody>
          <a:bodyPr/>
          <a:lstStyle/>
          <a:p>
            <a:r>
              <a:rPr lang="en-US"/>
              <a:t>should we add a reference to the GDC benchmark?</a:t>
            </a:r>
          </a:p>
        </p188:txBody>
      </p188:reply>
    </p188:replyLst>
    <p188:txBody>
      <a:bodyPr/>
      <a:lstStyle/>
      <a:p>
        <a:r>
          <a:rPr lang="en-US"/>
          <a:t>The font in these boxes is too small -- it will be hard for people to read; I suggest we use 14 as the smallest font size, and try to use at least 20 throughout</a:t>
        </a:r>
      </a:p>
    </p188:txBody>
  </p188:cm>
</p188:cmLst>
</file>

<file path=ppt/comments/modernComment_1B8_E37B5A36.xml><?xml version="1.0" encoding="utf-8"?>
<p188:cmLst xmlns:a="http://schemas.openxmlformats.org/drawingml/2006/main" xmlns:r="http://schemas.openxmlformats.org/officeDocument/2006/relationships" xmlns:p188="http://schemas.microsoft.com/office/powerpoint/2018/8/main">
  <p188:cm id="{54975BE7-D1C4-432E-A1D9-B5FA0E43D977}" authorId="{6DF19594-753C-AE29-093E-8EF2DAEACBC7}" created="2026-08-25T01:01:33.817">
    <ac:txMkLst xmlns:ac="http://schemas.microsoft.com/office/drawing/2013/main/command">
      <pc:docMk xmlns:pc="http://schemas.microsoft.com/office/powerpoint/2013/main/command"/>
      <pc:sldMk xmlns:pc="http://schemas.microsoft.com/office/powerpoint/2013/main/command" cId="3816512054" sldId="440"/>
      <ac:spMk id="9" creationId="{F9AF7C14-D562-5204-514C-96393E49E683}"/>
      <ac:txMk cp="0" len="18">
        <ac:context len="19" hash="4125081943"/>
      </ac:txMk>
    </ac:txMkLst>
    <p188:pos x="4648592" y="294587"/>
    <p188:txBody>
      <a:bodyPr/>
      <a:lstStyle/>
      <a:p>
        <a:r>
          <a:rPr lang="en-US"/>
          <a:t>You show the different models separately, maybe here you could put them (or pieces of them) side by side so that the audience can appreciate the differences</a:t>
        </a:r>
      </a:p>
    </p188:txBody>
  </p188:cm>
</p188:cmLst>
</file>

<file path=ppt/comments/modernComment_1E0_44B3E196.xml><?xml version="1.0" encoding="utf-8"?>
<p188:cmLst xmlns:a="http://schemas.openxmlformats.org/drawingml/2006/main" xmlns:r="http://schemas.openxmlformats.org/officeDocument/2006/relationships" xmlns:p188="http://schemas.microsoft.com/office/powerpoint/2018/8/main">
  <p188:cm id="{8C377BB5-3F96-458E-A4EB-157BA0477A4E}" authorId="{6DF19594-753C-AE29-093E-8EF2DAEACBC7}" created="2026-08-25T16:39:27.122">
    <ac:deMkLst xmlns:ac="http://schemas.microsoft.com/office/drawing/2013/main/command">
      <pc:docMk xmlns:pc="http://schemas.microsoft.com/office/powerpoint/2013/main/command"/>
      <pc:sldMk xmlns:pc="http://schemas.microsoft.com/office/powerpoint/2013/main/command" cId="1152639382" sldId="480"/>
      <ac:spMk id="7" creationId="{7E656FF5-58BC-F211-7893-C8AF92204A3F}"/>
    </ac:deMkLst>
    <p188:replyLst>
      <p188:reply id="{0C9EA507-8463-4958-AA78-A22DDFCCA26F}" authorId="{6DF19594-753C-AE29-093E-8EF2DAEACBC7}" created="2026-08-25T16:41:03.076">
        <p188:txBody>
          <a:bodyPr/>
          <a:lstStyle/>
          <a:p>
            <a:r>
              <a:rPr lang="en-US"/>
              <a:t>here it is important to go through the process -- inputs, orchestration of the primitives, specification and final dataset; the orchestration can be done in different ways -- code, visual, agent</a:t>
            </a:r>
          </a:p>
        </p188:txBody>
      </p188:reply>
    </p188:replyLst>
    <p188:txBody>
      <a:bodyPr/>
      <a:lstStyle/>
      <a:p>
        <a:r>
          <a:rPr lang="en-US"/>
          <a:t>we could add the labels as an animation</a:t>
        </a:r>
      </a:p>
    </p188:txBody>
  </p188:cm>
</p188:cmLst>
</file>

<file path=ppt/comments/modernComment_16B_CEAEEE74.xml><?xml version="1.0" encoding="utf-8"?>
<p188:cmLst xmlns:a="http://schemas.openxmlformats.org/drawingml/2006/main" xmlns:r="http://schemas.openxmlformats.org/officeDocument/2006/relationships" xmlns:p188="http://schemas.microsoft.com/office/powerpoint/2018/8/main">
  <p188:cm id="{56C417C4-B52D-41AF-A5EA-501EF90DECD5}" authorId="{6DF19594-753C-AE29-093E-8EF2DAEACBC7}" created="2026-08-25T00:53:47.409">
    <ac:txMkLst xmlns:ac="http://schemas.microsoft.com/office/drawing/2013/main/command">
      <pc:docMk xmlns:pc="http://schemas.microsoft.com/office/powerpoint/2013/main/command"/>
      <pc:sldMk xmlns:pc="http://schemas.microsoft.com/office/powerpoint/2013/main/command" cId="3467570804" sldId="363"/>
      <ac:spMk id="3" creationId="{C3B05C2C-D4BE-FDEC-5808-02C1D7B1829F}"/>
      <ac:txMk cp="15" len="122">
        <ac:context len="334" hash="4162251558"/>
      </ac:txMk>
    </ac:txMkLst>
    <p188:pos x="1979628" y="960355"/>
    <p188:replyLst>
      <p188:reply id="{3F60581F-6D25-419B-9FBE-E92F558E3D3A}" authorId="{6DF19594-753C-AE29-093E-8EF2DAEACBC7}" created="2026-08-25T05:02:35.677">
        <p188:txBody>
          <a:bodyPr/>
          <a:lstStyle/>
          <a:p>
            <a:r>
              <a:rPr lang="en-US"/>
              <a:t>An example here would help</a:t>
            </a:r>
          </a:p>
        </p188:txBody>
      </p188:reply>
      <p188:reply id="{44C20B8E-CCC0-4714-87F4-AB79A2F41204}" authorId="{6DF19594-753C-AE29-093E-8EF2DAEACBC7}" created="2026-08-25T05:06:05.053">
        <p188:txBody>
          <a:bodyPr/>
          <a:lstStyle/>
          <a:p>
            <a:r>
              <a:rPr lang="en-US"/>
              <a:t>The solutions we discuss do not deal with this challenge; they address the interoperability of data and models, but do not capture the context of the clinician (e.g., what elevated means for different patients)</a:t>
            </a:r>
          </a:p>
        </p188:txBody>
      </p188:reply>
    </p188:replyLst>
    <p188:txBody>
      <a:bodyPr/>
      <a:lstStyle/>
      <a:p>
        <a:r>
          <a:rPr lang="en-US"/>
          <a:t>JF: This is a real challenge -- Interoperability is usually framed as a technical problem; maybe a concrete example would help here; e.g., "elevated" or "abnormal" depends on the patient, the situation, who's asking, and why; even if the codes are perfectly standardized and both systems agree on definitions, the code itself is a lossy compression of a much richer clinical reasoning process.</a:t>
        </a:r>
      </a:p>
    </p188:txBody>
  </p188:cm>
</p188:cmLst>
</file>

<file path=ppt/comments/modernComment_19E_F15CC667.xml><?xml version="1.0" encoding="utf-8"?>
<p188:cmLst xmlns:a="http://schemas.openxmlformats.org/drawingml/2006/main" xmlns:r="http://schemas.openxmlformats.org/officeDocument/2006/relationships" xmlns:p188="http://schemas.microsoft.com/office/powerpoint/2018/8/main">
  <p188:cm id="{B74F29B2-20D6-4B7C-8000-F84588D377A6}" authorId="{6DF19594-753C-AE29-093E-8EF2DAEACBC7}" status="resolved" created="2026-08-25T01:09:52.695" complete="100000">
    <ac:deMkLst xmlns:ac="http://schemas.microsoft.com/office/drawing/2013/main/command">
      <pc:docMk xmlns:pc="http://schemas.microsoft.com/office/powerpoint/2013/main/command"/>
      <pc:sldMk xmlns:pc="http://schemas.microsoft.com/office/powerpoint/2013/main/command" cId="4049389159" sldId="414"/>
      <ac:spMk id="18" creationId="{1F7652EE-9BF5-2131-F6D6-3F6537325225}"/>
    </ac:deMkLst>
    <p188:txBody>
      <a:bodyPr/>
      <a:lstStyle/>
      <a:p>
        <a:r>
          <a:rPr lang="en-US"/>
          <a:t>@Christos: I don't understand your point with these numebrs</a:t>
        </a:r>
      </a:p>
    </p188:txBody>
  </p188:cm>
</p188:cmLst>
</file>

<file path=ppt/comments/modernComment_19F_8B45846F.xml><?xml version="1.0" encoding="utf-8"?>
<p188:cmLst xmlns:a="http://schemas.openxmlformats.org/drawingml/2006/main" xmlns:r="http://schemas.openxmlformats.org/officeDocument/2006/relationships" xmlns:p188="http://schemas.microsoft.com/office/powerpoint/2018/8/main">
  <p188:cm id="{27974629-02B9-4F30-867A-06209B1466D0}" authorId="{6DF19594-753C-AE29-093E-8EF2DAEACBC7}" status="resolved" created="2026-08-25T01:11:47.992" complete="100000">
    <ac:txMkLst xmlns:ac="http://schemas.microsoft.com/office/drawing/2013/main/command">
      <pc:docMk xmlns:pc="http://schemas.microsoft.com/office/powerpoint/2013/main/command"/>
      <pc:sldMk xmlns:pc="http://schemas.microsoft.com/office/powerpoint/2013/main/command" cId="2336588911" sldId="415"/>
      <ac:spMk id="14" creationId="{B93C7400-A021-6861-FF4D-BF15532319E5}"/>
      <ac:txMk cp="0" len="14">
        <ac:context len="17" hash="1745744911"/>
      </ac:txMk>
    </ac:txMkLst>
    <p188:pos x="1573097" y="217994"/>
    <p188:txBody>
      <a:bodyPr/>
      <a:lstStyle/>
      <a:p>
        <a:r>
          <a:rPr lang="en-US"/>
          <a:t>It would be better to also show the values -- the illustration only shows the attribute names, the audience will have no clue about figo grade</a:t>
        </a:r>
      </a:p>
    </p188:txBody>
  </p188:cm>
</p188:cmLst>
</file>

<file path=ppt/comments/modernComment_177_9FF9354.xml><?xml version="1.0" encoding="utf-8"?>
<p188:cmLst xmlns:a="http://schemas.openxmlformats.org/drawingml/2006/main" xmlns:r="http://schemas.openxmlformats.org/officeDocument/2006/relationships" xmlns:p188="http://schemas.microsoft.com/office/powerpoint/2018/8/main">
  <p188:cm id="{A0DFE8C5-9464-4F09-9CBC-D86D27E55DDF}" authorId="{6DF19594-753C-AE29-093E-8EF2DAEACBC7}" created="2026-08-25T01:00:06.363">
    <ac:txMkLst xmlns:ac="http://schemas.microsoft.com/office/drawing/2013/main/command">
      <pc:docMk xmlns:pc="http://schemas.microsoft.com/office/powerpoint/2013/main/command"/>
      <pc:sldMk xmlns:pc="http://schemas.microsoft.com/office/powerpoint/2013/main/command" cId="167744340" sldId="375"/>
      <ac:spMk id="14" creationId="{20A0591D-BA3A-843D-273F-AB660306341E}"/>
      <ac:txMk cp="0" len="4">
        <ac:context len="5" hash="96543592"/>
      </ac:txMk>
    </ac:txMkLst>
    <p188:pos x="712902" y="164969"/>
    <p188:txBody>
      <a:bodyPr/>
      <a:lstStyle/>
      <a:p>
        <a:r>
          <a:rPr lang="en-US"/>
          <a:t>We have played with OMOP mappings and ran into a number of challenges: it consists of multiple vocabularies, some of which overlap; multiple target values can be considered valid matches, such as:
source_value=Patient declined | groundtruth=Decline to answer | predicted=Patient refused
source_value=Vaping: Never use | groundtruth=Never used | predicted=Never smoked; there are ovelapping values, e.g., Native Hawaiian or Other Pacific Islander, and
Native Hawaiian</a:t>
        </a:r>
      </a:p>
    </p188:txBody>
  </p188:cm>
</p188:cmLst>
</file>

<file path=ppt/comments/modernComment_184_3EC754FE.xml><?xml version="1.0" encoding="utf-8"?>
<p188:cmLst xmlns:a="http://schemas.openxmlformats.org/drawingml/2006/main" xmlns:r="http://schemas.openxmlformats.org/officeDocument/2006/relationships" xmlns:p188="http://schemas.microsoft.com/office/powerpoint/2018/8/main">
  <p188:cm id="{B42C3C9E-1D47-4371-B605-CF17D3ADDBAB}" authorId="{042F8C3D-457D-8FB2-77EE-4A801ABD4240}" created="2026-08-31T18:13:56.089">
    <pc:sldMkLst xmlns:pc="http://schemas.microsoft.com/office/powerpoint/2013/main/command">
      <pc:docMk/>
      <pc:sldMk cId="1053250814" sldId="388"/>
    </pc:sldMkLst>
    <p188:txBody>
      <a:bodyPr/>
      <a:lstStyle/>
      <a:p>
        <a:r>
          <a:rPr lang="en-US"/>
          <a:t>Make the point that standards do not work for interoperability. </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383770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DD4B1B-CB48-3D27-926E-FF9721BBA6B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EDE3BAE-6282-4810-1E63-793A6962DF62}"/>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A4AF302D-CEE6-AD55-F68D-3B85FF6D04F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C08B855-ADF9-1BCA-2DC3-1DC6DA63A7A7}"/>
              </a:ext>
            </a:extLst>
          </p:cNvPr>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2785112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007989-2B05-88D3-1942-0D778E8508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4A87ACF-EB2E-DA82-BEFC-892E03E4936A}"/>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6EEE9212-319B-9A1A-FB91-2D44595BC65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1732421-D643-B563-E482-9D981F50486F}"/>
              </a:ext>
            </a:extLst>
          </p:cNvPr>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27043359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1E5B3F-4BD0-B1F9-0567-0AF6E8222CD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BCCD2D0-0954-F711-0C8C-6FEB0ECB5CA0}"/>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2281CCE5-D5C1-2F37-73C9-3D7C5FFFBFD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DC69B31-02CE-348F-2D1A-DD4E9C23F7E2}"/>
              </a:ext>
            </a:extLst>
          </p:cNvPr>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31271841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7916A9-838B-6B17-0E7B-50D8408A441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2165A41-1C90-A5C5-900B-BD8C2E8F55C6}"/>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73519A21-9170-F51F-F916-D6FB7AD42C5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BE11BAD-BB02-2DBF-02DA-C88200D7B2DA}"/>
              </a:ext>
            </a:extLst>
          </p:cNvPr>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25607216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9786E5-F919-FA2A-F062-54CFAAE7A65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E6454EC-D1C6-82C1-A5A2-997F94A1473A}"/>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79D14C43-B024-2F12-FAB0-8526CC439EF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670A4C1-9A11-1B35-95C0-91962B4E894C}"/>
              </a:ext>
            </a:extLst>
          </p:cNvPr>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26205190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1C1220-2711-D9C6-7189-BC2CCE00A4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C6677E-F987-F178-57FA-DDC063E86DE4}"/>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2CE2C343-8023-52BC-B254-9FDA0A139EE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EE7A251-D9F5-A530-3FEA-269C56A6A4FC}"/>
              </a:ext>
            </a:extLst>
          </p:cNvPr>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8550892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9C7AE2-7A17-5F97-9979-0366C121ADE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3866865-C1D9-4757-37DD-87582E216871}"/>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57D0F046-E2DF-874B-DF96-070602825CA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F37E665-9412-EAFF-992C-E4006F1EC2A7}"/>
              </a:ext>
            </a:extLst>
          </p:cNvPr>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9182282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1A6F19-1C94-EF3D-441F-81E3830B1D7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E5B5980-B522-E27E-181B-81CCC4AAFA32}"/>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EF3B96EC-5494-6966-BBB1-6DF83F834F9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124D6AE-BD03-43E8-DE86-190DD052F9D6}"/>
              </a:ext>
            </a:extLst>
          </p:cNvPr>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3163059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9786E5-F919-FA2A-F062-54CFAAE7A65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E6454EC-D1C6-82C1-A5A2-997F94A1473A}"/>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79D14C43-B024-2F12-FAB0-8526CC439EF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670A4C1-9A11-1B35-95C0-91962B4E894C}"/>
              </a:ext>
            </a:extLst>
          </p:cNvPr>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26205190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1CB0A4-C06D-8CBE-EDD8-A459D897972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C5C9EEB-3BE1-9C7B-1687-D4784A2F529F}"/>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5624C8AB-9072-156C-222B-B97062C65D9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3A55967-831B-0FB1-902D-69AED2A33814}"/>
              </a:ext>
            </a:extLst>
          </p:cNvPr>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6236757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E2F4DC-CF0B-2403-0C10-68214262E31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1B18E9F-70B9-ABBD-E12C-FB50D2D2D8A2}"/>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611545DE-A6E0-1125-6430-E0303E7924B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7AD2C30-4014-25F9-B66C-9D1E81D379A5}"/>
              </a:ext>
            </a:extLst>
          </p:cNvPr>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24207512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CF5E5D-665A-C074-C71D-0200D6D39B7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F9CE0C2-9FFF-BCD2-C743-D5B9548164FB}"/>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4AA1E659-9644-B98E-AFB9-43C2F7D4A54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BB2BF84-40F5-F1B5-DCAF-B9AEE018E2F2}"/>
              </a:ext>
            </a:extLst>
          </p:cNvPr>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261908568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69B5CE-AB84-64B3-6397-C8B3C46BF32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3C873F2-9F1C-69F6-A424-47C831E56D53}"/>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310B8F38-1EBC-6C00-F1AF-C07159A951F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6355CFA-6C48-65DF-39EB-BB0C800FDA06}"/>
              </a:ext>
            </a:extLst>
          </p:cNvPr>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357294473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35C2CC-61CC-E8D6-DF2E-354F585DB4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871AAA-C756-20D9-C205-D42FB97742EF}"/>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FAB8380A-5566-3BD5-3758-7B054CFCF4C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57518F8-5F12-E9F2-1894-294C8D5F19F7}"/>
              </a:ext>
            </a:extLst>
          </p:cNvPr>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7615544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1A3373-59E7-446B-FB6E-EA4AB999285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BD06407-9D54-1602-3BD1-72A6B42635FD}"/>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EA4EBA11-9D71-EAFD-DD2F-142BB9855234}"/>
              </a:ext>
            </a:extLst>
          </p:cNvPr>
          <p:cNvSpPr>
            <a:spLocks noGrp="1"/>
          </p:cNvSpPr>
          <p:nvPr>
            <p:ph type="body" idx="1"/>
          </p:nvPr>
        </p:nvSpPr>
        <p:spPr/>
        <p:txBody>
          <a:bodyPr/>
          <a:lstStyle/>
          <a:p>
            <a:r>
              <a:rPr lang="en-US" err="1"/>
              <a:t>Blurr</a:t>
            </a:r>
            <a:r>
              <a:rPr lang="en-US"/>
              <a:t> the rest so we have a focus area </a:t>
            </a:r>
          </a:p>
        </p:txBody>
      </p:sp>
      <p:sp>
        <p:nvSpPr>
          <p:cNvPr id="4" name="Slide Number Placeholder 3">
            <a:extLst>
              <a:ext uri="{FF2B5EF4-FFF2-40B4-BE49-F238E27FC236}">
                <a16:creationId xmlns:a16="http://schemas.microsoft.com/office/drawing/2014/main" id="{0FC59437-76E1-7472-1943-FFD6097E80EE}"/>
              </a:ext>
            </a:extLst>
          </p:cNvPr>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414294809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98D142-252D-3238-67FA-85F9E161261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6A272F9-4515-668C-2AA1-E0FBC2CE97EF}"/>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7E7D4ED5-8C54-81D3-DDC6-679B6FBF77FD}"/>
              </a:ext>
            </a:extLst>
          </p:cNvPr>
          <p:cNvSpPr>
            <a:spLocks noGrp="1"/>
          </p:cNvSpPr>
          <p:nvPr>
            <p:ph type="body" idx="1"/>
          </p:nvPr>
        </p:nvSpPr>
        <p:spPr/>
        <p:txBody>
          <a:bodyPr/>
          <a:lstStyle/>
          <a:p>
            <a:r>
              <a:rPr lang="en-US"/>
              <a:t>Add a slide to explain the terms: info models, exchange, what is the difference between CDM and info models </a:t>
            </a:r>
          </a:p>
          <a:p>
            <a:endParaRPr lang="en-US"/>
          </a:p>
          <a:p>
            <a:r>
              <a:rPr lang="en-US"/>
              <a:t>Spend more time on here to explain what they mean </a:t>
            </a:r>
          </a:p>
          <a:p>
            <a:r>
              <a:rPr lang="en-US"/>
              <a:t>Info models highlight the epistemology of the knowledge </a:t>
            </a:r>
          </a:p>
        </p:txBody>
      </p:sp>
      <p:sp>
        <p:nvSpPr>
          <p:cNvPr id="4" name="Slide Number Placeholder 3">
            <a:extLst>
              <a:ext uri="{FF2B5EF4-FFF2-40B4-BE49-F238E27FC236}">
                <a16:creationId xmlns:a16="http://schemas.microsoft.com/office/drawing/2014/main" id="{8ED3B2E9-2BD2-C1F6-2022-2C75913B0C86}"/>
              </a:ext>
            </a:extLst>
          </p:cNvPr>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70804840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F47297-ABBD-C41E-756C-699FA5615A0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55596A6-03AA-5477-BE19-3040A238ED91}"/>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CD0C4870-BD29-F734-DF74-5A11899971E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5843CF4-F4A8-3C4C-64E5-297470297D3C}"/>
              </a:ext>
            </a:extLst>
          </p:cNvPr>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272936015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F4E140-BAB2-181F-8E2F-DB2A7929703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22BFE9F-29D0-6D35-15FB-1833494E1D3C}"/>
              </a:ext>
            </a:extLst>
          </p:cNvPr>
          <p:cNvSpPr>
            <a:spLocks noGrp="1" noRot="1" noChangeAspect="1"/>
          </p:cNvSpPr>
          <p:nvPr>
            <p:ph type="sldImg"/>
          </p:nvPr>
        </p:nvSpPr>
        <p:spPr>
          <a:xfrm>
            <a:off x="-171450" y="1143000"/>
            <a:ext cx="5486400" cy="3086100"/>
          </a:xfrm>
          <a:prstGeom prst="rect">
            <a:avLst/>
          </a:prstGeom>
          <a:noFill/>
          <a:ln w="12700">
            <a:solidFill>
              <a:prstClr val="black"/>
            </a:solidFill>
          </a:ln>
        </p:spPr>
      </p:sp>
      <p:sp>
        <p:nvSpPr>
          <p:cNvPr id="3" name="Notes Placeholder 2">
            <a:extLst>
              <a:ext uri="{FF2B5EF4-FFF2-40B4-BE49-F238E27FC236}">
                <a16:creationId xmlns:a16="http://schemas.microsoft.com/office/drawing/2014/main" id="{4C1C7D21-E0B7-2178-4F16-EC85A3649F19}"/>
              </a:ext>
            </a:extLst>
          </p:cNvPr>
          <p:cNvSpPr>
            <a:spLocks noGrp="1"/>
          </p:cNvSpPr>
          <p:nvPr>
            <p:ph type="body" idx="1"/>
          </p:nvPr>
        </p:nvSpPr>
        <p:spPr>
          <a:xfrm>
            <a:off x="514350" y="4400550"/>
            <a:ext cx="4114800" cy="3600450"/>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So might wonder why am I presenting this? Why are they relevant? Well, because they are actually used to send data between hospitals for example. So what we see here, is a mapping problem. The mappings between the datasets and the exchange standards are done manually.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There is a dominant exchange standard but it doesn’t solve interop.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Tree>
    <p:extLst>
      <p:ext uri="{BB962C8B-B14F-4D97-AF65-F5344CB8AC3E}">
        <p14:creationId xmlns:p14="http://schemas.microsoft.com/office/powerpoint/2010/main" val="251865983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A2F016-9F2C-36C8-D7B2-83D08BCB774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F4592E4-DE10-F3EF-00E1-C7BD03F35424}"/>
              </a:ext>
            </a:extLst>
          </p:cNvPr>
          <p:cNvSpPr>
            <a:spLocks noGrp="1" noRot="1" noChangeAspect="1"/>
          </p:cNvSpPr>
          <p:nvPr>
            <p:ph type="sldImg"/>
          </p:nvPr>
        </p:nvSpPr>
        <p:spPr>
          <a:xfrm>
            <a:off x="-171450" y="1143000"/>
            <a:ext cx="5486400" cy="3086100"/>
          </a:xfrm>
          <a:prstGeom prst="rect">
            <a:avLst/>
          </a:prstGeom>
          <a:noFill/>
          <a:ln w="12700">
            <a:solidFill>
              <a:prstClr val="black"/>
            </a:solidFill>
          </a:ln>
        </p:spPr>
      </p:sp>
      <p:sp>
        <p:nvSpPr>
          <p:cNvPr id="3" name="Notes Placeholder 2">
            <a:extLst>
              <a:ext uri="{FF2B5EF4-FFF2-40B4-BE49-F238E27FC236}">
                <a16:creationId xmlns:a16="http://schemas.microsoft.com/office/drawing/2014/main" id="{F4C14032-C9DB-D70E-0441-E55205FE7184}"/>
              </a:ext>
            </a:extLst>
          </p:cNvPr>
          <p:cNvSpPr>
            <a:spLocks noGrp="1"/>
          </p:cNvSpPr>
          <p:nvPr>
            <p:ph type="body" idx="1"/>
          </p:nvPr>
        </p:nvSpPr>
        <p:spPr>
          <a:xfrm>
            <a:off x="514350" y="4400550"/>
            <a:ext cx="4114800" cy="3600450"/>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So might wonder why am I presenting this? Why are they relevant? Well, because they are actually used to send data between hospitals for example. So what we see here, is a mapping problem. The mappings between the datasets and the exchange standards are done manually.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There is a dominant exchange standard but it doesn’t solve interop.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Tree>
    <p:extLst>
      <p:ext uri="{BB962C8B-B14F-4D97-AF65-F5344CB8AC3E}">
        <p14:creationId xmlns:p14="http://schemas.microsoft.com/office/powerpoint/2010/main" val="190310820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1B5D24-D3CE-46AD-B691-FBBFAB3CC5D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15D7333-5A94-9C5A-1A52-0088709408BB}"/>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7E994280-7A87-D022-5636-F6D30E86F1D3}"/>
              </a:ext>
            </a:extLst>
          </p:cNvPr>
          <p:cNvSpPr>
            <a:spLocks noGrp="1"/>
          </p:cNvSpPr>
          <p:nvPr>
            <p:ph type="body" idx="1"/>
          </p:nvPr>
        </p:nvSpPr>
        <p:spPr/>
        <p:txBody>
          <a:bodyPr/>
          <a:lstStyle/>
          <a:p>
            <a:r>
              <a:rPr lang="en-US"/>
              <a:t>Modelling the data</a:t>
            </a:r>
          </a:p>
          <a:p>
            <a:r>
              <a:rPr lang="en-US"/>
              <a:t>Difference between </a:t>
            </a:r>
            <a:r>
              <a:rPr lang="en-US" err="1"/>
              <a:t>openehr</a:t>
            </a:r>
            <a:r>
              <a:rPr lang="en-US"/>
              <a:t> – is the closest model to clinical practice </a:t>
            </a:r>
          </a:p>
          <a:p>
            <a:r>
              <a:rPr lang="en-US"/>
              <a:t>RM is very strict </a:t>
            </a:r>
          </a:p>
          <a:p>
            <a:r>
              <a:rPr lang="en-US"/>
              <a:t>Archetype is the information flow – similar to how clinicians think </a:t>
            </a:r>
          </a:p>
          <a:p>
            <a:endParaRPr lang="en-US"/>
          </a:p>
          <a:p>
            <a:r>
              <a:rPr lang="en-US"/>
              <a:t>What each of the standard solves? </a:t>
            </a:r>
          </a:p>
          <a:p>
            <a:r>
              <a:rPr lang="en-US"/>
              <a:t>Every step loses some information </a:t>
            </a:r>
          </a:p>
          <a:p>
            <a:r>
              <a:rPr lang="en-US"/>
              <a:t>None of them represent how clinicians work </a:t>
            </a:r>
          </a:p>
          <a:p>
            <a:r>
              <a:rPr lang="en-US"/>
              <a:t>What does it mean for healthcare? What does it mean for the doctor, the patient? Why are we doing this? – conclusion </a:t>
            </a:r>
          </a:p>
        </p:txBody>
      </p:sp>
      <p:sp>
        <p:nvSpPr>
          <p:cNvPr id="4" name="Slide Number Placeholder 3">
            <a:extLst>
              <a:ext uri="{FF2B5EF4-FFF2-40B4-BE49-F238E27FC236}">
                <a16:creationId xmlns:a16="http://schemas.microsoft.com/office/drawing/2014/main" id="{DA0804FB-36BB-FA51-DE8B-A73863E45206}"/>
              </a:ext>
            </a:extLst>
          </p:cNvPr>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219498051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1AE9A3-3234-7AD1-A5F6-9BF8485C161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E8AF3CE-3644-3E21-A6A7-3915ADB330AF}"/>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DDDE2E42-20C4-C22E-CDC9-7729CEAA6F61}"/>
              </a:ext>
            </a:extLst>
          </p:cNvPr>
          <p:cNvSpPr>
            <a:spLocks noGrp="1"/>
          </p:cNvSpPr>
          <p:nvPr>
            <p:ph type="body" idx="1"/>
          </p:nvPr>
        </p:nvSpPr>
        <p:spPr/>
        <p:txBody>
          <a:bodyPr/>
          <a:lstStyle/>
          <a:p>
            <a:r>
              <a:rPr lang="en-US"/>
              <a:t>Modelling the data</a:t>
            </a:r>
          </a:p>
        </p:txBody>
      </p:sp>
      <p:sp>
        <p:nvSpPr>
          <p:cNvPr id="4" name="Slide Number Placeholder 3">
            <a:extLst>
              <a:ext uri="{FF2B5EF4-FFF2-40B4-BE49-F238E27FC236}">
                <a16:creationId xmlns:a16="http://schemas.microsoft.com/office/drawing/2014/main" id="{CBABBB79-0AF6-C2DE-DB6C-A05EF011C75F}"/>
              </a:ext>
            </a:extLst>
          </p:cNvPr>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401035118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2B3799-9633-BD1D-321D-B7E5FB1CFC2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1FABEA1-B60C-255E-21FC-FAD70D0E4C5F}"/>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F8C31428-1B02-C4DD-8C0F-394D39FDE86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BA92243-4082-EA8A-33A8-1B0DF945F52B}"/>
              </a:ext>
            </a:extLst>
          </p:cNvPr>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385765608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CDBA67-AC4D-C902-8545-31DF6273F25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604A638-7DDB-9C58-8711-9FAAD9B7ECB8}"/>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F10379E2-3386-56C3-4AE5-DA0719A79EA2}"/>
              </a:ext>
            </a:extLst>
          </p:cNvPr>
          <p:cNvSpPr>
            <a:spLocks noGrp="1"/>
          </p:cNvSpPr>
          <p:nvPr>
            <p:ph type="body" idx="1"/>
          </p:nvPr>
        </p:nvSpPr>
        <p:spPr/>
        <p:txBody>
          <a:bodyPr/>
          <a:lstStyle/>
          <a:p>
            <a:r>
              <a:rPr lang="en-US"/>
              <a:t>Modelling the data</a:t>
            </a:r>
          </a:p>
        </p:txBody>
      </p:sp>
      <p:sp>
        <p:nvSpPr>
          <p:cNvPr id="4" name="Slide Number Placeholder 3">
            <a:extLst>
              <a:ext uri="{FF2B5EF4-FFF2-40B4-BE49-F238E27FC236}">
                <a16:creationId xmlns:a16="http://schemas.microsoft.com/office/drawing/2014/main" id="{99C08EDB-7A59-08EB-ACE8-88C98F070A82}"/>
              </a:ext>
            </a:extLst>
          </p:cNvPr>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321512706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E9FCF1-F64E-E758-0F7A-753DE6AAD52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8293AE6-C60C-CF53-7BF3-680F6535BCD0}"/>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78348CA3-CF7E-951B-E3A4-D1810626074D}"/>
              </a:ext>
            </a:extLst>
          </p:cNvPr>
          <p:cNvSpPr>
            <a:spLocks noGrp="1"/>
          </p:cNvSpPr>
          <p:nvPr>
            <p:ph type="body" idx="1"/>
          </p:nvPr>
        </p:nvSpPr>
        <p:spPr/>
        <p:txBody>
          <a:bodyPr/>
          <a:lstStyle/>
          <a:p>
            <a:r>
              <a:rPr lang="en-US"/>
              <a:t>Modelling the data</a:t>
            </a:r>
          </a:p>
        </p:txBody>
      </p:sp>
      <p:sp>
        <p:nvSpPr>
          <p:cNvPr id="4" name="Slide Number Placeholder 3">
            <a:extLst>
              <a:ext uri="{FF2B5EF4-FFF2-40B4-BE49-F238E27FC236}">
                <a16:creationId xmlns:a16="http://schemas.microsoft.com/office/drawing/2014/main" id="{CB911889-E0C3-27BB-AD4B-1C4D8AF3AA97}"/>
              </a:ext>
            </a:extLst>
          </p:cNvPr>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332844937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819DA8-9B0C-59DE-026A-BD582631A54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415A05C-37D9-194C-3F73-8042FA460153}"/>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7DD62087-5CB3-3F50-7F01-AF73FD52A63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BDB2CD5-A758-4A6C-5AE3-BB39C499A546}"/>
              </a:ext>
            </a:extLst>
          </p:cNvPr>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229630327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19668A-413E-2157-4A63-AA1561B6FA0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61E81E1-1293-3935-1EF4-A3F78EB792B2}"/>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08784E7F-CD93-96F1-FA3B-E3E8DD50AFDE}"/>
              </a:ext>
            </a:extLst>
          </p:cNvPr>
          <p:cNvSpPr>
            <a:spLocks noGrp="1"/>
          </p:cNvSpPr>
          <p:nvPr>
            <p:ph type="body" idx="1"/>
          </p:nvPr>
        </p:nvSpPr>
        <p:spPr/>
        <p:txBody>
          <a:bodyPr/>
          <a:lstStyle/>
          <a:p>
            <a:r>
              <a:rPr lang="en-US"/>
              <a:t>Modelling the data</a:t>
            </a:r>
          </a:p>
        </p:txBody>
      </p:sp>
      <p:sp>
        <p:nvSpPr>
          <p:cNvPr id="4" name="Slide Number Placeholder 3">
            <a:extLst>
              <a:ext uri="{FF2B5EF4-FFF2-40B4-BE49-F238E27FC236}">
                <a16:creationId xmlns:a16="http://schemas.microsoft.com/office/drawing/2014/main" id="{552AA0D0-8D70-0807-F1A5-6FD8B5A71BB0}"/>
              </a:ext>
            </a:extLst>
          </p:cNvPr>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222058986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750690-69AB-2BB9-F205-11F2DD02005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4A4AC99-6AC8-1D4E-A62E-27661442A623}"/>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684DB3C5-1623-8E52-89AA-4247B6D7C03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DB46C91-BA9B-8FD4-9E7D-8F54F0A769A0}"/>
              </a:ext>
            </a:extLst>
          </p:cNvPr>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23111501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3D28DF-6B73-BECD-EBC7-A004F860010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E6F8798-F8B5-AFB1-EF0A-7384E9B3615B}"/>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8C40014C-8FB8-80C3-E15B-47BEE27FF7AC}"/>
              </a:ext>
            </a:extLst>
          </p:cNvPr>
          <p:cNvSpPr>
            <a:spLocks noGrp="1"/>
          </p:cNvSpPr>
          <p:nvPr>
            <p:ph type="body" idx="1"/>
          </p:nvPr>
        </p:nvSpPr>
        <p:spPr/>
        <p:txBody>
          <a:bodyPr/>
          <a:lstStyle/>
          <a:p>
            <a:r>
              <a:rPr lang="en-US"/>
              <a:t>Modelling the data</a:t>
            </a:r>
          </a:p>
        </p:txBody>
      </p:sp>
      <p:sp>
        <p:nvSpPr>
          <p:cNvPr id="4" name="Slide Number Placeholder 3">
            <a:extLst>
              <a:ext uri="{FF2B5EF4-FFF2-40B4-BE49-F238E27FC236}">
                <a16:creationId xmlns:a16="http://schemas.microsoft.com/office/drawing/2014/main" id="{F8866A6A-C0F4-AE44-BBA8-8D19C35BF329}"/>
              </a:ext>
            </a:extLst>
          </p:cNvPr>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245424091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6E7501-D1A0-332C-8C68-8ABC5D72922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61656BE-8A4C-E295-D6B8-E1BF58F566F2}"/>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6A87F072-05CD-7CE6-0BB2-4F7FC293FB5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3505DE5-7192-C673-4DD1-8362907A0610}"/>
              </a:ext>
            </a:extLst>
          </p:cNvPr>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338610022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8E3751-A801-5FAE-FC15-4769325EDED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5BF9C0F-D60B-C8FB-82A9-B2A981A39FD4}"/>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556BCD31-9E47-1693-821B-D19033031C8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D30CADC-314F-1B0E-BFB5-760F0A6CAB26}"/>
              </a:ext>
            </a:extLst>
          </p:cNvPr>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39825230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5E77A6-0BC3-6AD2-855E-3A1DC5D003E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31E70F9-1941-3BDD-BFDC-5C70FBE23531}"/>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4CAF6567-024B-AA20-FB23-A97D366FC13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0BDF763-1F17-E7F9-1F35-65111B691055}"/>
              </a:ext>
            </a:extLst>
          </p:cNvPr>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274161322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4E1CED-9FD6-ADB9-4D4B-A534AC8F8C1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D464705-7A71-CD84-A442-02EFB049928D}"/>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2123FAD1-2879-9480-0207-B9EFC484F21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255954B-1D14-D35A-06A6-D9BE2AFC9F4C}"/>
              </a:ext>
            </a:extLst>
          </p:cNvPr>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275026786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7FBB05-7AB0-A440-E902-030E22E0930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A67051B-240E-6C29-8015-D0A956BC571F}"/>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E5ABCFE3-69CF-A340-35B9-B8F3A6519BCE}"/>
              </a:ext>
            </a:extLst>
          </p:cNvPr>
          <p:cNvSpPr>
            <a:spLocks noGrp="1"/>
          </p:cNvSpPr>
          <p:nvPr>
            <p:ph type="body" idx="1"/>
          </p:nvPr>
        </p:nvSpPr>
        <p:spPr/>
        <p:txBody>
          <a:bodyPr/>
          <a:lstStyle/>
          <a:p>
            <a:endParaRPr lang="en-US"/>
          </a:p>
          <a:p>
            <a:r>
              <a:rPr lang="en-US"/>
              <a:t>Giving meaning to data </a:t>
            </a:r>
          </a:p>
          <a:p>
            <a:endParaRPr lang="en-US"/>
          </a:p>
          <a:p>
            <a:r>
              <a:rPr lang="en-US" err="1"/>
              <a:t>RxNorm</a:t>
            </a:r>
            <a:r>
              <a:rPr lang="en-US"/>
              <a:t> is not coded to EHR systems</a:t>
            </a:r>
          </a:p>
          <a:p>
            <a:r>
              <a:rPr lang="en-US"/>
              <a:t>Compare with ATC code </a:t>
            </a:r>
          </a:p>
          <a:p>
            <a:r>
              <a:rPr lang="en-US"/>
              <a:t>Highlight the difference at the same level </a:t>
            </a:r>
          </a:p>
        </p:txBody>
      </p:sp>
      <p:sp>
        <p:nvSpPr>
          <p:cNvPr id="4" name="Slide Number Placeholder 3">
            <a:extLst>
              <a:ext uri="{FF2B5EF4-FFF2-40B4-BE49-F238E27FC236}">
                <a16:creationId xmlns:a16="http://schemas.microsoft.com/office/drawing/2014/main" id="{5DC9A0E9-A842-3C5C-71BB-9FD837EC0B5E}"/>
              </a:ext>
            </a:extLst>
          </p:cNvPr>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30644733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3F5A5B-ACA5-0B91-6439-22E6976363A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5B7EEA0-9821-1A0A-1C54-8ECAF3DC4D47}"/>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F526C9AB-88C7-0508-721F-0AF439FE29B0}"/>
              </a:ext>
            </a:extLst>
          </p:cNvPr>
          <p:cNvSpPr>
            <a:spLocks noGrp="1"/>
          </p:cNvSpPr>
          <p:nvPr>
            <p:ph type="body" idx="1"/>
          </p:nvPr>
        </p:nvSpPr>
        <p:spPr/>
        <p:txBody>
          <a:bodyPr/>
          <a:lstStyle/>
          <a:p>
            <a:endParaRPr lang="en-US"/>
          </a:p>
          <a:p>
            <a:r>
              <a:rPr lang="en-US"/>
              <a:t>Giving meaning to data </a:t>
            </a:r>
          </a:p>
          <a:p>
            <a:endParaRPr lang="en-US"/>
          </a:p>
          <a:p>
            <a:r>
              <a:rPr lang="en-US" err="1"/>
              <a:t>RxNorm</a:t>
            </a:r>
            <a:r>
              <a:rPr lang="en-US"/>
              <a:t> is not coded to EHR systems</a:t>
            </a:r>
          </a:p>
          <a:p>
            <a:r>
              <a:rPr lang="en-US"/>
              <a:t>Compare with ATC code </a:t>
            </a:r>
          </a:p>
          <a:p>
            <a:r>
              <a:rPr lang="en-US"/>
              <a:t>Highlight the difference at the same level </a:t>
            </a:r>
          </a:p>
        </p:txBody>
      </p:sp>
      <p:sp>
        <p:nvSpPr>
          <p:cNvPr id="4" name="Slide Number Placeholder 3">
            <a:extLst>
              <a:ext uri="{FF2B5EF4-FFF2-40B4-BE49-F238E27FC236}">
                <a16:creationId xmlns:a16="http://schemas.microsoft.com/office/drawing/2014/main" id="{BADC8159-66A5-5818-8D6B-376293E61670}"/>
              </a:ext>
            </a:extLst>
          </p:cNvPr>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60317902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B958AE-B5FB-B58F-9133-A39A53DB743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23ED424-BF49-BE32-47C3-6AB99BC5DF61}"/>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BBB403B5-3F5E-5508-DBEB-2DCEEF092A9A}"/>
              </a:ext>
            </a:extLst>
          </p:cNvPr>
          <p:cNvSpPr>
            <a:spLocks noGrp="1"/>
          </p:cNvSpPr>
          <p:nvPr>
            <p:ph type="body" idx="1"/>
          </p:nvPr>
        </p:nvSpPr>
        <p:spPr/>
        <p:txBody>
          <a:bodyPr/>
          <a:lstStyle/>
          <a:p>
            <a:endParaRPr lang="en-US"/>
          </a:p>
          <a:p>
            <a:r>
              <a:rPr lang="en-US"/>
              <a:t>Giving meaning to data </a:t>
            </a:r>
          </a:p>
          <a:p>
            <a:endParaRPr lang="en-US"/>
          </a:p>
          <a:p>
            <a:r>
              <a:rPr lang="en-US" err="1"/>
              <a:t>RxNorm</a:t>
            </a:r>
            <a:r>
              <a:rPr lang="en-US"/>
              <a:t> is not coded to EHR systems</a:t>
            </a:r>
          </a:p>
          <a:p>
            <a:r>
              <a:rPr lang="en-US"/>
              <a:t>Compare with ATC code </a:t>
            </a:r>
          </a:p>
          <a:p>
            <a:r>
              <a:rPr lang="en-US"/>
              <a:t>Highlight the difference at the same level </a:t>
            </a:r>
          </a:p>
        </p:txBody>
      </p:sp>
      <p:sp>
        <p:nvSpPr>
          <p:cNvPr id="4" name="Slide Number Placeholder 3">
            <a:extLst>
              <a:ext uri="{FF2B5EF4-FFF2-40B4-BE49-F238E27FC236}">
                <a16:creationId xmlns:a16="http://schemas.microsoft.com/office/drawing/2014/main" id="{7D6187B1-502B-415E-9311-3D626B03BA51}"/>
              </a:ext>
            </a:extLst>
          </p:cNvPr>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216028790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5D1B31-80BB-680E-FAD3-F4A61AE2AD6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0CFE827-AD00-868A-3525-94E7CFC2A36C}"/>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FCB8E687-0F50-5FEB-102A-74A65D08774F}"/>
              </a:ext>
            </a:extLst>
          </p:cNvPr>
          <p:cNvSpPr>
            <a:spLocks noGrp="1"/>
          </p:cNvSpPr>
          <p:nvPr>
            <p:ph type="body" idx="1"/>
          </p:nvPr>
        </p:nvSpPr>
        <p:spPr/>
        <p:txBody>
          <a:bodyPr/>
          <a:lstStyle/>
          <a:p>
            <a:r>
              <a:rPr lang="en-US"/>
              <a:t>Show examples </a:t>
            </a:r>
          </a:p>
          <a:p>
            <a:r>
              <a:rPr lang="en-US"/>
              <a:t>Highlight challenges </a:t>
            </a:r>
          </a:p>
          <a:p>
            <a:endParaRPr lang="en-US"/>
          </a:p>
          <a:p>
            <a:r>
              <a:rPr lang="en-US"/>
              <a:t>Giving meaning to data </a:t>
            </a:r>
          </a:p>
        </p:txBody>
      </p:sp>
      <p:sp>
        <p:nvSpPr>
          <p:cNvPr id="4" name="Slide Number Placeholder 3">
            <a:extLst>
              <a:ext uri="{FF2B5EF4-FFF2-40B4-BE49-F238E27FC236}">
                <a16:creationId xmlns:a16="http://schemas.microsoft.com/office/drawing/2014/main" id="{02F28C24-75AE-E517-AB7D-ABF3DCD18E20}"/>
              </a:ext>
            </a:extLst>
          </p:cNvPr>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269621500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73A715-CB61-D7F2-69A8-A72BC9A28D0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B6FB755-B6FE-649B-B351-152F824A2273}"/>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B6AC561C-6C80-B047-AC97-765E9B7DFE94}"/>
              </a:ext>
            </a:extLst>
          </p:cNvPr>
          <p:cNvSpPr>
            <a:spLocks noGrp="1"/>
          </p:cNvSpPr>
          <p:nvPr>
            <p:ph type="body" idx="1"/>
          </p:nvPr>
        </p:nvSpPr>
        <p:spPr/>
        <p:txBody>
          <a:bodyPr/>
          <a:lstStyle/>
          <a:p>
            <a:r>
              <a:rPr lang="en-US"/>
              <a:t>Show examples </a:t>
            </a:r>
          </a:p>
          <a:p>
            <a:r>
              <a:rPr lang="en-US"/>
              <a:t>Highlight challenges </a:t>
            </a:r>
          </a:p>
          <a:p>
            <a:endParaRPr lang="en-US"/>
          </a:p>
          <a:p>
            <a:r>
              <a:rPr lang="en-US"/>
              <a:t>Giving meaning to data </a:t>
            </a:r>
          </a:p>
        </p:txBody>
      </p:sp>
      <p:sp>
        <p:nvSpPr>
          <p:cNvPr id="4" name="Slide Number Placeholder 3">
            <a:extLst>
              <a:ext uri="{FF2B5EF4-FFF2-40B4-BE49-F238E27FC236}">
                <a16:creationId xmlns:a16="http://schemas.microsoft.com/office/drawing/2014/main" id="{8F855EC9-CAAC-F6BE-F35E-52DFAF55C516}"/>
              </a:ext>
            </a:extLst>
          </p:cNvPr>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363978164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8CF197-90BF-43F5-A3E2-59F8A0FB825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5457D57-4420-6287-047C-C087F625CAF7}"/>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484E6BA2-F974-E3E8-66D1-0D38A3BA5725}"/>
              </a:ext>
            </a:extLst>
          </p:cNvPr>
          <p:cNvSpPr>
            <a:spLocks noGrp="1"/>
          </p:cNvSpPr>
          <p:nvPr>
            <p:ph type="body" idx="1"/>
          </p:nvPr>
        </p:nvSpPr>
        <p:spPr/>
        <p:txBody>
          <a:bodyPr/>
          <a:lstStyle/>
          <a:p>
            <a:r>
              <a:rPr lang="en-US"/>
              <a:t>Show examples </a:t>
            </a:r>
          </a:p>
          <a:p>
            <a:r>
              <a:rPr lang="en-US"/>
              <a:t>Highlight challenges </a:t>
            </a:r>
          </a:p>
          <a:p>
            <a:endParaRPr lang="en-US"/>
          </a:p>
          <a:p>
            <a:r>
              <a:rPr lang="en-US"/>
              <a:t>Giving meaning to data </a:t>
            </a:r>
          </a:p>
        </p:txBody>
      </p:sp>
      <p:sp>
        <p:nvSpPr>
          <p:cNvPr id="4" name="Slide Number Placeholder 3">
            <a:extLst>
              <a:ext uri="{FF2B5EF4-FFF2-40B4-BE49-F238E27FC236}">
                <a16:creationId xmlns:a16="http://schemas.microsoft.com/office/drawing/2014/main" id="{9521FF54-9537-2564-34A1-DF91CA805DE4}"/>
              </a:ext>
            </a:extLst>
          </p:cNvPr>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46328329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7F6F7E-6DB6-5A35-65B7-8154B975BF1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0DCF799-E25D-783B-9A3A-9744DB910845}"/>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978551C6-6A75-0977-E625-BF744226ACBE}"/>
              </a:ext>
            </a:extLst>
          </p:cNvPr>
          <p:cNvSpPr>
            <a:spLocks noGrp="1"/>
          </p:cNvSpPr>
          <p:nvPr>
            <p:ph type="body" idx="1"/>
          </p:nvPr>
        </p:nvSpPr>
        <p:spPr/>
        <p:txBody>
          <a:bodyPr/>
          <a:lstStyle/>
          <a:p>
            <a:r>
              <a:rPr lang="en-US"/>
              <a:t>Example with blood pressure in LOINC, SNOMED, </a:t>
            </a:r>
            <a:r>
              <a:rPr lang="en-US" err="1"/>
              <a:t>openEHR</a:t>
            </a:r>
            <a:r>
              <a:rPr lang="en-US"/>
              <a:t> </a:t>
            </a:r>
          </a:p>
        </p:txBody>
      </p:sp>
      <p:sp>
        <p:nvSpPr>
          <p:cNvPr id="4" name="Slide Number Placeholder 3">
            <a:extLst>
              <a:ext uri="{FF2B5EF4-FFF2-40B4-BE49-F238E27FC236}">
                <a16:creationId xmlns:a16="http://schemas.microsoft.com/office/drawing/2014/main" id="{5D21DB0B-79E1-F523-9D53-89E8D15AEAA8}"/>
              </a:ext>
            </a:extLst>
          </p:cNvPr>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51326758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48BA26-1E41-4A95-F799-A30F623ECE6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51F1040-6E5E-E21F-FF09-653FD696840F}"/>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4A90E789-8336-CAA5-C29C-844C3495FC9B}"/>
              </a:ext>
            </a:extLst>
          </p:cNvPr>
          <p:cNvSpPr>
            <a:spLocks noGrp="1"/>
          </p:cNvSpPr>
          <p:nvPr>
            <p:ph type="body" idx="1"/>
          </p:nvPr>
        </p:nvSpPr>
        <p:spPr/>
        <p:txBody>
          <a:bodyPr/>
          <a:lstStyle/>
          <a:p>
            <a:r>
              <a:rPr lang="en-US"/>
              <a:t>Example with blood pressure in LOINC, SNOMED, </a:t>
            </a:r>
            <a:r>
              <a:rPr lang="en-US" err="1"/>
              <a:t>openEHR</a:t>
            </a:r>
            <a:r>
              <a:rPr lang="en-US"/>
              <a:t> </a:t>
            </a:r>
          </a:p>
        </p:txBody>
      </p:sp>
      <p:sp>
        <p:nvSpPr>
          <p:cNvPr id="4" name="Slide Number Placeholder 3">
            <a:extLst>
              <a:ext uri="{FF2B5EF4-FFF2-40B4-BE49-F238E27FC236}">
                <a16:creationId xmlns:a16="http://schemas.microsoft.com/office/drawing/2014/main" id="{BB9A84A3-4C77-0B82-45D2-B4BA9FBC5B37}"/>
              </a:ext>
            </a:extLst>
          </p:cNvPr>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002164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B62310-E5A6-34AD-FD6B-3D43EF161F8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75107F-9B37-14A5-2F0B-2E1B5733DBB9}"/>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EA5C7FB9-1E97-9959-5516-E917896D0A0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C4C755F-6920-B640-F92D-A72FA6195AED}"/>
              </a:ext>
            </a:extLst>
          </p:cNvPr>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38556975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28701B-93AF-B68F-0DB6-CB7CEB69AE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4C6F239-1FA9-144C-6588-3B666BCA51A6}"/>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B4B3F4A4-BAFA-7A6D-4A78-F6756902B35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9D9EBC6-691C-9A57-E167-11A929BC113A}"/>
              </a:ext>
            </a:extLst>
          </p:cNvPr>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79608357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2E31E1-8DA7-939B-D302-68EA41323A2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9F362E1-F7EC-C5D3-5DF1-E1894DFED448}"/>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6A9C24EC-D1E5-1BE8-D2EA-54EB34516F2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792DC29-88DD-E88F-F09B-8AB81CDA6C00}"/>
              </a:ext>
            </a:extLst>
          </p:cNvPr>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388069757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C20050-F0CA-7144-749C-2948E04A151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23BA75D-5601-9F39-DD17-B49034904153}"/>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FEBFA053-DBC8-AB1A-BA4D-E7FE62604B68}"/>
              </a:ext>
            </a:extLst>
          </p:cNvPr>
          <p:cNvSpPr>
            <a:spLocks noGrp="1"/>
          </p:cNvSpPr>
          <p:nvPr>
            <p:ph type="body" idx="1"/>
          </p:nvPr>
        </p:nvSpPr>
        <p:spPr/>
        <p:txBody>
          <a:bodyPr/>
          <a:lstStyle/>
          <a:p>
            <a:r>
              <a:rPr lang="en-US"/>
              <a:t>Semantic traps </a:t>
            </a:r>
          </a:p>
        </p:txBody>
      </p:sp>
      <p:sp>
        <p:nvSpPr>
          <p:cNvPr id="4" name="Slide Number Placeholder 3">
            <a:extLst>
              <a:ext uri="{FF2B5EF4-FFF2-40B4-BE49-F238E27FC236}">
                <a16:creationId xmlns:a16="http://schemas.microsoft.com/office/drawing/2014/main" id="{62B31CD5-98EE-21BF-3E5A-BF03302A9382}"/>
              </a:ext>
            </a:extLst>
          </p:cNvPr>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273155465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E6DDC5-3B3A-9E31-A244-8E79822D5B3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4D4478C-D696-FD65-150C-2090DD3465E4}"/>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AB6A3B92-24C1-BF55-3707-B5391B09D41C}"/>
              </a:ext>
            </a:extLst>
          </p:cNvPr>
          <p:cNvSpPr>
            <a:spLocks noGrp="1"/>
          </p:cNvSpPr>
          <p:nvPr>
            <p:ph type="body" idx="1"/>
          </p:nvPr>
        </p:nvSpPr>
        <p:spPr/>
        <p:txBody>
          <a:bodyPr/>
          <a:lstStyle/>
          <a:p>
            <a:r>
              <a:rPr lang="en-US"/>
              <a:t>The ontologies are already graphs, they should come together, and how we can use the graphs in our advantage </a:t>
            </a:r>
          </a:p>
          <a:p>
            <a:r>
              <a:rPr lang="en-US"/>
              <a:t>Pitch: standards are a partial solution, graphs don’t solve it entirely, but they are part of the solution </a:t>
            </a:r>
          </a:p>
          <a:p>
            <a:r>
              <a:rPr lang="en-US"/>
              <a:t>The aim is to simplify the architecture, not radical change (simplify with improving the semantic exchange) </a:t>
            </a:r>
          </a:p>
        </p:txBody>
      </p:sp>
      <p:sp>
        <p:nvSpPr>
          <p:cNvPr id="4" name="Slide Number Placeholder 3">
            <a:extLst>
              <a:ext uri="{FF2B5EF4-FFF2-40B4-BE49-F238E27FC236}">
                <a16:creationId xmlns:a16="http://schemas.microsoft.com/office/drawing/2014/main" id="{ABADB066-025B-BD77-796F-9EB48882E455}"/>
              </a:ext>
            </a:extLst>
          </p:cNvPr>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241600619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65E700-B769-CCF3-D822-F4909DB5D1F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56390CB-B12D-3A33-B5E2-52BBC76D845A}"/>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B7A76C30-E9DF-563B-C685-ACCF3269F96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D7494B2-EE3B-0373-EA95-8AE49CB6673C}"/>
              </a:ext>
            </a:extLst>
          </p:cNvPr>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415864064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145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514350" y="4400550"/>
            <a:ext cx="4114800" cy="3600450"/>
          </a:xfrm>
          <a:prstGeom prst="rect">
            <a:avLst/>
          </a:prstGeom>
        </p:spPr>
        <p:txBody>
          <a:bodyPr/>
          <a:lstStyle/>
          <a:p>
            <a:endParaRPr lang="en-SE"/>
          </a:p>
        </p:txBody>
      </p:sp>
    </p:spTree>
    <p:extLst>
      <p:ext uri="{BB962C8B-B14F-4D97-AF65-F5344CB8AC3E}">
        <p14:creationId xmlns:p14="http://schemas.microsoft.com/office/powerpoint/2010/main" val="342520562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026675-3147-E014-32A6-600BFC75AFAE}"/>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28B0D471-6DFB-77C4-DB2B-08F2E769E9F5}"/>
              </a:ext>
            </a:extLst>
          </p:cNvPr>
          <p:cNvSpPr>
            <a:spLocks noGrp="1" noRot="1" noChangeAspect="1"/>
          </p:cNvSpPr>
          <p:nvPr>
            <p:ph type="sldImg"/>
          </p:nvPr>
        </p:nvSpPr>
        <p:spPr>
          <a:xfrm>
            <a:off x="-171450" y="1143000"/>
            <a:ext cx="5486400" cy="3086100"/>
          </a:xfrm>
          <a:prstGeom prst="rect">
            <a:avLst/>
          </a:prstGeom>
          <a:noFill/>
          <a:ln w="12700">
            <a:solidFill>
              <a:prstClr val="black"/>
            </a:solidFill>
          </a:ln>
        </p:spPr>
      </p:sp>
      <p:sp>
        <p:nvSpPr>
          <p:cNvPr id="3" name="Notizenplatzhalter 2">
            <a:extLst>
              <a:ext uri="{FF2B5EF4-FFF2-40B4-BE49-F238E27FC236}">
                <a16:creationId xmlns:a16="http://schemas.microsoft.com/office/drawing/2014/main" id="{D9215DD7-39BA-CE69-560D-D3A82AE439DC}"/>
              </a:ext>
            </a:extLst>
          </p:cNvPr>
          <p:cNvSpPr>
            <a:spLocks noGrp="1"/>
          </p:cNvSpPr>
          <p:nvPr>
            <p:ph type="body" idx="1"/>
          </p:nvPr>
        </p:nvSpPr>
        <p:spPr>
          <a:xfrm>
            <a:off x="514350" y="4400550"/>
            <a:ext cx="4114800" cy="3600450"/>
          </a:xfrm>
          <a:prstGeom prst="rect">
            <a:avLst/>
          </a:prstGeom>
        </p:spPr>
        <p:txBody>
          <a:bodyPr/>
          <a:lstStyle/>
          <a:p>
            <a:endParaRPr lang="de-DE"/>
          </a:p>
        </p:txBody>
      </p:sp>
    </p:spTree>
    <p:extLst>
      <p:ext uri="{BB962C8B-B14F-4D97-AF65-F5344CB8AC3E}">
        <p14:creationId xmlns:p14="http://schemas.microsoft.com/office/powerpoint/2010/main" val="352227215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C3BEC8-4291-6C8F-9907-48CE2762D4ED}"/>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346821D7-B3C4-FA13-A21C-A5974CD68255}"/>
              </a:ext>
            </a:extLst>
          </p:cNvPr>
          <p:cNvSpPr>
            <a:spLocks noGrp="1" noRot="1" noChangeAspect="1"/>
          </p:cNvSpPr>
          <p:nvPr>
            <p:ph type="sldImg"/>
          </p:nvPr>
        </p:nvSpPr>
        <p:spPr>
          <a:xfrm>
            <a:off x="-171450" y="1143000"/>
            <a:ext cx="5486400" cy="3086100"/>
          </a:xfrm>
          <a:prstGeom prst="rect">
            <a:avLst/>
          </a:prstGeom>
          <a:noFill/>
          <a:ln w="12700">
            <a:solidFill>
              <a:prstClr val="black"/>
            </a:solidFill>
          </a:ln>
        </p:spPr>
      </p:sp>
      <p:sp>
        <p:nvSpPr>
          <p:cNvPr id="3" name="Notizenplatzhalter 2">
            <a:extLst>
              <a:ext uri="{FF2B5EF4-FFF2-40B4-BE49-F238E27FC236}">
                <a16:creationId xmlns:a16="http://schemas.microsoft.com/office/drawing/2014/main" id="{78E4250C-055B-0457-54B4-DCA317A41460}"/>
              </a:ext>
            </a:extLst>
          </p:cNvPr>
          <p:cNvSpPr>
            <a:spLocks noGrp="1"/>
          </p:cNvSpPr>
          <p:nvPr>
            <p:ph type="body" idx="1"/>
          </p:nvPr>
        </p:nvSpPr>
        <p:spPr>
          <a:xfrm>
            <a:off x="514350" y="4400550"/>
            <a:ext cx="4114800" cy="3600450"/>
          </a:xfrm>
          <a:prstGeom prst="rect">
            <a:avLst/>
          </a:prstGeom>
        </p:spPr>
        <p:txBody>
          <a:bodyPr/>
          <a:lstStyle/>
          <a:p>
            <a:endParaRPr lang="de-DE"/>
          </a:p>
        </p:txBody>
      </p:sp>
    </p:spTree>
    <p:extLst>
      <p:ext uri="{BB962C8B-B14F-4D97-AF65-F5344CB8AC3E}">
        <p14:creationId xmlns:p14="http://schemas.microsoft.com/office/powerpoint/2010/main" val="426180685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145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514350" y="4400550"/>
            <a:ext cx="4114800" cy="3600450"/>
          </a:xfrm>
          <a:prstGeom prst="rect">
            <a:avLst/>
          </a:prstGeom>
        </p:spPr>
        <p:txBody>
          <a:bodyPr/>
          <a:lstStyle/>
          <a:p>
            <a:endParaRPr lang="en-US"/>
          </a:p>
        </p:txBody>
      </p:sp>
    </p:spTree>
    <p:extLst>
      <p:ext uri="{BB962C8B-B14F-4D97-AF65-F5344CB8AC3E}">
        <p14:creationId xmlns:p14="http://schemas.microsoft.com/office/powerpoint/2010/main" val="148425444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D57AFA-7138-E022-14BE-E743E2E8DF49}"/>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22315D7E-58FC-20F3-BF62-FFB47A8FE69D}"/>
              </a:ext>
            </a:extLst>
          </p:cNvPr>
          <p:cNvSpPr>
            <a:spLocks noGrp="1" noRot="1" noChangeAspect="1"/>
          </p:cNvSpPr>
          <p:nvPr>
            <p:ph type="sldImg"/>
          </p:nvPr>
        </p:nvSpPr>
        <p:spPr>
          <a:xfrm>
            <a:off x="-171450" y="1143000"/>
            <a:ext cx="5486400" cy="3086100"/>
          </a:xfrm>
          <a:prstGeom prst="rect">
            <a:avLst/>
          </a:prstGeom>
          <a:noFill/>
          <a:ln w="12700">
            <a:solidFill>
              <a:prstClr val="black"/>
            </a:solidFill>
          </a:ln>
        </p:spPr>
      </p:sp>
      <p:sp>
        <p:nvSpPr>
          <p:cNvPr id="3" name="Notizenplatzhalter 2">
            <a:extLst>
              <a:ext uri="{FF2B5EF4-FFF2-40B4-BE49-F238E27FC236}">
                <a16:creationId xmlns:a16="http://schemas.microsoft.com/office/drawing/2014/main" id="{19BF91A4-8B38-F413-65B9-02D7C022C804}"/>
              </a:ext>
            </a:extLst>
          </p:cNvPr>
          <p:cNvSpPr>
            <a:spLocks noGrp="1"/>
          </p:cNvSpPr>
          <p:nvPr>
            <p:ph type="body" idx="1"/>
          </p:nvPr>
        </p:nvSpPr>
        <p:spPr>
          <a:xfrm>
            <a:off x="514350" y="4400550"/>
            <a:ext cx="4114800" cy="3600450"/>
          </a:xfrm>
          <a:prstGeom prst="rect">
            <a:avLst/>
          </a:prstGeom>
        </p:spPr>
        <p:txBody>
          <a:bodyPr/>
          <a:lstStyle/>
          <a:p>
            <a:endParaRPr lang="de-DE"/>
          </a:p>
        </p:txBody>
      </p:sp>
    </p:spTree>
    <p:extLst>
      <p:ext uri="{BB962C8B-B14F-4D97-AF65-F5344CB8AC3E}">
        <p14:creationId xmlns:p14="http://schemas.microsoft.com/office/powerpoint/2010/main" val="241850842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145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514350" y="4400550"/>
            <a:ext cx="4114800" cy="3600450"/>
          </a:xfrm>
          <a:prstGeom prst="rect">
            <a:avLst/>
          </a:prstGeom>
        </p:spPr>
        <p:txBody>
          <a:bodyPr/>
          <a:lstStyle/>
          <a:p>
            <a:endParaRPr lang="en-SE"/>
          </a:p>
        </p:txBody>
      </p:sp>
    </p:spTree>
    <p:extLst>
      <p:ext uri="{BB962C8B-B14F-4D97-AF65-F5344CB8AC3E}">
        <p14:creationId xmlns:p14="http://schemas.microsoft.com/office/powerpoint/2010/main" val="367341587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171450" y="1143000"/>
            <a:ext cx="5486400" cy="3086100"/>
          </a:xfrm>
          <a:prstGeom prst="rect">
            <a:avLst/>
          </a:prstGeom>
          <a:noFill/>
          <a:ln w="12700">
            <a:solidFill>
              <a:prstClr val="black"/>
            </a:solidFill>
          </a:ln>
        </p:spPr>
      </p:sp>
      <p:sp>
        <p:nvSpPr>
          <p:cNvPr id="3" name="Notizenplatzhalter 2"/>
          <p:cNvSpPr>
            <a:spLocks noGrp="1"/>
          </p:cNvSpPr>
          <p:nvPr>
            <p:ph type="body" idx="1"/>
          </p:nvPr>
        </p:nvSpPr>
        <p:spPr>
          <a:xfrm>
            <a:off x="514350" y="4400550"/>
            <a:ext cx="4114800" cy="3600450"/>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e-AT"/>
          </a:p>
        </p:txBody>
      </p:sp>
    </p:spTree>
    <p:extLst>
      <p:ext uri="{BB962C8B-B14F-4D97-AF65-F5344CB8AC3E}">
        <p14:creationId xmlns:p14="http://schemas.microsoft.com/office/powerpoint/2010/main" val="255330799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63961F-BF21-F4F5-1E56-7FE854A82A2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0A944E2-483D-8E23-D263-D1D566CCBA2C}"/>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79338187-FE63-91F6-0676-DC796C97E262}"/>
              </a:ext>
            </a:extLst>
          </p:cNvPr>
          <p:cNvSpPr>
            <a:spLocks noGrp="1"/>
          </p:cNvSpPr>
          <p:nvPr>
            <p:ph type="body" idx="1"/>
          </p:nvPr>
        </p:nvSpPr>
        <p:spPr/>
        <p:txBody>
          <a:bodyPr/>
          <a:lstStyle/>
          <a:p>
            <a:r>
              <a:rPr lang="en-US"/>
              <a:t>The ontologies are already graphs, they should come together, and how we can use the graphs in our advantage </a:t>
            </a:r>
          </a:p>
          <a:p>
            <a:r>
              <a:rPr lang="en-US"/>
              <a:t>Pitch: standards are a partial solution, graphs don’t solve it entirely, but they are part of the solution </a:t>
            </a:r>
          </a:p>
          <a:p>
            <a:r>
              <a:rPr lang="en-US"/>
              <a:t>The aim is to simplify the architecture, not radical change (simplify with improving the semantic exchange) </a:t>
            </a:r>
          </a:p>
        </p:txBody>
      </p:sp>
      <p:sp>
        <p:nvSpPr>
          <p:cNvPr id="4" name="Slide Number Placeholder 3">
            <a:extLst>
              <a:ext uri="{FF2B5EF4-FFF2-40B4-BE49-F238E27FC236}">
                <a16:creationId xmlns:a16="http://schemas.microsoft.com/office/drawing/2014/main" id="{7B165442-E560-E9C0-1916-188C33EE0009}"/>
              </a:ext>
            </a:extLst>
          </p:cNvPr>
          <p:cNvSpPr>
            <a:spLocks noGrp="1"/>
          </p:cNvSpPr>
          <p:nvPr>
            <p:ph type="sldNum" sz="quarter" idx="10"/>
          </p:nvPr>
        </p:nvSpPr>
        <p:spPr/>
        <p:txBody>
          <a:bodyPr/>
          <a:lstStyle/>
          <a:p>
            <a:fld id="{F7021451-1387-4CA6-816F-3879F97B5CBC}" type="slidenum">
              <a:rPr lang="en-US"/>
              <a:t>69</a:t>
            </a:fld>
            <a:endParaRPr lang="en-US"/>
          </a:p>
        </p:txBody>
      </p:sp>
    </p:spTree>
    <p:extLst>
      <p:ext uri="{BB962C8B-B14F-4D97-AF65-F5344CB8AC3E}">
        <p14:creationId xmlns:p14="http://schemas.microsoft.com/office/powerpoint/2010/main" val="236454854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6" name="Shape 2046"/>
          <p:cNvSpPr>
            <a:spLocks noGrp="1" noRot="1" noChangeAspect="1"/>
          </p:cNvSpPr>
          <p:nvPr>
            <p:ph type="sldImg"/>
          </p:nvPr>
        </p:nvSpPr>
        <p:spPr>
          <a:prstGeom prst="rect">
            <a:avLst/>
          </a:prstGeom>
        </p:spPr>
        <p:txBody>
          <a:bodyPr/>
          <a:lstStyle/>
          <a:p>
            <a:endParaRPr/>
          </a:p>
        </p:txBody>
      </p:sp>
      <p:sp>
        <p:nvSpPr>
          <p:cNvPr id="2047" name="Shape 2047"/>
          <p:cNvSpPr>
            <a:spLocks noGrp="1"/>
          </p:cNvSpPr>
          <p:nvPr>
            <p:ph type="body" sz="quarter" idx="1"/>
          </p:nvPr>
        </p:nvSpPr>
        <p:spPr>
          <a:prstGeom prst="rect">
            <a:avLst/>
          </a:prstGeom>
        </p:spPr>
        <p:txBody>
          <a:bodyPr/>
          <a:lstStyle/>
          <a:p>
            <a:r>
              <a:t>The point is not that the standards failed technically — they worked. The point is that they were built by different committees, for different constituencies, on different timelines.</a:t>
            </a:r>
          </a:p>
          <a:p>
            <a:endParaRPr/>
          </a:p>
          <a:p>
            <a:r>
              <a:t>ICD is a cash register. It is the vocabulary insurers reimburse against, so it was optimised for billing, not for describing what the clinician saw.</a:t>
            </a:r>
          </a:p>
          <a:p>
            <a:endParaRPr/>
          </a:p>
          <a:p>
            <a:r>
              <a:t>same standards, incompatible datasets.</a:t>
            </a: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9" name="Shape 2079"/>
          <p:cNvSpPr>
            <a:spLocks noGrp="1" noRot="1" noChangeAspect="1"/>
          </p:cNvSpPr>
          <p:nvPr>
            <p:ph type="sldImg"/>
          </p:nvPr>
        </p:nvSpPr>
        <p:spPr>
          <a:prstGeom prst="rect">
            <a:avLst/>
          </a:prstGeom>
        </p:spPr>
        <p:txBody>
          <a:bodyPr/>
          <a:lstStyle/>
          <a:p>
            <a:endParaRPr/>
          </a:p>
        </p:txBody>
      </p:sp>
      <p:sp>
        <p:nvSpPr>
          <p:cNvPr id="2080" name="Shape 2080"/>
          <p:cNvSpPr>
            <a:spLocks noGrp="1"/>
          </p:cNvSpPr>
          <p:nvPr>
            <p:ph type="body" sz="quarter" idx="1"/>
          </p:nvPr>
        </p:nvSpPr>
        <p:spPr>
          <a:prstGeom prst="rect">
            <a:avLst/>
          </a:prstGeom>
        </p:spPr>
        <p:txBody>
          <a:bodyPr/>
          <a:lstStyle/>
          <a:p>
            <a:endParaRPr/>
          </a:p>
          <a:p>
            <a:r>
              <a:t>The blood-pressure one is about EVENT MODELLING: is an episode one fact with a duration, or a series of daily facts? No standard answers that.</a:t>
            </a:r>
          </a:p>
          <a:p>
            <a:endParaRPr/>
          </a:p>
          <a:p>
            <a:r>
              <a:t>The CRP/PCR one is about NAMING, and it is worse than it looks. PCR is also polymerase chain reaction — a completely different test — and in Spanish-language sites PCR is the normal abbreviation for C-reactive protein. So the same three letters mean two different things depending on the language of the site. A string matcher will happily align them.</a:t>
            </a:r>
          </a:p>
          <a:p>
            <a:endParaRPr/>
          </a:p>
          <a:p>
            <a:r>
              <a:t>HL7 delivers the envelope; nothing checks the contents.</a:t>
            </a: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4" name="Shape 2104"/>
          <p:cNvSpPr>
            <a:spLocks noGrp="1" noRot="1" noChangeAspect="1"/>
          </p:cNvSpPr>
          <p:nvPr>
            <p:ph type="sldImg"/>
          </p:nvPr>
        </p:nvSpPr>
        <p:spPr>
          <a:prstGeom prst="rect">
            <a:avLst/>
          </a:prstGeom>
        </p:spPr>
        <p:txBody>
          <a:bodyPr/>
          <a:lstStyle/>
          <a:p>
            <a:endParaRPr/>
          </a:p>
        </p:txBody>
      </p:sp>
      <p:sp>
        <p:nvSpPr>
          <p:cNvPr id="2105" name="Shape 2105"/>
          <p:cNvSpPr>
            <a:spLocks noGrp="1"/>
          </p:cNvSpPr>
          <p:nvPr>
            <p:ph type="body" sz="quarter" idx="1"/>
          </p:nvPr>
        </p:nvSpPr>
        <p:spPr>
          <a:prstGeom prst="rect">
            <a:avLst/>
          </a:prstGeom>
        </p:spPr>
        <p:txBody>
          <a:bodyPr/>
          <a:lstStyle/>
          <a:p>
            <a:endParaRPr/>
          </a:p>
          <a:p>
            <a:r>
              <a:t>Gen 2's failure is not that people were careless — it is that a schema is a decision, made in advance, about what may be represented. Anything outside it cannot be stored, so the loss is structural.</a:t>
            </a:r>
          </a:p>
          <a:p>
            <a:endParaRPr/>
          </a:p>
          <a:p>
            <a:r>
              <a:t>Gen 3's answer, a standard-agnostic semantic layer. The graph is the layer that no single standard has to win. Alignment happens over subgraphs and interconnected concepts rather than isolated attributes.</a:t>
            </a:r>
          </a:p>
          <a:p>
            <a:endParaRPr/>
          </a:p>
          <a:p>
            <a:r>
              <a:t>we stop transforming records and start inferring links.</a:t>
            </a: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37" name="Shape 2137"/>
          <p:cNvSpPr>
            <a:spLocks noGrp="1" noRot="1" noChangeAspect="1"/>
          </p:cNvSpPr>
          <p:nvPr>
            <p:ph type="sldImg"/>
          </p:nvPr>
        </p:nvSpPr>
        <p:spPr>
          <a:prstGeom prst="rect">
            <a:avLst/>
          </a:prstGeom>
        </p:spPr>
        <p:txBody>
          <a:bodyPr/>
          <a:lstStyle/>
          <a:p>
            <a:endParaRPr/>
          </a:p>
        </p:txBody>
      </p:sp>
      <p:sp>
        <p:nvSpPr>
          <p:cNvPr id="2138" name="Shape 2138"/>
          <p:cNvSpPr>
            <a:spLocks noGrp="1"/>
          </p:cNvSpPr>
          <p:nvPr>
            <p:ph type="body" sz="quarter" idx="1"/>
          </p:nvPr>
        </p:nvSpPr>
        <p:spPr>
          <a:prstGeom prst="rect">
            <a:avLst/>
          </a:prstGeom>
        </p:spPr>
        <p:txBody>
          <a:bodyPr/>
          <a:lstStyle/>
          <a:p>
            <a:endParaRPr/>
          </a:p>
          <a:p>
            <a:r>
              <a:t>The reason to separate them: when someone says 'ontology matching is at 0.9 F1', they mean equivalence. Subsumption — the relation you actually get when a local code is more specific than any standard concept — is scored by ranking only, sits far lower, and has had essentially one genuine participant in the benchmark's history.</a:t>
            </a:r>
          </a:p>
          <a:p>
            <a:endParaRPr/>
          </a:p>
          <a:p>
            <a:r>
              <a:t>Concept normalisation is where real EHR data enters: a free-text string or a local code, not a well-formed ontology class.</a:t>
            </a: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5" name="Shape 2185"/>
          <p:cNvSpPr>
            <a:spLocks noGrp="1" noRot="1" noChangeAspect="1"/>
          </p:cNvSpPr>
          <p:nvPr>
            <p:ph type="sldImg"/>
          </p:nvPr>
        </p:nvSpPr>
        <p:spPr>
          <a:prstGeom prst="rect">
            <a:avLst/>
          </a:prstGeom>
        </p:spPr>
        <p:txBody>
          <a:bodyPr/>
          <a:lstStyle/>
          <a:p>
            <a:endParaRPr/>
          </a:p>
        </p:txBody>
      </p:sp>
      <p:sp>
        <p:nvSpPr>
          <p:cNvPr id="2186" name="Shape 2186"/>
          <p:cNvSpPr>
            <a:spLocks noGrp="1"/>
          </p:cNvSpPr>
          <p:nvPr>
            <p:ph type="body" sz="quarter" idx="1"/>
          </p:nvPr>
        </p:nvSpPr>
        <p:spPr>
          <a:prstGeom prst="rect">
            <a:avLst/>
          </a:prstGeom>
        </p:spPr>
        <p:txBody>
          <a:bodyPr/>
          <a:lstStyle/>
          <a:p>
            <a:r>
              <a:t>~2:00, and this is the most pedagogic slide in Part II.</a:t>
            </a:r>
          </a:p>
          <a:p>
            <a:endParaRPr/>
          </a:p>
          <a:p>
            <a:r>
              <a:t>Teach the pipeline first, left to right. Every system — a 2001 string matcher, a 2025 LLM agent — has these three stages. Generation is cheap and must not lose the right answer. Verification is expensive and is where the model sits. The global filter turns a pile of scores into an actual alignment.</a:t>
            </a:r>
          </a:p>
          <a:p>
            <a:endParaRPr/>
          </a:p>
          <a:p>
            <a:r>
              <a:t>logic + repair is the one family that puts anything in the third box beyond a threshold; and the LLM family is a verification technique, not a new paradigm.</a:t>
            </a:r>
          </a:p>
          <a:p>
            <a:endParaRPr/>
          </a:p>
          <a:p>
            <a:r>
              <a:t>If you are short on time, this slide survives on the three boxes alone.</a:t>
            </a: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98BC79-08B5-0773-B61F-A41DA5ECD7D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3FFDC89-7C43-5E78-861E-A0422EE53A05}"/>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479D412E-7B17-0DE3-DAA7-EEFB8A7ED3D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71E9504-3C06-C786-A3D9-1B8BB09DD201}"/>
              </a:ext>
            </a:extLst>
          </p:cNvPr>
          <p:cNvSpPr>
            <a:spLocks noGrp="1"/>
          </p:cNvSpPr>
          <p:nvPr>
            <p:ph type="sldNum" sz="quarter" idx="10"/>
          </p:nvPr>
        </p:nvSpPr>
        <p:spPr/>
        <p:txBody>
          <a:bodyPr/>
          <a:lstStyle/>
          <a:p>
            <a:fld id="{F7021451-1387-4CA6-816F-3879F97B5CBC}" type="slidenum">
              <a:rPr lang="en-US"/>
              <a:t>77</a:t>
            </a:fld>
            <a:endParaRPr lang="en-US"/>
          </a:p>
        </p:txBody>
      </p:sp>
    </p:spTree>
    <p:extLst>
      <p:ext uri="{BB962C8B-B14F-4D97-AF65-F5344CB8AC3E}">
        <p14:creationId xmlns:p14="http://schemas.microsoft.com/office/powerpoint/2010/main" val="350152208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F2E658-036C-6FF6-CBA2-2C5F9ED64B59}"/>
            </a:ext>
          </a:extLst>
        </p:cNvPr>
        <p:cNvGrpSpPr/>
        <p:nvPr/>
      </p:nvGrpSpPr>
      <p:grpSpPr>
        <a:xfrm>
          <a:off x="0" y="0"/>
          <a:ext cx="0" cy="0"/>
          <a:chOff x="0" y="0"/>
          <a:chExt cx="0" cy="0"/>
        </a:xfrm>
      </p:grpSpPr>
      <p:sp>
        <p:nvSpPr>
          <p:cNvPr id="2228" name="Shape 2228">
            <a:extLst>
              <a:ext uri="{FF2B5EF4-FFF2-40B4-BE49-F238E27FC236}">
                <a16:creationId xmlns:a16="http://schemas.microsoft.com/office/drawing/2014/main" id="{7FA19F88-BA7E-17A1-F5AD-ED0DF2DAA21D}"/>
              </a:ext>
            </a:extLst>
          </p:cNvPr>
          <p:cNvSpPr>
            <a:spLocks noGrp="1" noRot="1" noChangeAspect="1"/>
          </p:cNvSpPr>
          <p:nvPr>
            <p:ph type="sldImg"/>
          </p:nvPr>
        </p:nvSpPr>
        <p:spPr>
          <a:prstGeom prst="rect">
            <a:avLst/>
          </a:prstGeom>
        </p:spPr>
        <p:txBody>
          <a:bodyPr/>
          <a:lstStyle/>
          <a:p>
            <a:endParaRPr/>
          </a:p>
        </p:txBody>
      </p:sp>
      <p:sp>
        <p:nvSpPr>
          <p:cNvPr id="2229" name="Shape 2229">
            <a:extLst>
              <a:ext uri="{FF2B5EF4-FFF2-40B4-BE49-F238E27FC236}">
                <a16:creationId xmlns:a16="http://schemas.microsoft.com/office/drawing/2014/main" id="{C2989DCE-7D15-111F-9E99-F24355C8D7E1}"/>
              </a:ext>
            </a:extLst>
          </p:cNvPr>
          <p:cNvSpPr>
            <a:spLocks noGrp="1"/>
          </p:cNvSpPr>
          <p:nvPr>
            <p:ph type="body" sz="quarter" idx="1"/>
          </p:nvPr>
        </p:nvSpPr>
        <p:spPr>
          <a:prstGeom prst="rect">
            <a:avLst/>
          </a:prstGeom>
        </p:spPr>
        <p:txBody>
          <a:bodyPr/>
          <a:lstStyle/>
          <a:p>
            <a:r>
              <a:t>"So we have a lot of systems. How do we know whether any of them work?</a:t>
            </a:r>
          </a:p>
          <a:p>
            <a:endParaRPr/>
          </a:p>
          <a:p>
            <a:r>
              <a:t>There's a standing benchmark — OAEI Bio-ML. Five pairs of biomedical vocabularies, where the correct mappings are known, taken from Mondo and from UMLS.”</a:t>
            </a:r>
          </a:p>
          <a:p>
            <a:endParaRPr/>
          </a:p>
          <a:p>
            <a:r>
              <a:t>(point left)</a:t>
            </a:r>
          </a:p>
          <a:p>
            <a:r>
              <a:t>"The first way is global matching. Give me your complete alignment — every mapping you're willing to commit to. I compare it against the gold standard and I compute precision, recall, F1.</a:t>
            </a:r>
          </a:p>
          <a:p>
            <a:endParaRPr/>
          </a:p>
          <a:p>
            <a:r>
              <a:t>(point right)</a:t>
            </a:r>
          </a:p>
          <a:p>
            <a:r>
              <a:t>The second way is local ranking. I take one mapping I know is correct. I hide the right answer among a hundred wrong ones, and I ask you to rank them. Did the right one come first? That's Hits@1. How high was it on average? That's MRR.”</a:t>
            </a:r>
          </a:p>
          <a:p>
            <a:endParaRPr/>
          </a:p>
          <a:p>
            <a:r>
              <a:t>"Why would you need two?</a:t>
            </a:r>
          </a:p>
          <a:p>
            <a:endParaRPr/>
          </a:p>
          <a:p>
            <a:r>
              <a:t>Because nobody has ever written down every correct mapping between SNOMED and NCIT. The gold standard is incomplete, and everyone knows it.</a:t>
            </a:r>
          </a:p>
          <a:p>
            <a:endParaRPr/>
          </a:p>
          <a:p>
            <a:r>
              <a:t>So under global matching, if your system finds a correct mapping that the curators simply never got to — you're penalised. It counts as a false positive. You're punished for being right.</a:t>
            </a:r>
          </a:p>
          <a:p>
            <a:endParaRPr/>
          </a:p>
          <a:p>
            <a:r>
              <a:t>Local ranking avoids that entirely, because the candidate set is fixed. The right answer is guaranteed to be in the list, so there's nothing to be unfairly punished for.”</a:t>
            </a:r>
          </a:p>
          <a:p>
            <a:endParaRPr/>
          </a:p>
          <a:p>
            <a:r>
              <a:t>Local ranking is a multiple-choice exam. A hundred and one options, and the right answer is definitely one of them.</a:t>
            </a:r>
          </a:p>
          <a:p>
            <a:endParaRPr/>
          </a:p>
          <a:p>
            <a:r>
              <a:t>Global matching is an open exam. Nobody gives you the options. And you also have to decide how many answers to give — where to stop.</a:t>
            </a:r>
          </a:p>
          <a:p>
            <a:endParaRPr/>
          </a:p>
          <a:p>
            <a:r>
              <a:t>Why a hundred negatives? They're sampled to be hard — lexically similar concepts and structurally nearby ones, not random ones. And the sampler guarantees it never accidentally inserts a true mapping as a "wrong" answer.</a:t>
            </a:r>
          </a:p>
          <a:p>
            <a:endParaRPr/>
          </a:p>
          <a:p>
            <a:r>
              <a:t>btw F1 is the harmonic mean of precision ℗ and Recall ® </a:t>
            </a:r>
          </a:p>
          <a:p>
            <a:endParaRPr/>
          </a:p>
          <a:p>
            <a:r>
              <a:t>Why no F1 for subsumption? Because you can't enumerate every correct superclass — disorder, disease, clinical finding are all technically right. You can't compute recall against a set nobody can write down. So subsumption is ranking-only.</a:t>
            </a:r>
          </a:p>
          <a:p>
            <a:endParaRPr/>
          </a:p>
          <a:p>
            <a:endParaRPr/>
          </a:p>
          <a:p>
            <a:endParaRPr/>
          </a:p>
          <a:p>
            <a:endParaRPr/>
          </a:p>
          <a:p>
            <a:endParaRPr/>
          </a:p>
        </p:txBody>
      </p:sp>
    </p:spTree>
    <p:extLst>
      <p:ext uri="{BB962C8B-B14F-4D97-AF65-F5344CB8AC3E}">
        <p14:creationId xmlns:p14="http://schemas.microsoft.com/office/powerpoint/2010/main" val="149963330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2" name="Shape 2282"/>
          <p:cNvSpPr>
            <a:spLocks noGrp="1" noRot="1" noChangeAspect="1"/>
          </p:cNvSpPr>
          <p:nvPr>
            <p:ph type="sldImg"/>
          </p:nvPr>
        </p:nvSpPr>
        <p:spPr>
          <a:prstGeom prst="rect">
            <a:avLst/>
          </a:prstGeom>
        </p:spPr>
        <p:txBody>
          <a:bodyPr/>
          <a:lstStyle/>
          <a:p>
            <a:endParaRPr/>
          </a:p>
        </p:txBody>
      </p:sp>
      <p:sp>
        <p:nvSpPr>
          <p:cNvPr id="2283" name="Shape 2283"/>
          <p:cNvSpPr>
            <a:spLocks noGrp="1"/>
          </p:cNvSpPr>
          <p:nvPr>
            <p:ph type="body" sz="quarter" idx="1"/>
          </p:nvPr>
        </p:nvSpPr>
        <p:spPr>
          <a:prstGeom prst="rect">
            <a:avLst/>
          </a:prstGeom>
        </p:spPr>
        <p:txBody>
          <a:bodyPr/>
          <a:lstStyle/>
          <a:p>
            <a:r>
              <a:t>~2:00. The payoff of Part II. Three numbers, then the table, then the callout.</a:t>
            </a:r>
          </a:p>
          <a:p>
            <a:endParaRPr/>
          </a:p>
          <a:p>
            <a:r>
              <a:t>Left: the multiple-choice exam — 101 candidates, right answer guaranteed present. Systems get it almost every time. Middle: the open exam — produce an alignment someone can use. Same systems, much lower. Right: subsumption, and note it is Hits@1, not F1, because no F1 exists for that task.</a:t>
            </a:r>
          </a:p>
          <a:p>
            <a:endParaRPr/>
          </a:p>
          <a:p>
            <a:r>
              <a:t>THE TABLE. Five pairs, three editions. Three of them have not moved at all. One (pharm) jumped in 2024 and fell back in 2025. One gained a point.</a:t>
            </a:r>
          </a:p>
          <a:p>
            <a:endParaRPr/>
          </a:p>
          <a:p>
            <a:r>
              <a:t>part of that flatness is </a:t>
            </a:r>
            <a:r>
              <a:rPr lang="en-GB" err="1"/>
              <a:t>organiser</a:t>
            </a:r>
            <a:r>
              <a:t>-maintained baselines being re-published unchanged rather than three years of failed attempts. So the honest claim is the ABSENCE OF A TREND, not a measured decline. </a:t>
            </a:r>
          </a:p>
          <a:p>
            <a:r>
              <a:rPr lang="en-GB" err="1"/>
              <a:t>LogMapBio</a:t>
            </a:r>
            <a:r>
              <a:t> is </a:t>
            </a:r>
            <a:r>
              <a:rPr lang="en-GB" err="1"/>
              <a:t>LogMap</a:t>
            </a:r>
            <a:r>
              <a:t> plus biomedical background knowledge — not </a:t>
            </a:r>
            <a:r>
              <a:rPr lang="en-GB" err="1"/>
              <a:t>LogMapLt</a:t>
            </a:r>
            <a:r>
              <a:t>, which is the string-only baseline you meet on the next slide. A 2011 system still leads unsupervised on two of five pairs.</a:t>
            </a:r>
          </a:p>
          <a:p>
            <a:endParaRPr/>
          </a:p>
          <a:p>
            <a:r>
              <a:t>CLOSING LINE: 'Scoring a candidate pair is not the open problem. Deciding what to commit is.'</a:t>
            </a: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7" name="Shape 2317"/>
          <p:cNvSpPr>
            <a:spLocks noGrp="1" noRot="1" noChangeAspect="1"/>
          </p:cNvSpPr>
          <p:nvPr>
            <p:ph type="sldImg"/>
          </p:nvPr>
        </p:nvSpPr>
        <p:spPr>
          <a:prstGeom prst="rect">
            <a:avLst/>
          </a:prstGeom>
        </p:spPr>
        <p:txBody>
          <a:bodyPr/>
          <a:lstStyle/>
          <a:p>
            <a:endParaRPr/>
          </a:p>
        </p:txBody>
      </p:sp>
      <p:sp>
        <p:nvSpPr>
          <p:cNvPr id="2318" name="Shape 2318"/>
          <p:cNvSpPr>
            <a:spLocks noGrp="1"/>
          </p:cNvSpPr>
          <p:nvPr>
            <p:ph type="body" sz="quarter" idx="1"/>
          </p:nvPr>
        </p:nvSpPr>
        <p:spPr>
          <a:prstGeom prst="rect">
            <a:avLst/>
          </a:prstGeom>
        </p:spPr>
        <p:txBody>
          <a:bodyPr/>
          <a:lstStyle/>
          <a:p>
            <a:r>
              <a:t>~1:30. This slide converts the previous one's aggregate numbers into mechanism.</a:t>
            </a:r>
          </a:p>
          <a:p>
            <a:endParaRPr/>
          </a:p>
          <a:p>
            <a:r>
              <a:t>OMIM–ORDO: the systems are precise and blind. They find a clean subset and miss the rest, because the naming conventions do not overlap. That is a representation and coverage problem — better encoders would genuinely help.</a:t>
            </a:r>
          </a:p>
          <a:p>
            <a:endParaRPr/>
          </a:p>
          <a:p>
            <a:r>
              <a:t>Neoplasms: the systems are not blind, they are undecided. BERTMap and LogMapLt sit at near-opposite operating points and land at the same F1. Nothing about a better encoder fixes that — it is a threshold question.</a:t>
            </a:r>
          </a:p>
          <a:p>
            <a:endParaRPr/>
          </a:p>
          <a:p>
            <a:r>
              <a:t>The callout is the bridge into Part III. Say it slowly.</a:t>
            </a: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1" name="Shape 2351"/>
          <p:cNvSpPr>
            <a:spLocks noGrp="1" noRot="1" noChangeAspect="1"/>
          </p:cNvSpPr>
          <p:nvPr>
            <p:ph type="sldImg"/>
          </p:nvPr>
        </p:nvSpPr>
        <p:spPr>
          <a:prstGeom prst="rect">
            <a:avLst/>
          </a:prstGeom>
        </p:spPr>
        <p:txBody>
          <a:bodyPr/>
          <a:lstStyle/>
          <a:p>
            <a:endParaRPr/>
          </a:p>
        </p:txBody>
      </p:sp>
      <p:sp>
        <p:nvSpPr>
          <p:cNvPr id="2352" name="Shape 2352"/>
          <p:cNvSpPr>
            <a:spLocks noGrp="1"/>
          </p:cNvSpPr>
          <p:nvPr>
            <p:ph type="body" sz="quarter" idx="1"/>
          </p:nvPr>
        </p:nvSpPr>
        <p:spPr>
          <a:prstGeom prst="rect">
            <a:avLst/>
          </a:prstGeom>
        </p:spPr>
        <p:txBody>
          <a:bodyPr/>
          <a:lstStyle/>
          <a:p>
            <a:endParaRPr/>
          </a:p>
          <a:p>
            <a:r>
              <a:rPr lang="en-GB" err="1"/>
              <a:t>BERTMap's</a:t>
            </a:r>
            <a:r>
              <a:t> own authors measured it: structure and repair together are worth four thousandths of F1; the text corpus is worth almost half a point. Two other papers found structural context actively hurting on biomedical tasks.</a:t>
            </a:r>
          </a:p>
          <a:p>
            <a:endParaRPr/>
          </a:p>
          <a:p>
            <a:r>
              <a:t>The two PVLDB papers matter most for this room because they are ours, and they are negative results about neural methods that our own community published.</a:t>
            </a:r>
          </a:p>
          <a:p>
            <a:endParaRPr/>
          </a:p>
          <a:p>
            <a:r>
              <a:rPr lang="en-US"/>
              <a:t>Bottom line</a:t>
            </a:r>
            <a:r>
              <a:t>: structure is not useless, it is conditional. It pays in label-poor domains. Biomedical ontologies are the opposite of that.</a:t>
            </a: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0" name="Shape 2380"/>
          <p:cNvSpPr>
            <a:spLocks noGrp="1" noRot="1" noChangeAspect="1"/>
          </p:cNvSpPr>
          <p:nvPr>
            <p:ph type="sldImg"/>
          </p:nvPr>
        </p:nvSpPr>
        <p:spPr>
          <a:prstGeom prst="rect">
            <a:avLst/>
          </a:prstGeom>
        </p:spPr>
        <p:txBody>
          <a:bodyPr/>
          <a:lstStyle/>
          <a:p>
            <a:endParaRPr/>
          </a:p>
        </p:txBody>
      </p:sp>
      <p:sp>
        <p:nvSpPr>
          <p:cNvPr id="2381" name="Shape 2381"/>
          <p:cNvSpPr>
            <a:spLocks noGrp="1"/>
          </p:cNvSpPr>
          <p:nvPr>
            <p:ph type="body" sz="quarter" idx="1"/>
          </p:nvPr>
        </p:nvSpPr>
        <p:spPr>
          <a:prstGeom prst="rect">
            <a:avLst/>
          </a:prstGeom>
        </p:spPr>
        <p:txBody>
          <a:bodyPr/>
          <a:lstStyle/>
          <a:p>
            <a:r>
              <a:t>~1:30. Opens Part III. Keep it concrete and calm.</a:t>
            </a:r>
          </a:p>
          <a:p>
            <a:endParaRPr/>
          </a:p>
          <a:p>
            <a:r>
              <a:t>Three risks. The silent one is the important one: in the second generation a failed mapping left concept_id = 0 and you could count them. Now it leaves a plausible code.</a:t>
            </a:r>
          </a:p>
          <a:p>
            <a:endParaRPr/>
          </a:p>
          <a:p>
            <a:r>
              <a:t>The shortcut risk: models can be right for reasons that do not transfer. Degree correlation in biomedical KG completion is the documented case.</a:t>
            </a:r>
          </a:p>
          <a:p>
            <a:endParaRPr/>
          </a:p>
          <a:p>
            <a:r>
              <a:t>And distribution shift is not hypothetical here — it is the entire premise of the tutorial. Every hospital is a different distribution.</a:t>
            </a:r>
          </a:p>
          <a:p>
            <a:endParaRPr/>
          </a:p>
          <a:p>
            <a:r>
              <a:t>The right-hand quote is the human ask, in plain words. Then the callout sets up the next slide: the model has a confidence number; it just does not mean anything.</a:t>
            </a: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0" name="Shape 2400"/>
          <p:cNvSpPr>
            <a:spLocks noGrp="1" noRot="1" noChangeAspect="1"/>
          </p:cNvSpPr>
          <p:nvPr>
            <p:ph type="sldImg"/>
          </p:nvPr>
        </p:nvSpPr>
        <p:spPr>
          <a:prstGeom prst="rect">
            <a:avLst/>
          </a:prstGeom>
        </p:spPr>
        <p:txBody>
          <a:bodyPr/>
          <a:lstStyle/>
          <a:p>
            <a:endParaRPr/>
          </a:p>
        </p:txBody>
      </p:sp>
      <p:sp>
        <p:nvSpPr>
          <p:cNvPr id="2401" name="Shape 2401"/>
          <p:cNvSpPr>
            <a:spLocks noGrp="1"/>
          </p:cNvSpPr>
          <p:nvPr>
            <p:ph type="body" sz="quarter" idx="1"/>
          </p:nvPr>
        </p:nvSpPr>
        <p:spPr>
          <a:prstGeom prst="rect">
            <a:avLst/>
          </a:prstGeom>
        </p:spPr>
        <p:txBody>
          <a:bodyPr/>
          <a:lstStyle/>
          <a:p>
            <a:endParaRPr lang="en-US"/>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3" name="Shape 2423"/>
          <p:cNvSpPr>
            <a:spLocks noGrp="1" noRot="1" noChangeAspect="1"/>
          </p:cNvSpPr>
          <p:nvPr>
            <p:ph type="sldImg"/>
          </p:nvPr>
        </p:nvSpPr>
        <p:spPr>
          <a:prstGeom prst="rect">
            <a:avLst/>
          </a:prstGeom>
        </p:spPr>
        <p:txBody>
          <a:bodyPr/>
          <a:lstStyle/>
          <a:p>
            <a:endParaRPr/>
          </a:p>
        </p:txBody>
      </p:sp>
      <p:sp>
        <p:nvSpPr>
          <p:cNvPr id="2424" name="Shape 2424"/>
          <p:cNvSpPr>
            <a:spLocks noGrp="1"/>
          </p:cNvSpPr>
          <p:nvPr>
            <p:ph type="body" sz="quarter" idx="1"/>
          </p:nvPr>
        </p:nvSpPr>
        <p:spPr>
          <a:prstGeom prst="rect">
            <a:avLst/>
          </a:prstGeom>
        </p:spPr>
        <p:txBody>
          <a:bodyPr/>
          <a:lstStyle/>
          <a:p>
            <a:endParaRPr lang="en-US"/>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3" name="Shape 2443"/>
          <p:cNvSpPr>
            <a:spLocks noGrp="1" noRot="1" noChangeAspect="1"/>
          </p:cNvSpPr>
          <p:nvPr>
            <p:ph type="sldImg"/>
          </p:nvPr>
        </p:nvSpPr>
        <p:spPr>
          <a:prstGeom prst="rect">
            <a:avLst/>
          </a:prstGeom>
        </p:spPr>
        <p:txBody>
          <a:bodyPr/>
          <a:lstStyle/>
          <a:p>
            <a:endParaRPr/>
          </a:p>
        </p:txBody>
      </p:sp>
      <p:sp>
        <p:nvSpPr>
          <p:cNvPr id="2444" name="Shape 2444"/>
          <p:cNvSpPr>
            <a:spLocks noGrp="1"/>
          </p:cNvSpPr>
          <p:nvPr>
            <p:ph type="body" sz="quarter" idx="1"/>
          </p:nvPr>
        </p:nvSpPr>
        <p:spPr>
          <a:prstGeom prst="rect">
            <a:avLst/>
          </a:prstGeom>
        </p:spPr>
        <p:txBody>
          <a:bodyPr/>
          <a:lstStyle/>
          <a:p>
            <a:r>
              <a:t>~1:30. Opens Part III. Keep it concrete and calm.</a:t>
            </a:r>
          </a:p>
          <a:p>
            <a:endParaRPr/>
          </a:p>
          <a:p>
            <a:r>
              <a:t>Three risks. The silent one is the important one: in the second generation a failed mapping left concept_id = 0 and you could count them. Now it leaves a plausible code.</a:t>
            </a:r>
          </a:p>
          <a:p>
            <a:endParaRPr/>
          </a:p>
          <a:p>
            <a:r>
              <a:t>The shortcut risk: models can be right for reasons that do not transfer. Degree correlation in biomedical KG completion is the documented case.</a:t>
            </a:r>
          </a:p>
          <a:p>
            <a:endParaRPr/>
          </a:p>
          <a:p>
            <a:r>
              <a:t>And distribution shift is not hypothetical here — it is the entire premise of the tutorial. Every hospital is a different distribution.</a:t>
            </a:r>
          </a:p>
          <a:p>
            <a:endParaRPr/>
          </a:p>
          <a:p>
            <a:r>
              <a:t>The right-hand quote is the human ask, in plain words. Then the callout sets up the next slide: the model has a confidence number; it just does not mean anything.</a:t>
            </a: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 name="Shape 2467"/>
          <p:cNvSpPr>
            <a:spLocks noGrp="1" noRot="1" noChangeAspect="1"/>
          </p:cNvSpPr>
          <p:nvPr>
            <p:ph type="sldImg"/>
          </p:nvPr>
        </p:nvSpPr>
        <p:spPr>
          <a:prstGeom prst="rect">
            <a:avLst/>
          </a:prstGeom>
        </p:spPr>
        <p:txBody>
          <a:bodyPr/>
          <a:lstStyle/>
          <a:p>
            <a:endParaRPr/>
          </a:p>
        </p:txBody>
      </p:sp>
      <p:sp>
        <p:nvSpPr>
          <p:cNvPr id="2468" name="Shape 2468"/>
          <p:cNvSpPr>
            <a:spLocks noGrp="1"/>
          </p:cNvSpPr>
          <p:nvPr>
            <p:ph type="body" sz="quarter" idx="1"/>
          </p:nvPr>
        </p:nvSpPr>
        <p:spPr>
          <a:prstGeom prst="rect">
            <a:avLst/>
          </a:prstGeom>
        </p:spPr>
        <p:txBody>
          <a:bodyPr/>
          <a:lstStyle/>
          <a:p>
            <a:endParaRPr lang="en-US"/>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6" name="Shape 2496"/>
          <p:cNvSpPr>
            <a:spLocks noGrp="1" noRot="1" noChangeAspect="1"/>
          </p:cNvSpPr>
          <p:nvPr>
            <p:ph type="sldImg"/>
          </p:nvPr>
        </p:nvSpPr>
        <p:spPr>
          <a:prstGeom prst="rect">
            <a:avLst/>
          </a:prstGeom>
        </p:spPr>
        <p:txBody>
          <a:bodyPr/>
          <a:lstStyle/>
          <a:p>
            <a:endParaRPr/>
          </a:p>
        </p:txBody>
      </p:sp>
      <p:sp>
        <p:nvSpPr>
          <p:cNvPr id="2497" name="Shape 2497"/>
          <p:cNvSpPr>
            <a:spLocks noGrp="1"/>
          </p:cNvSpPr>
          <p:nvPr>
            <p:ph type="body" sz="quarter" idx="1"/>
          </p:nvPr>
        </p:nvSpPr>
        <p:spPr>
          <a:prstGeom prst="rect">
            <a:avLst/>
          </a:prstGeom>
        </p:spPr>
        <p:txBody>
          <a:bodyPr/>
          <a:lstStyle/>
          <a:p>
            <a:endParaRPr lang="en-US"/>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80FB6C-C0B1-9415-7758-3C9F99A9E6C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27C1650-2411-BCA4-C921-937A860DC140}"/>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B8DAEA24-91DC-A383-E9F5-472E694659D8}"/>
              </a:ext>
            </a:extLst>
          </p:cNvPr>
          <p:cNvSpPr>
            <a:spLocks noGrp="1"/>
          </p:cNvSpPr>
          <p:nvPr>
            <p:ph type="body" idx="1"/>
          </p:nvPr>
        </p:nvSpPr>
        <p:spPr/>
        <p:txBody>
          <a:bodyPr/>
          <a:lstStyle/>
          <a:p>
            <a:r>
              <a:rPr lang="en-US"/>
              <a:t>The ontologies are already graphs, they should come together, and how we can use the graphs in our advantage </a:t>
            </a:r>
          </a:p>
          <a:p>
            <a:r>
              <a:rPr lang="en-US"/>
              <a:t>Pitch: standards are a partial solution, graphs don’t solve it entirely, but they are part of the solution </a:t>
            </a:r>
          </a:p>
          <a:p>
            <a:r>
              <a:rPr lang="en-US"/>
              <a:t>The aim is to simplify the architecture, not radical change (simplify with improving the semantic exchange) </a:t>
            </a:r>
          </a:p>
        </p:txBody>
      </p:sp>
      <p:sp>
        <p:nvSpPr>
          <p:cNvPr id="4" name="Slide Number Placeholder 3">
            <a:extLst>
              <a:ext uri="{FF2B5EF4-FFF2-40B4-BE49-F238E27FC236}">
                <a16:creationId xmlns:a16="http://schemas.microsoft.com/office/drawing/2014/main" id="{28B783D2-81EE-275D-CEC4-9A3575388D93}"/>
              </a:ext>
            </a:extLst>
          </p:cNvPr>
          <p:cNvSpPr>
            <a:spLocks noGrp="1"/>
          </p:cNvSpPr>
          <p:nvPr>
            <p:ph type="sldNum" sz="quarter" idx="10"/>
          </p:nvPr>
        </p:nvSpPr>
        <p:spPr/>
        <p:txBody>
          <a:bodyPr/>
          <a:lstStyle/>
          <a:p>
            <a:fld id="{F7021451-1387-4CA6-816F-3879F97B5CBC}" type="slidenum">
              <a:rPr lang="en-US"/>
              <a:t>88</a:t>
            </a:fld>
            <a:endParaRPr lang="en-US"/>
          </a:p>
        </p:txBody>
      </p:sp>
    </p:spTree>
    <p:extLst>
      <p:ext uri="{BB962C8B-B14F-4D97-AF65-F5344CB8AC3E}">
        <p14:creationId xmlns:p14="http://schemas.microsoft.com/office/powerpoint/2010/main" val="2607000906"/>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ED95C3-4EDA-496F-13AF-7FD93D85FDF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52A68F7-5CDB-FD7D-4462-D53B3CD3EC56}"/>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C4979B1E-069D-D629-9E5A-C881FD215CD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03B1731-8C70-AF16-16E6-8CFAA9F9FCDB}"/>
              </a:ext>
            </a:extLst>
          </p:cNvPr>
          <p:cNvSpPr>
            <a:spLocks noGrp="1"/>
          </p:cNvSpPr>
          <p:nvPr>
            <p:ph type="sldNum" sz="quarter" idx="10"/>
          </p:nvPr>
        </p:nvSpPr>
        <p:spPr/>
        <p:txBody>
          <a:bodyPr/>
          <a:lstStyle/>
          <a:p>
            <a:fld id="{F7021451-1387-4CA6-816F-3879F97B5CBC}" type="slidenum">
              <a:rPr lang="en-US"/>
              <a:t>89</a:t>
            </a:fld>
            <a:endParaRPr lang="en-US"/>
          </a:p>
        </p:txBody>
      </p:sp>
    </p:spTree>
    <p:extLst>
      <p:ext uri="{BB962C8B-B14F-4D97-AF65-F5344CB8AC3E}">
        <p14:creationId xmlns:p14="http://schemas.microsoft.com/office/powerpoint/2010/main" val="949420863"/>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73F7A9-864A-2D16-EB51-3F91ACC8924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BBADF9F-1F4F-FC3A-E0F3-426BEB8B56BA}"/>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F66D2730-B2DD-8290-2844-AE4AC205DAF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F34CA99-5F91-8240-8D4D-C37D4DC39629}"/>
              </a:ext>
            </a:extLst>
          </p:cNvPr>
          <p:cNvSpPr>
            <a:spLocks noGrp="1"/>
          </p:cNvSpPr>
          <p:nvPr>
            <p:ph type="sldNum" sz="quarter" idx="10"/>
          </p:nvPr>
        </p:nvSpPr>
        <p:spPr/>
        <p:txBody>
          <a:bodyPr/>
          <a:lstStyle/>
          <a:p>
            <a:fld id="{F7021451-1387-4CA6-816F-3879F97B5CBC}" type="slidenum">
              <a:rPr lang="en-US"/>
              <a:t>90</a:t>
            </a:fld>
            <a:endParaRPr lang="en-US"/>
          </a:p>
        </p:txBody>
      </p:sp>
    </p:spTree>
    <p:extLst>
      <p:ext uri="{BB962C8B-B14F-4D97-AF65-F5344CB8AC3E}">
        <p14:creationId xmlns:p14="http://schemas.microsoft.com/office/powerpoint/2010/main" val="2551319327"/>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46596D-4852-1716-55DE-A49EDF4B6AF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038CC07-D080-F720-50DC-A8A1FEA6EF82}"/>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D8030D5F-DEA5-19BC-CCB5-25707E7F9F8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9DFA8F6-16F0-6023-1C07-1FED39B7130F}"/>
              </a:ext>
            </a:extLst>
          </p:cNvPr>
          <p:cNvSpPr>
            <a:spLocks noGrp="1"/>
          </p:cNvSpPr>
          <p:nvPr>
            <p:ph type="sldNum" sz="quarter" idx="10"/>
          </p:nvPr>
        </p:nvSpPr>
        <p:spPr/>
        <p:txBody>
          <a:bodyPr/>
          <a:lstStyle/>
          <a:p>
            <a:fld id="{F7021451-1387-4CA6-816F-3879F97B5CBC}" type="slidenum">
              <a:rPr lang="en-US"/>
              <a:t>91</a:t>
            </a:fld>
            <a:endParaRPr lang="en-US"/>
          </a:p>
        </p:txBody>
      </p:sp>
    </p:spTree>
    <p:extLst>
      <p:ext uri="{BB962C8B-B14F-4D97-AF65-F5344CB8AC3E}">
        <p14:creationId xmlns:p14="http://schemas.microsoft.com/office/powerpoint/2010/main" val="3300626967"/>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79C467-BA60-C542-0364-DBEB17CA237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0648BD9-FD84-9C81-CD7C-E8B900C2C6EF}"/>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29BF7CD2-DBCA-F080-D5AC-AE4FB07C15C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A1F4F0A-AF20-EAB4-CB11-4FBC32072FFA}"/>
              </a:ext>
            </a:extLst>
          </p:cNvPr>
          <p:cNvSpPr>
            <a:spLocks noGrp="1"/>
          </p:cNvSpPr>
          <p:nvPr>
            <p:ph type="sldNum" sz="quarter" idx="10"/>
          </p:nvPr>
        </p:nvSpPr>
        <p:spPr/>
        <p:txBody>
          <a:bodyPr/>
          <a:lstStyle/>
          <a:p>
            <a:fld id="{F7021451-1387-4CA6-816F-3879F97B5CBC}" type="slidenum">
              <a:rPr lang="en-US"/>
              <a:t>92</a:t>
            </a:fld>
            <a:endParaRPr lang="en-US"/>
          </a:p>
        </p:txBody>
      </p:sp>
    </p:spTree>
    <p:extLst>
      <p:ext uri="{BB962C8B-B14F-4D97-AF65-F5344CB8AC3E}">
        <p14:creationId xmlns:p14="http://schemas.microsoft.com/office/powerpoint/2010/main" val="3944724353"/>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BFDB8C-7EB6-897B-6388-C85D6291BEA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B0AB383-4D22-D992-799D-7638823B5B39}"/>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B6404E2E-5F12-6332-98E4-31C17C322FE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B3F6720-8B3C-A472-991E-D91979C5291D}"/>
              </a:ext>
            </a:extLst>
          </p:cNvPr>
          <p:cNvSpPr>
            <a:spLocks noGrp="1"/>
          </p:cNvSpPr>
          <p:nvPr>
            <p:ph type="sldNum" sz="quarter" idx="10"/>
          </p:nvPr>
        </p:nvSpPr>
        <p:spPr/>
        <p:txBody>
          <a:bodyPr/>
          <a:lstStyle/>
          <a:p>
            <a:fld id="{F7021451-1387-4CA6-816F-3879F97B5CBC}" type="slidenum">
              <a:rPr lang="en-US"/>
              <a:t>93</a:t>
            </a:fld>
            <a:endParaRPr lang="en-US"/>
          </a:p>
        </p:txBody>
      </p:sp>
    </p:spTree>
    <p:extLst>
      <p:ext uri="{BB962C8B-B14F-4D97-AF65-F5344CB8AC3E}">
        <p14:creationId xmlns:p14="http://schemas.microsoft.com/office/powerpoint/2010/main" val="1882375230"/>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F1AF89-2234-AEA6-F7F6-55A3179AA35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6C458C6-BF17-D987-6436-03B7D0B8CDA8}"/>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A3A55EC9-0549-F0D5-7683-3843EBAAEEC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D1E168F-3BB8-0299-4108-974B77808074}"/>
              </a:ext>
            </a:extLst>
          </p:cNvPr>
          <p:cNvSpPr>
            <a:spLocks noGrp="1"/>
          </p:cNvSpPr>
          <p:nvPr>
            <p:ph type="sldNum" sz="quarter" idx="10"/>
          </p:nvPr>
        </p:nvSpPr>
        <p:spPr/>
        <p:txBody>
          <a:bodyPr/>
          <a:lstStyle/>
          <a:p>
            <a:fld id="{F7021451-1387-4CA6-816F-3879F97B5CBC}" type="slidenum">
              <a:rPr lang="en-US"/>
              <a:t>94</a:t>
            </a:fld>
            <a:endParaRPr lang="en-US"/>
          </a:p>
        </p:txBody>
      </p:sp>
    </p:spTree>
    <p:extLst>
      <p:ext uri="{BB962C8B-B14F-4D97-AF65-F5344CB8AC3E}">
        <p14:creationId xmlns:p14="http://schemas.microsoft.com/office/powerpoint/2010/main" val="1782668960"/>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88ACA6-717E-BC78-6450-C53F256BE44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86AD81F-5CE9-4D01-A16B-BFB423C7E2C8}"/>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656A6B56-D146-2962-6E68-597368F1A05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78F8C4E-170F-D612-B0CB-E38AAA765041}"/>
              </a:ext>
            </a:extLst>
          </p:cNvPr>
          <p:cNvSpPr>
            <a:spLocks noGrp="1"/>
          </p:cNvSpPr>
          <p:nvPr>
            <p:ph type="sldNum" sz="quarter" idx="10"/>
          </p:nvPr>
        </p:nvSpPr>
        <p:spPr/>
        <p:txBody>
          <a:bodyPr/>
          <a:lstStyle/>
          <a:p>
            <a:fld id="{F7021451-1387-4CA6-816F-3879F97B5CBC}" type="slidenum">
              <a:rPr lang="en-US"/>
              <a:t>95</a:t>
            </a:fld>
            <a:endParaRPr lang="en-US"/>
          </a:p>
        </p:txBody>
      </p:sp>
    </p:spTree>
    <p:extLst>
      <p:ext uri="{BB962C8B-B14F-4D97-AF65-F5344CB8AC3E}">
        <p14:creationId xmlns:p14="http://schemas.microsoft.com/office/powerpoint/2010/main" val="3859415875"/>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670549-796F-F91F-4DD7-FEB5837D24A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6428BF-A696-BBC0-20CF-0E0628D15F43}"/>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8C0EDA56-6EFE-7BEE-1FD0-B6C886ABE20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25BE423-F8E5-CA0E-8FBA-A4293B2981C4}"/>
              </a:ext>
            </a:extLst>
          </p:cNvPr>
          <p:cNvSpPr>
            <a:spLocks noGrp="1"/>
          </p:cNvSpPr>
          <p:nvPr>
            <p:ph type="sldNum" sz="quarter" idx="10"/>
          </p:nvPr>
        </p:nvSpPr>
        <p:spPr/>
        <p:txBody>
          <a:bodyPr/>
          <a:lstStyle/>
          <a:p>
            <a:fld id="{F7021451-1387-4CA6-816F-3879F97B5CBC}" type="slidenum">
              <a:rPr lang="en-US"/>
              <a:t>96</a:t>
            </a:fld>
            <a:endParaRPr lang="en-US"/>
          </a:p>
        </p:txBody>
      </p:sp>
    </p:spTree>
    <p:extLst>
      <p:ext uri="{BB962C8B-B14F-4D97-AF65-F5344CB8AC3E}">
        <p14:creationId xmlns:p14="http://schemas.microsoft.com/office/powerpoint/2010/main" val="373890178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5CB190-19B2-672C-F8E5-98B534BA7B4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3662690-7586-C285-502A-94F659C66DF1}"/>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F9548F7F-EF6C-4A01-7B9B-56ADE41154A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A48EC45-A403-4C7A-1BDA-7C67ABEC889D}"/>
              </a:ext>
            </a:extLst>
          </p:cNvPr>
          <p:cNvSpPr>
            <a:spLocks noGrp="1"/>
          </p:cNvSpPr>
          <p:nvPr>
            <p:ph type="sldNum" sz="quarter" idx="10"/>
          </p:nvPr>
        </p:nvSpPr>
        <p:spPr/>
        <p:txBody>
          <a:bodyPr/>
          <a:lstStyle/>
          <a:p>
            <a:fld id="{F7021451-1387-4CA6-816F-3879F97B5CBC}" type="slidenum">
              <a:rPr lang="en-US"/>
              <a:t>97</a:t>
            </a:fld>
            <a:endParaRPr lang="en-US"/>
          </a:p>
        </p:txBody>
      </p:sp>
    </p:spTree>
    <p:extLst>
      <p:ext uri="{BB962C8B-B14F-4D97-AF65-F5344CB8AC3E}">
        <p14:creationId xmlns:p14="http://schemas.microsoft.com/office/powerpoint/2010/main" val="210825972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A82687-6842-7DF5-A798-C9829636CDB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332436C-4B51-1066-3875-1A720EEB5894}"/>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B41B87F9-F3DD-E654-B0C0-73B2BFBA974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C52F7E8-4416-1470-D9BE-266F4BCAA687}"/>
              </a:ext>
            </a:extLst>
          </p:cNvPr>
          <p:cNvSpPr>
            <a:spLocks noGrp="1"/>
          </p:cNvSpPr>
          <p:nvPr>
            <p:ph type="sldNum" sz="quarter" idx="10"/>
          </p:nvPr>
        </p:nvSpPr>
        <p:spPr/>
        <p:txBody>
          <a:bodyPr/>
          <a:lstStyle/>
          <a:p>
            <a:fld id="{F7021451-1387-4CA6-816F-3879F97B5CBC}" type="slidenum">
              <a:rPr lang="en-US"/>
              <a:t>98</a:t>
            </a:fld>
            <a:endParaRPr lang="en-US"/>
          </a:p>
        </p:txBody>
      </p:sp>
    </p:spTree>
    <p:extLst>
      <p:ext uri="{BB962C8B-B14F-4D97-AF65-F5344CB8AC3E}">
        <p14:creationId xmlns:p14="http://schemas.microsoft.com/office/powerpoint/2010/main" val="358336191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AF2F9A-E6D0-7E06-7415-C1213D1F62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36A6C5-9E68-B3E4-674A-1473D555CAC0}"/>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7C44A665-7B0E-24A2-8DB8-17DA31CDBFD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1145A2D-C8E5-1A37-0340-39240A9A71F8}"/>
              </a:ext>
            </a:extLst>
          </p:cNvPr>
          <p:cNvSpPr>
            <a:spLocks noGrp="1"/>
          </p:cNvSpPr>
          <p:nvPr>
            <p:ph type="sldNum" sz="quarter" idx="10"/>
          </p:nvPr>
        </p:nvSpPr>
        <p:spPr/>
        <p:txBody>
          <a:bodyPr/>
          <a:lstStyle/>
          <a:p>
            <a:fld id="{F7021451-1387-4CA6-816F-3879F97B5CBC}" type="slidenum">
              <a:rPr lang="en-US"/>
              <a:t>99</a:t>
            </a:fld>
            <a:endParaRPr lang="en-US"/>
          </a:p>
        </p:txBody>
      </p:sp>
    </p:spTree>
    <p:extLst>
      <p:ext uri="{BB962C8B-B14F-4D97-AF65-F5344CB8AC3E}">
        <p14:creationId xmlns:p14="http://schemas.microsoft.com/office/powerpoint/2010/main" val="2959312682"/>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ECF18A-48FC-67C2-2402-41E62B6D9B5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5FD7CBB-C4F1-91C5-DCC2-3F4409271007}"/>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AB1E7424-5E0B-8F1D-8026-9A8D80ED06D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1C9BFFF-8F12-FB0C-D6E3-15D6E77AA661}"/>
              </a:ext>
            </a:extLst>
          </p:cNvPr>
          <p:cNvSpPr>
            <a:spLocks noGrp="1"/>
          </p:cNvSpPr>
          <p:nvPr>
            <p:ph type="sldNum" sz="quarter" idx="10"/>
          </p:nvPr>
        </p:nvSpPr>
        <p:spPr/>
        <p:txBody>
          <a:bodyPr/>
          <a:lstStyle/>
          <a:p>
            <a:fld id="{F7021451-1387-4CA6-816F-3879F97B5CBC}" type="slidenum">
              <a:rPr lang="en-US"/>
              <a:t>100</a:t>
            </a:fld>
            <a:endParaRPr lang="en-US"/>
          </a:p>
        </p:txBody>
      </p:sp>
    </p:spTree>
    <p:extLst>
      <p:ext uri="{BB962C8B-B14F-4D97-AF65-F5344CB8AC3E}">
        <p14:creationId xmlns:p14="http://schemas.microsoft.com/office/powerpoint/2010/main" val="281191907"/>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8B076D-D29D-8615-5ECE-DB6177175FC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D48FD4-2C71-52B1-7CA1-80583A8F942C}"/>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EF1D06A6-0FB6-BAB0-60EC-458BFE9C8EC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D9F2EE1-EB3C-3BD2-F17E-B0151F1BBBBF}"/>
              </a:ext>
            </a:extLst>
          </p:cNvPr>
          <p:cNvSpPr>
            <a:spLocks noGrp="1"/>
          </p:cNvSpPr>
          <p:nvPr>
            <p:ph type="sldNum" sz="quarter" idx="10"/>
          </p:nvPr>
        </p:nvSpPr>
        <p:spPr/>
        <p:txBody>
          <a:bodyPr/>
          <a:lstStyle/>
          <a:p>
            <a:fld id="{F7021451-1387-4CA6-816F-3879F97B5CBC}" type="slidenum">
              <a:rPr lang="en-US"/>
              <a:t>101</a:t>
            </a:fld>
            <a:endParaRPr lang="en-US"/>
          </a:p>
        </p:txBody>
      </p:sp>
    </p:spTree>
    <p:extLst>
      <p:ext uri="{BB962C8B-B14F-4D97-AF65-F5344CB8AC3E}">
        <p14:creationId xmlns:p14="http://schemas.microsoft.com/office/powerpoint/2010/main" val="2325875353"/>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400A75-EE37-C35B-7F6A-ECE1E9AA4A9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D486FBF-72E4-023E-75FA-E63EE9C564B3}"/>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CD91EE56-282E-E175-ECEA-5184713D415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6B6AB74-7155-5FB0-75AC-46CB9CDFF57E}"/>
              </a:ext>
            </a:extLst>
          </p:cNvPr>
          <p:cNvSpPr>
            <a:spLocks noGrp="1"/>
          </p:cNvSpPr>
          <p:nvPr>
            <p:ph type="sldNum" sz="quarter" idx="10"/>
          </p:nvPr>
        </p:nvSpPr>
        <p:spPr/>
        <p:txBody>
          <a:bodyPr/>
          <a:lstStyle/>
          <a:p>
            <a:fld id="{F7021451-1387-4CA6-816F-3879F97B5CBC}" type="slidenum">
              <a:rPr lang="en-US"/>
              <a:t>102</a:t>
            </a:fld>
            <a:endParaRPr lang="en-US"/>
          </a:p>
        </p:txBody>
      </p:sp>
    </p:spTree>
    <p:extLst>
      <p:ext uri="{BB962C8B-B14F-4D97-AF65-F5344CB8AC3E}">
        <p14:creationId xmlns:p14="http://schemas.microsoft.com/office/powerpoint/2010/main" val="783862347"/>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FAD876-3D78-F69D-8C0B-A6B8BAE326B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E447339-812A-CB83-961D-CC33306A3F95}"/>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F7840813-CE51-68D5-DF61-6695591B78B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FF2C0E6-58E0-6EE7-3BE5-F974FD6486AB}"/>
              </a:ext>
            </a:extLst>
          </p:cNvPr>
          <p:cNvSpPr>
            <a:spLocks noGrp="1"/>
          </p:cNvSpPr>
          <p:nvPr>
            <p:ph type="sldNum" sz="quarter" idx="10"/>
          </p:nvPr>
        </p:nvSpPr>
        <p:spPr/>
        <p:txBody>
          <a:bodyPr/>
          <a:lstStyle/>
          <a:p>
            <a:fld id="{F7021451-1387-4CA6-816F-3879F97B5CBC}" type="slidenum">
              <a:rPr lang="en-US"/>
              <a:t>103</a:t>
            </a:fld>
            <a:endParaRPr lang="en-US"/>
          </a:p>
        </p:txBody>
      </p:sp>
    </p:spTree>
    <p:extLst>
      <p:ext uri="{BB962C8B-B14F-4D97-AF65-F5344CB8AC3E}">
        <p14:creationId xmlns:p14="http://schemas.microsoft.com/office/powerpoint/2010/main" val="1475852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104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C40586-E57A-2741-0981-D68643A18992}"/>
            </a:ext>
          </a:extLst>
        </p:cNvPr>
        <p:cNvGrpSpPr/>
        <p:nvPr/>
      </p:nvGrpSpPr>
      <p:grpSpPr>
        <a:xfrm>
          <a:off x="0" y="0"/>
          <a:ext cx="0" cy="0"/>
          <a:chOff x="0" y="0"/>
          <a:chExt cx="0" cy="0"/>
        </a:xfrm>
      </p:grpSpPr>
      <p:sp>
        <p:nvSpPr>
          <p:cNvPr id="90" name="Notes Placeholder">
            <a:extLst>
              <a:ext uri="{FF2B5EF4-FFF2-40B4-BE49-F238E27FC236}">
                <a16:creationId xmlns:a16="http://schemas.microsoft.com/office/drawing/2014/main" id="{EF67F76E-22D3-2362-63BE-BFABE380A4A5}"/>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894077422"/>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5D9681-BA85-0079-A574-F8BE635529C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BCBA4E7-6B83-A858-8F51-0F73E9390D2D}"/>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A4F74C92-9C8F-4054-1B30-5FB05D99784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F1771BE-E898-A8AB-916A-0FEDDBF7178D}"/>
              </a:ext>
            </a:extLst>
          </p:cNvPr>
          <p:cNvSpPr>
            <a:spLocks noGrp="1"/>
          </p:cNvSpPr>
          <p:nvPr>
            <p:ph type="sldNum" sz="quarter" idx="10"/>
          </p:nvPr>
        </p:nvSpPr>
        <p:spPr/>
        <p:txBody>
          <a:bodyPr/>
          <a:lstStyle/>
          <a:p>
            <a:fld id="{F7021451-1387-4CA6-816F-3879F97B5CBC}" type="slidenum">
              <a:rPr lang="en-US"/>
              <a:t>106</a:t>
            </a:fld>
            <a:endParaRPr lang="en-US"/>
          </a:p>
        </p:txBody>
      </p:sp>
    </p:spTree>
    <p:extLst>
      <p:ext uri="{BB962C8B-B14F-4D97-AF65-F5344CB8AC3E}">
        <p14:creationId xmlns:p14="http://schemas.microsoft.com/office/powerpoint/2010/main" val="1065577872"/>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 name="Notes Placeholder"/>
          <p:cNvSpPr>
            <a:spLocks noGrp="1"/>
          </p:cNvSpPr>
          <p:nvPr>
            <p:ph type="body" idx="1"/>
          </p:nvPr>
        </p:nvSpPr>
        <p:spPr/>
        <p:txBody>
          <a:bodyPr/>
          <a:lstStyle/>
          <a:p>
            <a:endParaRPr lang="en-US"/>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9AAEF7-4A1E-9025-57E8-9B5440C3486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01A2EE2-FF27-2ECB-8448-F660018C3EAA}"/>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1DF0BEC1-4560-B6BB-C2F9-9671BAC8CD9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FC7BAEC-A0B5-9942-B350-818565792271}"/>
              </a:ext>
            </a:extLst>
          </p:cNvPr>
          <p:cNvSpPr>
            <a:spLocks noGrp="1"/>
          </p:cNvSpPr>
          <p:nvPr>
            <p:ph type="sldNum" sz="quarter" idx="10"/>
          </p:nvPr>
        </p:nvSpPr>
        <p:spPr/>
        <p:txBody>
          <a:bodyPr/>
          <a:lstStyle/>
          <a:p>
            <a:fld id="{F7021451-1387-4CA6-816F-3879F97B5CBC}" type="slidenum">
              <a:rPr lang="en-US"/>
              <a:t>108</a:t>
            </a:fld>
            <a:endParaRPr lang="en-US"/>
          </a:p>
        </p:txBody>
      </p:sp>
    </p:spTree>
    <p:extLst>
      <p:ext uri="{BB962C8B-B14F-4D97-AF65-F5344CB8AC3E}">
        <p14:creationId xmlns:p14="http://schemas.microsoft.com/office/powerpoint/2010/main" val="3810389764"/>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517F9D-B8EA-3ADD-FD7E-169C5DAC893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0379310-02B7-C0C5-DBC0-51652A57B460}"/>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0DDE3E49-B0AC-D86A-DB17-AFD944976AE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A4582A0-4D25-E650-941C-4C8BB726A312}"/>
              </a:ext>
            </a:extLst>
          </p:cNvPr>
          <p:cNvSpPr>
            <a:spLocks noGrp="1"/>
          </p:cNvSpPr>
          <p:nvPr>
            <p:ph type="sldNum" sz="quarter" idx="10"/>
          </p:nvPr>
        </p:nvSpPr>
        <p:spPr/>
        <p:txBody>
          <a:bodyPr/>
          <a:lstStyle/>
          <a:p>
            <a:fld id="{F7021451-1387-4CA6-816F-3879F97B5CBC}" type="slidenum">
              <a:rPr lang="en-US"/>
              <a:t>109</a:t>
            </a:fld>
            <a:endParaRPr lang="en-US"/>
          </a:p>
        </p:txBody>
      </p:sp>
    </p:spTree>
    <p:extLst>
      <p:ext uri="{BB962C8B-B14F-4D97-AF65-F5344CB8AC3E}">
        <p14:creationId xmlns:p14="http://schemas.microsoft.com/office/powerpoint/2010/main" val="3368809063"/>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54B3AF-64BA-7DA7-EDC0-8A0FCF99B94F}"/>
            </a:ext>
          </a:extLst>
        </p:cNvPr>
        <p:cNvGrpSpPr/>
        <p:nvPr/>
      </p:nvGrpSpPr>
      <p:grpSpPr>
        <a:xfrm>
          <a:off x="0" y="0"/>
          <a:ext cx="0" cy="0"/>
          <a:chOff x="0" y="0"/>
          <a:chExt cx="0" cy="0"/>
        </a:xfrm>
      </p:grpSpPr>
      <p:sp>
        <p:nvSpPr>
          <p:cNvPr id="90" name="Notes Placeholder">
            <a:extLst>
              <a:ext uri="{FF2B5EF4-FFF2-40B4-BE49-F238E27FC236}">
                <a16:creationId xmlns:a16="http://schemas.microsoft.com/office/drawing/2014/main" id="{8EA03177-D383-E3F9-8F23-126B6462E1C8}"/>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6426589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9/2/26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48359327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jpeg"/><Relationship Id="rId7" Type="http://schemas.openxmlformats.org/officeDocument/2006/relationships/image" Target="../media/image9.jpeg"/><Relationship Id="rId2" Type="http://schemas.openxmlformats.org/officeDocument/2006/relationships/image" Target="../media/image4.jpeg"/><Relationship Id="rId1" Type="http://schemas.openxmlformats.org/officeDocument/2006/relationships/slideLayout" Target="../slideLayouts/slideLayout1.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hyperlink" Target="https://tutorial.mediverse.se/" TargetMode="Externa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6.sv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15.svg"/><Relationship Id="rId5" Type="http://schemas.openxmlformats.org/officeDocument/2006/relationships/image" Target="../media/image14.svg"/><Relationship Id="rId4" Type="http://schemas.openxmlformats.org/officeDocument/2006/relationships/hyperlink" Target="https://nationalcapitalarea.himss.org/resources/interoperability-healthcare" TargetMode="External"/></Relationships>
</file>

<file path=ppt/slides/_rels/slide9.xml.rels><?xml version="1.0" encoding="UTF-8" standalone="yes"?>
<Relationships xmlns="http://schemas.openxmlformats.org/package/2006/relationships"><Relationship Id="rId3" Type="http://schemas.microsoft.com/office/2018/10/relationships/comments" Target="../comments/modernComment_16B_CEAEEE74.xml"/><Relationship Id="rId7"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16.svg"/><Relationship Id="rId5" Type="http://schemas.openxmlformats.org/officeDocument/2006/relationships/image" Target="../media/image15.svg"/><Relationship Id="rId4" Type="http://schemas.openxmlformats.org/officeDocument/2006/relationships/image" Target="../media/image14.sv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6.svg"/><Relationship Id="rId4" Type="http://schemas.openxmlformats.org/officeDocument/2006/relationships/image" Target="../media/image15.sv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microsoft.com/office/2018/10/relationships/comments" Target="../comments/modernComment_1A0_7B500726.xml"/><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10" Type="http://schemas.openxmlformats.org/officeDocument/2006/relationships/image" Target="../media/image27.png"/><Relationship Id="rId4" Type="http://schemas.openxmlformats.org/officeDocument/2006/relationships/image" Target="../media/image21.png"/><Relationship Id="rId9" Type="http://schemas.openxmlformats.org/officeDocument/2006/relationships/image" Target="../media/image26.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microsoft.com/office/2018/10/relationships/comments" Target="../comments/modernComment_177_9FF9354.xml"/><Relationship Id="rId2" Type="http://schemas.openxmlformats.org/officeDocument/2006/relationships/notesSlide" Target="../notesSlides/notesSlide25.xml"/><Relationship Id="rId1" Type="http://schemas.openxmlformats.org/officeDocument/2006/relationships/slideLayout" Target="../slideLayouts/slideLayout1.xml"/><Relationship Id="rId4" Type="http://schemas.openxmlformats.org/officeDocument/2006/relationships/image" Target="../media/image29.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8.xml"/><Relationship Id="rId1" Type="http://schemas.openxmlformats.org/officeDocument/2006/relationships/slideLayout" Target="../slideLayouts/slideLayout1.xml"/><Relationship Id="rId4" Type="http://schemas.openxmlformats.org/officeDocument/2006/relationships/image" Target="../media/image31.pn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0.xml"/><Relationship Id="rId1" Type="http://schemas.openxmlformats.org/officeDocument/2006/relationships/slideLayout" Target="../slideLayouts/slideLayout1.xml"/><Relationship Id="rId4" Type="http://schemas.openxmlformats.org/officeDocument/2006/relationships/image" Target="../media/image32.png"/></Relationships>
</file>

<file path=ppt/slides/_rels/slide3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microsoft.com/office/2018/10/relationships/comments" Target="../comments/modernComment_1B8_E37B5A36.xml"/><Relationship Id="rId2" Type="http://schemas.openxmlformats.org/officeDocument/2006/relationships/notesSlide" Target="../notesSlides/notesSlide32.xml"/><Relationship Id="rId1" Type="http://schemas.openxmlformats.org/officeDocument/2006/relationships/slideLayout" Target="../slideLayouts/slideLayout1.xml"/><Relationship Id="rId4" Type="http://schemas.openxmlformats.org/officeDocument/2006/relationships/image" Target="../media/image18.pn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7.xml"/><Relationship Id="rId1" Type="http://schemas.openxmlformats.org/officeDocument/2006/relationships/slideLayout" Target="../slideLayouts/slideLayout1.xml"/><Relationship Id="rId5" Type="http://schemas.openxmlformats.org/officeDocument/2006/relationships/image" Target="../media/image36.png"/><Relationship Id="rId4" Type="http://schemas.openxmlformats.org/officeDocument/2006/relationships/image" Target="../media/image35.png"/></Relationships>
</file>

<file path=ppt/slides/_rels/slide4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9.xml"/><Relationship Id="rId1" Type="http://schemas.openxmlformats.org/officeDocument/2006/relationships/slideLayout" Target="../slideLayouts/slideLayout1.xml"/><Relationship Id="rId4" Type="http://schemas.openxmlformats.org/officeDocument/2006/relationships/image" Target="../media/image39.png"/></Relationships>
</file>

<file path=ppt/slides/_rels/slide4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0.xml"/><Relationship Id="rId1" Type="http://schemas.openxmlformats.org/officeDocument/2006/relationships/slideLayout" Target="../slideLayouts/slideLayout1.xml"/><Relationship Id="rId4" Type="http://schemas.openxmlformats.org/officeDocument/2006/relationships/image" Target="../media/image41.png"/></Relationships>
</file>

<file path=ppt/slides/_rels/slide4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1.xml"/><Relationship Id="rId1" Type="http://schemas.openxmlformats.org/officeDocument/2006/relationships/slideLayout" Target="../slideLayouts/slideLayout1.xml"/><Relationship Id="rId4" Type="http://schemas.openxmlformats.org/officeDocument/2006/relationships/image" Target="../media/image43.png"/></Relationships>
</file>

<file path=ppt/slides/_rels/slide4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2.xml"/><Relationship Id="rId1" Type="http://schemas.openxmlformats.org/officeDocument/2006/relationships/slideLayout" Target="../slideLayouts/slideLayout1.xml"/><Relationship Id="rId4" Type="http://schemas.openxmlformats.org/officeDocument/2006/relationships/image" Target="../media/image45.svg"/></Relationships>
</file>

<file path=ppt/slides/_rels/slide4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43.xml"/><Relationship Id="rId1" Type="http://schemas.openxmlformats.org/officeDocument/2006/relationships/slideLayout" Target="../slideLayouts/slideLayout1.xml"/><Relationship Id="rId4" Type="http://schemas.openxmlformats.org/officeDocument/2006/relationships/image" Target="../media/image47.png"/></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microsoft.com/office/2018/10/relationships/comments" Target="../comments/modernComment_184_3EC754FE.xml"/><Relationship Id="rId2" Type="http://schemas.openxmlformats.org/officeDocument/2006/relationships/notesSlide" Target="../notesSlides/notesSlide49.xml"/><Relationship Id="rId1" Type="http://schemas.openxmlformats.org/officeDocument/2006/relationships/slideLayout" Target="../slideLayouts/slideLayout1.xml"/><Relationship Id="rId4" Type="http://schemas.openxmlformats.org/officeDocument/2006/relationships/image" Target="../media/image17.emf"/></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69.xml"/><Relationship Id="rId1" Type="http://schemas.openxmlformats.org/officeDocument/2006/relationships/slideLayout" Target="../slideLayouts/slideLayout1.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png"/></Relationships>
</file>

<file path=ppt/slides/_rels/slide84.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70.xml"/><Relationship Id="rId1" Type="http://schemas.openxmlformats.org/officeDocument/2006/relationships/slideLayout" Target="../slideLayouts/slideLayout1.xml"/><Relationship Id="rId4" Type="http://schemas.openxmlformats.org/officeDocument/2006/relationships/image" Target="../media/image55.png"/></Relationships>
</file>

<file path=ppt/slides/_rels/slide85.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71.xml"/><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72.xml"/><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1.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1.xml"/></Relationships>
</file>

<file path=ppt/slides/_rels/slide89.xml.rels><?xml version="1.0" encoding="UTF-8" standalone="yes"?>
<Relationships xmlns="http://schemas.openxmlformats.org/package/2006/relationships"><Relationship Id="rId3" Type="http://schemas.microsoft.com/office/2018/10/relationships/comments" Target="../comments/modernComment_19E_F15CC667.xml"/><Relationship Id="rId7" Type="http://schemas.openxmlformats.org/officeDocument/2006/relationships/image" Target="../media/image61.png"/><Relationship Id="rId2" Type="http://schemas.openxmlformats.org/officeDocument/2006/relationships/notesSlide" Target="../notesSlides/notesSlide75.xml"/><Relationship Id="rId1" Type="http://schemas.openxmlformats.org/officeDocument/2006/relationships/slideLayout" Target="../slideLayouts/slideLayout1.xml"/><Relationship Id="rId6" Type="http://schemas.openxmlformats.org/officeDocument/2006/relationships/image" Target="../media/image60.png"/><Relationship Id="rId5" Type="http://schemas.openxmlformats.org/officeDocument/2006/relationships/image" Target="../media/image59.png"/><Relationship Id="rId4" Type="http://schemas.openxmlformats.org/officeDocument/2006/relationships/image" Target="../media/image58.png"/></Relationships>
</file>

<file path=ppt/slides/_rels/slide90.xml.rels><?xml version="1.0" encoding="UTF-8" standalone="yes"?>
<Relationships xmlns="http://schemas.openxmlformats.org/package/2006/relationships"><Relationship Id="rId3" Type="http://schemas.microsoft.com/office/2018/10/relationships/comments" Target="../comments/modernComment_19F_8B45846F.xml"/><Relationship Id="rId2" Type="http://schemas.openxmlformats.org/officeDocument/2006/relationships/notesSlide" Target="../notesSlides/notesSlide76.xml"/><Relationship Id="rId1" Type="http://schemas.openxmlformats.org/officeDocument/2006/relationships/slideLayout" Target="../slideLayouts/slideLayout1.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1.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1.xml"/></Relationships>
</file>

<file path=ppt/slides/_rels/slide93.xml.rels><?xml version="1.0" encoding="UTF-8" standalone="yes"?>
<Relationships xmlns="http://schemas.openxmlformats.org/package/2006/relationships"><Relationship Id="rId3" Type="http://schemas.microsoft.com/office/2018/10/relationships/comments" Target="../comments/modernComment_1A3_10356820.xml"/><Relationship Id="rId2" Type="http://schemas.openxmlformats.org/officeDocument/2006/relationships/notesSlide" Target="../notesSlides/notesSlide79.xml"/><Relationship Id="rId1" Type="http://schemas.openxmlformats.org/officeDocument/2006/relationships/slideLayout" Target="../slideLayouts/slideLayout1.xml"/></Relationships>
</file>

<file path=ppt/slides/_rels/slide94.xml.rels><?xml version="1.0" encoding="UTF-8" standalone="yes"?>
<Relationships xmlns="http://schemas.openxmlformats.org/package/2006/relationships"><Relationship Id="rId3" Type="http://schemas.microsoft.com/office/2018/10/relationships/comments" Target="../comments/modernComment_1A4_C73BA811.xml"/><Relationship Id="rId2" Type="http://schemas.openxmlformats.org/officeDocument/2006/relationships/notesSlide" Target="../notesSlides/notesSlide80.xml"/><Relationship Id="rId1" Type="http://schemas.openxmlformats.org/officeDocument/2006/relationships/slideLayout" Target="../slideLayouts/slideLayout1.xml"/><Relationship Id="rId6" Type="http://schemas.openxmlformats.org/officeDocument/2006/relationships/image" Target="../media/image64.png"/><Relationship Id="rId5" Type="http://schemas.openxmlformats.org/officeDocument/2006/relationships/image" Target="../media/image63.png"/><Relationship Id="rId4" Type="http://schemas.openxmlformats.org/officeDocument/2006/relationships/image" Target="../media/image62.png"/></Relationships>
</file>

<file path=ppt/slides/_rels/slide95.xml.rels><?xml version="1.0" encoding="UTF-8" standalone="yes"?>
<Relationships xmlns="http://schemas.openxmlformats.org/package/2006/relationships"><Relationship Id="rId3" Type="http://schemas.microsoft.com/office/2018/10/relationships/comments" Target="../comments/modernComment_1E0_44B3E196.xml"/><Relationship Id="rId2" Type="http://schemas.openxmlformats.org/officeDocument/2006/relationships/notesSlide" Target="../notesSlides/notesSlide81.xml"/><Relationship Id="rId1" Type="http://schemas.openxmlformats.org/officeDocument/2006/relationships/slideLayout" Target="../slideLayouts/slideLayout1.xml"/><Relationship Id="rId5" Type="http://schemas.openxmlformats.org/officeDocument/2006/relationships/image" Target="../media/image65.png"/><Relationship Id="rId4" Type="http://schemas.openxmlformats.org/officeDocument/2006/relationships/image" Target="../media/image62.png"/></Relationships>
</file>

<file path=ppt/slides/_rels/slide96.xml.rels><?xml version="1.0" encoding="UTF-8" standalone="yes"?>
<Relationships xmlns="http://schemas.openxmlformats.org/package/2006/relationships"><Relationship Id="rId8" Type="http://schemas.openxmlformats.org/officeDocument/2006/relationships/image" Target="../media/image68.png"/><Relationship Id="rId3" Type="http://schemas.microsoft.com/office/2018/10/relationships/comments" Target="../comments/modernComment_1A6_6B5F97B0.xml"/><Relationship Id="rId7" Type="http://schemas.openxmlformats.org/officeDocument/2006/relationships/image" Target="../media/image67.png"/><Relationship Id="rId2" Type="http://schemas.openxmlformats.org/officeDocument/2006/relationships/notesSlide" Target="../notesSlides/notesSlide82.xml"/><Relationship Id="rId1" Type="http://schemas.openxmlformats.org/officeDocument/2006/relationships/slideLayout" Target="../slideLayouts/slideLayout1.xml"/><Relationship Id="rId6" Type="http://schemas.openxmlformats.org/officeDocument/2006/relationships/image" Target="../media/image59.png"/><Relationship Id="rId5" Type="http://schemas.openxmlformats.org/officeDocument/2006/relationships/image" Target="../media/image66.png"/><Relationship Id="rId4" Type="http://schemas.openxmlformats.org/officeDocument/2006/relationships/image" Target="../media/image62.png"/><Relationship Id="rId9" Type="http://schemas.openxmlformats.org/officeDocument/2006/relationships/image" Target="../media/image69.png"/></Relationships>
</file>

<file path=ppt/slides/_rels/slide97.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image" Target="../media/image70.png"/><Relationship Id="rId7" Type="http://schemas.openxmlformats.org/officeDocument/2006/relationships/image" Target="../media/image73.png"/><Relationship Id="rId2" Type="http://schemas.openxmlformats.org/officeDocument/2006/relationships/notesSlide" Target="../notesSlides/notesSlide83.xml"/><Relationship Id="rId1" Type="http://schemas.openxmlformats.org/officeDocument/2006/relationships/slideLayout" Target="../slideLayouts/slideLayout1.xml"/><Relationship Id="rId6" Type="http://schemas.openxmlformats.org/officeDocument/2006/relationships/image" Target="../media/image68.png"/><Relationship Id="rId5" Type="http://schemas.openxmlformats.org/officeDocument/2006/relationships/image" Target="../media/image72.png"/><Relationship Id="rId4" Type="http://schemas.openxmlformats.org/officeDocument/2006/relationships/image" Target="../media/image71.png"/></Relationships>
</file>

<file path=ppt/slides/_rels/slide98.xml.rels><?xml version="1.0" encoding="UTF-8" standalone="yes"?>
<Relationships xmlns="http://schemas.openxmlformats.org/package/2006/relationships"><Relationship Id="rId8" Type="http://schemas.openxmlformats.org/officeDocument/2006/relationships/image" Target="../media/image78.png"/><Relationship Id="rId3" Type="http://schemas.microsoft.com/office/2018/10/relationships/comments" Target="../comments/modernComment_1A8_EBDAB8C0.xml"/><Relationship Id="rId7" Type="http://schemas.openxmlformats.org/officeDocument/2006/relationships/image" Target="../media/image77.png"/><Relationship Id="rId2" Type="http://schemas.openxmlformats.org/officeDocument/2006/relationships/notesSlide" Target="../notesSlides/notesSlide84.xml"/><Relationship Id="rId1" Type="http://schemas.openxmlformats.org/officeDocument/2006/relationships/slideLayout" Target="../slideLayouts/slideLayout1.xml"/><Relationship Id="rId6" Type="http://schemas.openxmlformats.org/officeDocument/2006/relationships/image" Target="../media/image76.png"/><Relationship Id="rId5" Type="http://schemas.openxmlformats.org/officeDocument/2006/relationships/image" Target="../media/image75.png"/><Relationship Id="rId4" Type="http://schemas.openxmlformats.org/officeDocument/2006/relationships/image" Target="../media/image74.png"/></Relationships>
</file>

<file path=ppt/slides/_rels/slide99.xml.rels><?xml version="1.0" encoding="UTF-8" standalone="yes"?>
<Relationships xmlns="http://schemas.openxmlformats.org/package/2006/relationships"><Relationship Id="rId8" Type="http://schemas.openxmlformats.org/officeDocument/2006/relationships/image" Target="../media/image73.png"/><Relationship Id="rId3" Type="http://schemas.openxmlformats.org/officeDocument/2006/relationships/image" Target="../media/image79.png"/><Relationship Id="rId7" Type="http://schemas.openxmlformats.org/officeDocument/2006/relationships/image" Target="../media/image60.png"/><Relationship Id="rId2" Type="http://schemas.openxmlformats.org/officeDocument/2006/relationships/notesSlide" Target="../notesSlides/notesSlide85.xml"/><Relationship Id="rId1" Type="http://schemas.openxmlformats.org/officeDocument/2006/relationships/slideLayout" Target="../slideLayouts/slideLayout1.xml"/><Relationship Id="rId6" Type="http://schemas.openxmlformats.org/officeDocument/2006/relationships/image" Target="../media/image67.png"/><Relationship Id="rId5" Type="http://schemas.openxmlformats.org/officeDocument/2006/relationships/image" Target="../media/image71.png"/><Relationship Id="rId4" Type="http://schemas.openxmlformats.org/officeDocument/2006/relationships/image" Target="../media/image80.png"/></Relationships>
</file>

<file path=ppt/slides/_rels/slide100.xml.rels><?xml version="1.0" encoding="UTF-8" standalone="yes"?>
<Relationships xmlns="http://schemas.openxmlformats.org/package/2006/relationships"><Relationship Id="rId3" Type="http://schemas.openxmlformats.org/officeDocument/2006/relationships/image" Target="../media/image81.png"/><Relationship Id="rId7" Type="http://schemas.openxmlformats.org/officeDocument/2006/relationships/image" Target="../media/image61.png"/><Relationship Id="rId2" Type="http://schemas.openxmlformats.org/officeDocument/2006/relationships/notesSlide" Target="../notesSlides/notesSlide86.xml"/><Relationship Id="rId1" Type="http://schemas.openxmlformats.org/officeDocument/2006/relationships/slideLayout" Target="../slideLayouts/slideLayout1.xml"/><Relationship Id="rId6" Type="http://schemas.openxmlformats.org/officeDocument/2006/relationships/image" Target="../media/image60.png"/><Relationship Id="rId5" Type="http://schemas.openxmlformats.org/officeDocument/2006/relationships/image" Target="../media/image83.png"/><Relationship Id="rId4" Type="http://schemas.openxmlformats.org/officeDocument/2006/relationships/image" Target="../media/image82.png"/></Relationships>
</file>

<file path=ppt/slides/_rels/slide101.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87.xml"/><Relationship Id="rId1" Type="http://schemas.openxmlformats.org/officeDocument/2006/relationships/slideLayout" Target="../slideLayouts/slideLayout1.xml"/></Relationships>
</file>

<file path=ppt/slides/_rels/slide102.xml.rels><?xml version="1.0" encoding="UTF-8" standalone="yes"?>
<Relationships xmlns="http://schemas.openxmlformats.org/package/2006/relationships"><Relationship Id="rId3" Type="http://schemas.openxmlformats.org/officeDocument/2006/relationships/image" Target="../media/image85.png"/><Relationship Id="rId7" Type="http://schemas.openxmlformats.org/officeDocument/2006/relationships/image" Target="../media/image83.png"/><Relationship Id="rId2" Type="http://schemas.openxmlformats.org/officeDocument/2006/relationships/notesSlide" Target="../notesSlides/notesSlide88.xml"/><Relationship Id="rId1" Type="http://schemas.openxmlformats.org/officeDocument/2006/relationships/slideLayout" Target="../slideLayouts/slideLayout1.xml"/><Relationship Id="rId6" Type="http://schemas.openxmlformats.org/officeDocument/2006/relationships/image" Target="../media/image88.png"/><Relationship Id="rId5" Type="http://schemas.openxmlformats.org/officeDocument/2006/relationships/image" Target="../media/image87.png"/><Relationship Id="rId4" Type="http://schemas.openxmlformats.org/officeDocument/2006/relationships/image" Target="../media/image86.png"/></Relationships>
</file>

<file path=ppt/slides/_rels/slide103.xml.rels><?xml version="1.0" encoding="UTF-8" standalone="yes"?>
<Relationships xmlns="http://schemas.openxmlformats.org/package/2006/relationships"><Relationship Id="rId3" Type="http://schemas.openxmlformats.org/officeDocument/2006/relationships/image" Target="../media/image60.png"/><Relationship Id="rId7" Type="http://schemas.openxmlformats.org/officeDocument/2006/relationships/image" Target="../media/image66.png"/><Relationship Id="rId2" Type="http://schemas.openxmlformats.org/officeDocument/2006/relationships/notesSlide" Target="../notesSlides/notesSlide89.xml"/><Relationship Id="rId1" Type="http://schemas.openxmlformats.org/officeDocument/2006/relationships/slideLayout" Target="../slideLayouts/slideLayout1.xml"/><Relationship Id="rId6" Type="http://schemas.openxmlformats.org/officeDocument/2006/relationships/image" Target="../media/image69.png"/><Relationship Id="rId5" Type="http://schemas.openxmlformats.org/officeDocument/2006/relationships/image" Target="../media/image89.png"/><Relationship Id="rId4" Type="http://schemas.openxmlformats.org/officeDocument/2006/relationships/image" Target="../media/image71.png"/></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1.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1.xml"/></Relationships>
</file>

<file path=ppt/slides/_rels/slide106.xml.rels><?xml version="1.0" encoding="UTF-8" standalone="yes"?>
<Relationships xmlns="http://schemas.openxmlformats.org/package/2006/relationships"><Relationship Id="rId8" Type="http://schemas.openxmlformats.org/officeDocument/2006/relationships/image" Target="../media/image69.png"/><Relationship Id="rId3" Type="http://schemas.microsoft.com/office/2018/10/relationships/comments" Target="../comments/modernComment_1B6_E3A7FDE.xml"/><Relationship Id="rId7" Type="http://schemas.openxmlformats.org/officeDocument/2006/relationships/image" Target="../media/image93.png"/><Relationship Id="rId2" Type="http://schemas.openxmlformats.org/officeDocument/2006/relationships/notesSlide" Target="../notesSlides/notesSlide92.xml"/><Relationship Id="rId1" Type="http://schemas.openxmlformats.org/officeDocument/2006/relationships/slideLayout" Target="../slideLayouts/slideLayout1.xml"/><Relationship Id="rId6" Type="http://schemas.openxmlformats.org/officeDocument/2006/relationships/image" Target="../media/image92.png"/><Relationship Id="rId5" Type="http://schemas.openxmlformats.org/officeDocument/2006/relationships/image" Target="../media/image91.png"/><Relationship Id="rId4" Type="http://schemas.openxmlformats.org/officeDocument/2006/relationships/image" Target="../media/image90.png"/><Relationship Id="rId9" Type="http://schemas.openxmlformats.org/officeDocument/2006/relationships/hyperlink" Target="https://doi.org/10.5281/zenodo.14963588" TargetMode="Externa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1.xml"/></Relationships>
</file>

<file path=ppt/slides/_rels/slide108.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94.xml"/><Relationship Id="rId1" Type="http://schemas.openxmlformats.org/officeDocument/2006/relationships/slideLayout" Target="../slideLayouts/slideLayout1.xml"/></Relationships>
</file>

<file path=ppt/slides/_rels/slide109.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95.xml"/><Relationship Id="rId1" Type="http://schemas.openxmlformats.org/officeDocument/2006/relationships/slideLayout" Target="../slideLayouts/slideLayout1.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alpha val="100000"/>
          </a:srgbClr>
        </a:solidFill>
        <a:effectLst/>
      </p:bgPr>
    </p:bg>
    <p:spTree>
      <p:nvGrpSpPr>
        <p:cNvPr id="1" name=""/>
        <p:cNvGrpSpPr/>
        <p:nvPr/>
      </p:nvGrpSpPr>
      <p:grpSpPr>
        <a:xfrm>
          <a:off x="0" y="0"/>
          <a:ext cx="0" cy="0"/>
          <a:chOff x="0" y="0"/>
          <a:chExt cx="0" cy="0"/>
        </a:xfrm>
      </p:grpSpPr>
      <p:sp>
        <p:nvSpPr>
          <p:cNvPr id="3" name="Text 1"/>
          <p:cNvSpPr/>
          <p:nvPr/>
        </p:nvSpPr>
        <p:spPr>
          <a:xfrm>
            <a:off x="713232" y="891207"/>
            <a:ext cx="7315200" cy="320040"/>
          </a:xfrm>
          <a:prstGeom prst="rect">
            <a:avLst/>
          </a:prstGeom>
          <a:noFill/>
          <a:ln/>
        </p:spPr>
        <p:txBody>
          <a:bodyPr wrap="square" lIns="0" tIns="0" rIns="0" bIns="0" rtlCol="0" anchor="ctr"/>
          <a:lstStyle/>
          <a:p>
            <a:pPr marL="0" indent="0">
              <a:buNone/>
            </a:pPr>
            <a:r>
              <a:rPr lang="en-US" sz="1600" b="1" kern="0" spc="400">
                <a:solidFill>
                  <a:srgbClr val="E0156F"/>
                </a:solidFill>
                <a:latin typeface="Calibri" pitchFamily="34" charset="0"/>
                <a:ea typeface="Calibri" pitchFamily="34" charset="-122"/>
                <a:cs typeface="Calibri" pitchFamily="34" charset="-120"/>
              </a:rPr>
              <a:t>VDLB 2026 Tutorial</a:t>
            </a:r>
            <a:endParaRPr lang="en-US" sz="1600"/>
          </a:p>
        </p:txBody>
      </p:sp>
      <p:sp>
        <p:nvSpPr>
          <p:cNvPr id="4" name="Text 2"/>
          <p:cNvSpPr/>
          <p:nvPr/>
        </p:nvSpPr>
        <p:spPr>
          <a:xfrm>
            <a:off x="685800" y="1500807"/>
            <a:ext cx="7863840" cy="1713506"/>
          </a:xfrm>
          <a:prstGeom prst="rect">
            <a:avLst/>
          </a:prstGeom>
          <a:noFill/>
          <a:ln/>
        </p:spPr>
        <p:txBody>
          <a:bodyPr wrap="square" lIns="0" tIns="0" rIns="0" bIns="0" rtlCol="0" anchor="ctr"/>
          <a:lstStyle/>
          <a:p>
            <a:pPr>
              <a:lnSpc>
                <a:spcPts val="5000"/>
              </a:lnSpc>
            </a:pPr>
            <a:r>
              <a:rPr lang="en-US" sz="4800" b="1">
                <a:solidFill>
                  <a:srgbClr val="1A1A1E"/>
                </a:solidFill>
                <a:latin typeface="Bookman Old Style"/>
                <a:ea typeface="Bookman Old Style" pitchFamily="34" charset="-122"/>
                <a:cs typeface="Bookman Old Style" pitchFamily="34" charset="-120"/>
              </a:rPr>
              <a:t>Interoperability in Healthcare: A Primer and New Frontiers</a:t>
            </a:r>
            <a:endParaRPr lang="en-US" sz="4800">
              <a:latin typeface="Bookman Old Style"/>
            </a:endParaRPr>
          </a:p>
        </p:txBody>
      </p:sp>
      <p:pic>
        <p:nvPicPr>
          <p:cNvPr id="11" name="Picture 10" descr="KTH Royal Institute of Technology - Wikipedia">
            <a:extLst>
              <a:ext uri="{FF2B5EF4-FFF2-40B4-BE49-F238E27FC236}">
                <a16:creationId xmlns:a16="http://schemas.microsoft.com/office/drawing/2014/main" id="{5C380C09-1278-8E72-9C2B-6421584D4543}"/>
              </a:ext>
            </a:extLst>
          </p:cNvPr>
          <p:cNvPicPr>
            <a:picLocks noChangeAspect="1"/>
          </p:cNvPicPr>
          <p:nvPr/>
        </p:nvPicPr>
        <p:blipFill>
          <a:blip r:embed="rId3"/>
          <a:stretch>
            <a:fillRect/>
          </a:stretch>
        </p:blipFill>
        <p:spPr>
          <a:xfrm>
            <a:off x="5740953" y="3944308"/>
            <a:ext cx="731078" cy="817088"/>
          </a:xfrm>
          <a:prstGeom prst="rect">
            <a:avLst/>
          </a:prstGeom>
        </p:spPr>
      </p:pic>
      <p:pic>
        <p:nvPicPr>
          <p:cNvPr id="12" name="Picture 11" descr="New York University Logo, PNG, Symbol, History, Meaning">
            <a:extLst>
              <a:ext uri="{FF2B5EF4-FFF2-40B4-BE49-F238E27FC236}">
                <a16:creationId xmlns:a16="http://schemas.microsoft.com/office/drawing/2014/main" id="{E0DDDD76-3A97-E17D-3324-085F11D78583}"/>
              </a:ext>
            </a:extLst>
          </p:cNvPr>
          <p:cNvPicPr>
            <a:picLocks noChangeAspect="1"/>
          </p:cNvPicPr>
          <p:nvPr/>
        </p:nvPicPr>
        <p:blipFill>
          <a:blip r:embed="rId4"/>
          <a:stretch>
            <a:fillRect/>
          </a:stretch>
        </p:blipFill>
        <p:spPr>
          <a:xfrm>
            <a:off x="6525590" y="4030318"/>
            <a:ext cx="1308245" cy="731078"/>
          </a:xfrm>
          <a:prstGeom prst="rect">
            <a:avLst/>
          </a:prstGeom>
        </p:spPr>
      </p:pic>
      <p:pic>
        <p:nvPicPr>
          <p:cNvPr id="13" name="Picture 12" descr="TU Wien - Wikipedia">
            <a:extLst>
              <a:ext uri="{FF2B5EF4-FFF2-40B4-BE49-F238E27FC236}">
                <a16:creationId xmlns:a16="http://schemas.microsoft.com/office/drawing/2014/main" id="{32A2CC0D-C078-4FAE-B6BF-EE73ACBAD922}"/>
              </a:ext>
            </a:extLst>
          </p:cNvPr>
          <p:cNvPicPr>
            <a:picLocks noChangeAspect="1"/>
          </p:cNvPicPr>
          <p:nvPr/>
        </p:nvPicPr>
        <p:blipFill>
          <a:blip r:embed="rId5"/>
          <a:stretch>
            <a:fillRect/>
          </a:stretch>
        </p:blipFill>
        <p:spPr>
          <a:xfrm>
            <a:off x="7994926" y="4030318"/>
            <a:ext cx="731078" cy="731078"/>
          </a:xfrm>
          <a:prstGeom prst="rect">
            <a:avLst/>
          </a:prstGeom>
        </p:spPr>
      </p:pic>
    </p:spTree>
    <p:extLst>
      <p:ext uri="{BB962C8B-B14F-4D97-AF65-F5344CB8AC3E}">
        <p14:creationId xmlns:p14="http://schemas.microsoft.com/office/powerpoint/2010/main" val="27319943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05992B3-42B4-B34E-920E-4DFA756E3FBA}"/>
              </a:ext>
            </a:extLst>
          </p:cNvPr>
          <p:cNvSpPr txBox="1"/>
          <p:nvPr/>
        </p:nvSpPr>
        <p:spPr>
          <a:xfrm>
            <a:off x="457200" y="406400"/>
            <a:ext cx="5486400" cy="736600"/>
          </a:xfrm>
          <a:prstGeom prst="rect">
            <a:avLst/>
          </a:prstGeom>
          <a:noFill/>
        </p:spPr>
        <p:txBody>
          <a:bodyPr vertOverflow="overflow" vert="horz" wrap="square" rtlCol="0" anchor="t">
            <a:noAutofit/>
          </a:bodyPr>
          <a:lstStyle/>
          <a:p>
            <a:pPr algn="l"/>
            <a:r>
              <a:rPr lang="en-GB" sz="4000" b="1">
                <a:solidFill>
                  <a:srgbClr val="1B2A4A"/>
                </a:solidFill>
                <a:latin typeface="Bookman Old Style"/>
              </a:rPr>
              <a:t>Who are we?</a:t>
            </a:r>
            <a:endParaRPr lang="en-SE" sz="4000" b="1">
              <a:solidFill>
                <a:srgbClr val="1B2A4A"/>
              </a:solidFill>
              <a:latin typeface="Bookman Old Style"/>
            </a:endParaRPr>
          </a:p>
        </p:txBody>
      </p:sp>
      <p:grpSp>
        <p:nvGrpSpPr>
          <p:cNvPr id="7" name="Group 6">
            <a:extLst>
              <a:ext uri="{FF2B5EF4-FFF2-40B4-BE49-F238E27FC236}">
                <a16:creationId xmlns:a16="http://schemas.microsoft.com/office/drawing/2014/main" id="{E7B6BD71-1525-A279-5100-F95E7581261A}"/>
              </a:ext>
            </a:extLst>
          </p:cNvPr>
          <p:cNvGrpSpPr/>
          <p:nvPr/>
        </p:nvGrpSpPr>
        <p:grpSpPr>
          <a:xfrm>
            <a:off x="1120913" y="1405832"/>
            <a:ext cx="1627200" cy="1473200"/>
            <a:chOff x="355599" y="1356136"/>
            <a:chExt cx="1627200" cy="1473200"/>
          </a:xfrm>
        </p:grpSpPr>
        <p:sp>
          <p:nvSpPr>
            <p:cNvPr id="5" name="TextBox 4">
              <a:extLst>
                <a:ext uri="{FF2B5EF4-FFF2-40B4-BE49-F238E27FC236}">
                  <a16:creationId xmlns:a16="http://schemas.microsoft.com/office/drawing/2014/main" id="{FF3BF102-E1EB-2C47-BEFA-F5AA9F544054}"/>
                </a:ext>
              </a:extLst>
            </p:cNvPr>
            <p:cNvSpPr txBox="1"/>
            <p:nvPr/>
          </p:nvSpPr>
          <p:spPr>
            <a:xfrm>
              <a:off x="375903" y="2114826"/>
              <a:ext cx="1586593" cy="282710"/>
            </a:xfrm>
            <a:prstGeom prst="rect">
              <a:avLst/>
            </a:prstGeom>
            <a:noFill/>
          </p:spPr>
          <p:txBody>
            <a:bodyPr vertOverflow="overflow" vert="horz" wrap="square" rtlCol="0" anchor="t">
              <a:noAutofit/>
            </a:bodyPr>
            <a:lstStyle/>
            <a:p>
              <a:pPr algn="ctr"/>
              <a:r>
                <a:rPr lang="en-GB" sz="1300" b="1">
                  <a:solidFill>
                    <a:srgbClr val="1A1A1E"/>
                  </a:solidFill>
                  <a:latin typeface="Calibri"/>
                  <a:cs typeface="Calibri"/>
                </a:rPr>
                <a:t>Andra Ionescu</a:t>
              </a:r>
              <a:endParaRPr lang="en-SE" sz="1300" b="1">
                <a:solidFill>
                  <a:srgbClr val="1A1A1E"/>
                </a:solidFill>
                <a:latin typeface="Calibri"/>
                <a:cs typeface="Calibri"/>
              </a:endParaRPr>
            </a:p>
          </p:txBody>
        </p:sp>
        <p:sp>
          <p:nvSpPr>
            <p:cNvPr id="6" name="TextBox 5">
              <a:extLst>
                <a:ext uri="{FF2B5EF4-FFF2-40B4-BE49-F238E27FC236}">
                  <a16:creationId xmlns:a16="http://schemas.microsoft.com/office/drawing/2014/main" id="{43C30766-7618-6547-A8FD-F3C6E7B2F76D}"/>
                </a:ext>
              </a:extLst>
            </p:cNvPr>
            <p:cNvSpPr txBox="1"/>
            <p:nvPr/>
          </p:nvSpPr>
          <p:spPr>
            <a:xfrm>
              <a:off x="355599" y="2422936"/>
              <a:ext cx="1627200" cy="406400"/>
            </a:xfrm>
            <a:prstGeom prst="rect">
              <a:avLst/>
            </a:prstGeom>
            <a:noFill/>
          </p:spPr>
          <p:txBody>
            <a:bodyPr vertOverflow="overflow" vert="horz" wrap="square" rtlCol="0" anchor="t">
              <a:noAutofit/>
            </a:bodyPr>
            <a:lstStyle/>
            <a:p>
              <a:pPr algn="ctr"/>
              <a:r>
                <a:rPr lang="en-GB" sz="1100">
                  <a:solidFill>
                    <a:srgbClr val="6B7280"/>
                  </a:solidFill>
                  <a:latin typeface="Calibri"/>
                  <a:cs typeface="Calibri"/>
                </a:rPr>
                <a:t>KTH Royal Institute of Technology, </a:t>
              </a:r>
              <a:r>
                <a:rPr lang="en-GB" sz="1100" i="1">
                  <a:solidFill>
                    <a:srgbClr val="6B7280"/>
                  </a:solidFill>
                  <a:latin typeface="Calibri"/>
                  <a:cs typeface="Calibri"/>
                </a:rPr>
                <a:t>Sweden</a:t>
              </a:r>
              <a:endParaRPr lang="en-SE" sz="1100" i="1">
                <a:solidFill>
                  <a:srgbClr val="6B7280"/>
                </a:solidFill>
                <a:latin typeface="Calibri"/>
                <a:cs typeface="Calibri"/>
              </a:endParaRPr>
            </a:p>
          </p:txBody>
        </p:sp>
        <p:pic>
          <p:nvPicPr>
            <p:cNvPr id="26" name="Picture 25">
              <a:extLst>
                <a:ext uri="{FF2B5EF4-FFF2-40B4-BE49-F238E27FC236}">
                  <a16:creationId xmlns:a16="http://schemas.microsoft.com/office/drawing/2014/main" id="{A5975F0C-D57C-1FC8-C30D-B2858EEDC3E6}"/>
                </a:ext>
              </a:extLst>
            </p:cNvPr>
            <p:cNvPicPr>
              <a:picLocks/>
            </p:cNvPicPr>
            <p:nvPr/>
          </p:nvPicPr>
          <p:blipFill>
            <a:blip r:embed="rId2"/>
            <a:stretch>
              <a:fillRect/>
            </a:stretch>
          </p:blipFill>
          <p:spPr>
            <a:xfrm>
              <a:off x="813599" y="1356136"/>
              <a:ext cx="711200" cy="711200"/>
            </a:xfrm>
            <a:prstGeom prst="ellipse">
              <a:avLst/>
            </a:prstGeom>
          </p:spPr>
        </p:pic>
      </p:grpSp>
      <p:grpSp>
        <p:nvGrpSpPr>
          <p:cNvPr id="10" name="Group 9">
            <a:extLst>
              <a:ext uri="{FF2B5EF4-FFF2-40B4-BE49-F238E27FC236}">
                <a16:creationId xmlns:a16="http://schemas.microsoft.com/office/drawing/2014/main" id="{5A707D85-1450-D895-5A75-DB7181D452D2}"/>
              </a:ext>
            </a:extLst>
          </p:cNvPr>
          <p:cNvGrpSpPr/>
          <p:nvPr/>
        </p:nvGrpSpPr>
        <p:grpSpPr>
          <a:xfrm>
            <a:off x="2927631" y="1405832"/>
            <a:ext cx="1627200" cy="1501035"/>
            <a:chOff x="2540000" y="1356136"/>
            <a:chExt cx="1627200" cy="1501035"/>
          </a:xfrm>
        </p:grpSpPr>
        <p:sp>
          <p:nvSpPr>
            <p:cNvPr id="8" name="TextBox 7">
              <a:extLst>
                <a:ext uri="{FF2B5EF4-FFF2-40B4-BE49-F238E27FC236}">
                  <a16:creationId xmlns:a16="http://schemas.microsoft.com/office/drawing/2014/main" id="{DB30C77E-A4F4-CD45-B02F-98DFDB915433}"/>
                </a:ext>
              </a:extLst>
            </p:cNvPr>
            <p:cNvSpPr txBox="1"/>
            <p:nvPr/>
          </p:nvSpPr>
          <p:spPr>
            <a:xfrm>
              <a:off x="2540248" y="2114826"/>
              <a:ext cx="1626704" cy="282710"/>
            </a:xfrm>
            <a:prstGeom prst="rect">
              <a:avLst/>
            </a:prstGeom>
            <a:noFill/>
          </p:spPr>
          <p:txBody>
            <a:bodyPr vertOverflow="overflow" vert="horz" wrap="square" rtlCol="0" anchor="t">
              <a:noAutofit/>
            </a:bodyPr>
            <a:lstStyle/>
            <a:p>
              <a:pPr algn="ctr"/>
              <a:r>
                <a:rPr lang="en-GB" sz="1300" b="1">
                  <a:solidFill>
                    <a:srgbClr val="1A1A1E"/>
                  </a:solidFill>
                  <a:latin typeface="Calibri"/>
                  <a:cs typeface="Calibri"/>
                </a:rPr>
                <a:t>Paris Carbone</a:t>
              </a:r>
              <a:endParaRPr lang="en-SE" sz="1300" b="1">
                <a:solidFill>
                  <a:srgbClr val="1A1A1E"/>
                </a:solidFill>
                <a:latin typeface="Calibri"/>
                <a:cs typeface="Calibri"/>
              </a:endParaRPr>
            </a:p>
          </p:txBody>
        </p:sp>
        <p:sp>
          <p:nvSpPr>
            <p:cNvPr id="9" name="TextBox 8">
              <a:extLst>
                <a:ext uri="{FF2B5EF4-FFF2-40B4-BE49-F238E27FC236}">
                  <a16:creationId xmlns:a16="http://schemas.microsoft.com/office/drawing/2014/main" id="{7512A37E-743A-CC43-AF0F-6AFD88ECC491}"/>
                </a:ext>
              </a:extLst>
            </p:cNvPr>
            <p:cNvSpPr txBox="1">
              <a:spLocks/>
            </p:cNvSpPr>
            <p:nvPr/>
          </p:nvSpPr>
          <p:spPr>
            <a:xfrm>
              <a:off x="2540000" y="2422936"/>
              <a:ext cx="1627200" cy="434235"/>
            </a:xfrm>
            <a:prstGeom prst="rect">
              <a:avLst/>
            </a:prstGeom>
            <a:noFill/>
          </p:spPr>
          <p:txBody>
            <a:bodyPr vertOverflow="overflow" vert="horz" wrap="square" rtlCol="0" anchor="t">
              <a:noAutofit/>
            </a:bodyPr>
            <a:lstStyle/>
            <a:p>
              <a:pPr algn="ctr"/>
              <a:r>
                <a:rPr lang="en-GB" sz="1100">
                  <a:solidFill>
                    <a:srgbClr val="6B7280"/>
                  </a:solidFill>
                  <a:latin typeface="Calibri"/>
                  <a:cs typeface="Calibri"/>
                </a:rPr>
                <a:t>KTH Royal Institute of Technology, </a:t>
              </a:r>
              <a:r>
                <a:rPr lang="en-GB" sz="1100" i="1">
                  <a:solidFill>
                    <a:srgbClr val="6B7280"/>
                  </a:solidFill>
                  <a:latin typeface="Calibri"/>
                  <a:cs typeface="Calibri"/>
                </a:rPr>
                <a:t>Sweden</a:t>
              </a:r>
              <a:endParaRPr lang="en-SE" sz="1100" i="1">
                <a:solidFill>
                  <a:srgbClr val="6B7280"/>
                </a:solidFill>
                <a:latin typeface="Calibri"/>
                <a:cs typeface="Calibri"/>
              </a:endParaRPr>
            </a:p>
          </p:txBody>
        </p:sp>
        <p:pic>
          <p:nvPicPr>
            <p:cNvPr id="27" name="Picture 26">
              <a:extLst>
                <a:ext uri="{FF2B5EF4-FFF2-40B4-BE49-F238E27FC236}">
                  <a16:creationId xmlns:a16="http://schemas.microsoft.com/office/drawing/2014/main" id="{B931DDA1-A675-1A9A-86F9-1C23D4910177}"/>
                </a:ext>
              </a:extLst>
            </p:cNvPr>
            <p:cNvPicPr>
              <a:picLocks/>
            </p:cNvPicPr>
            <p:nvPr/>
          </p:nvPicPr>
          <p:blipFill>
            <a:blip r:embed="rId3"/>
            <a:stretch>
              <a:fillRect/>
            </a:stretch>
          </p:blipFill>
          <p:spPr>
            <a:xfrm>
              <a:off x="2998000" y="1356136"/>
              <a:ext cx="711200" cy="711200"/>
            </a:xfrm>
            <a:prstGeom prst="ellipse">
              <a:avLst/>
            </a:prstGeom>
          </p:spPr>
        </p:pic>
      </p:grpSp>
      <p:grpSp>
        <p:nvGrpSpPr>
          <p:cNvPr id="13" name="Group 12">
            <a:extLst>
              <a:ext uri="{FF2B5EF4-FFF2-40B4-BE49-F238E27FC236}">
                <a16:creationId xmlns:a16="http://schemas.microsoft.com/office/drawing/2014/main" id="{DC0DFAE6-FDE4-B2D5-5A2D-D0C4395D4B1C}"/>
              </a:ext>
            </a:extLst>
          </p:cNvPr>
          <p:cNvGrpSpPr/>
          <p:nvPr/>
        </p:nvGrpSpPr>
        <p:grpSpPr>
          <a:xfrm>
            <a:off x="4704532" y="1405832"/>
            <a:ext cx="1627200" cy="1473200"/>
            <a:chOff x="4724400" y="1356136"/>
            <a:chExt cx="1627200" cy="1473200"/>
          </a:xfrm>
        </p:grpSpPr>
        <p:sp>
          <p:nvSpPr>
            <p:cNvPr id="11" name="TextBox 10">
              <a:extLst>
                <a:ext uri="{FF2B5EF4-FFF2-40B4-BE49-F238E27FC236}">
                  <a16:creationId xmlns:a16="http://schemas.microsoft.com/office/drawing/2014/main" id="{25A266AF-B174-C64D-A7A2-369144DE10DC}"/>
                </a:ext>
              </a:extLst>
            </p:cNvPr>
            <p:cNvSpPr txBox="1"/>
            <p:nvPr/>
          </p:nvSpPr>
          <p:spPr>
            <a:xfrm>
              <a:off x="4724648" y="2114826"/>
              <a:ext cx="1626704" cy="282710"/>
            </a:xfrm>
            <a:prstGeom prst="rect">
              <a:avLst/>
            </a:prstGeom>
            <a:noFill/>
          </p:spPr>
          <p:txBody>
            <a:bodyPr vertOverflow="overflow" vert="horz" wrap="square" rtlCol="0" anchor="t">
              <a:noAutofit/>
            </a:bodyPr>
            <a:lstStyle/>
            <a:p>
              <a:pPr algn="ctr"/>
              <a:r>
                <a:rPr lang="en-GB" sz="1300" b="1">
                  <a:solidFill>
                    <a:srgbClr val="1A1A1E"/>
                  </a:solidFill>
                  <a:latin typeface="Calibri"/>
                  <a:cs typeface="Calibri"/>
                </a:rPr>
                <a:t>Sebastiaan Meijer</a:t>
              </a:r>
              <a:endParaRPr lang="en-SE" sz="1300" b="1">
                <a:solidFill>
                  <a:srgbClr val="1A1A1E"/>
                </a:solidFill>
                <a:latin typeface="Calibri"/>
                <a:cs typeface="Calibri"/>
              </a:endParaRPr>
            </a:p>
          </p:txBody>
        </p:sp>
        <p:sp>
          <p:nvSpPr>
            <p:cNvPr id="12" name="TextBox 11">
              <a:extLst>
                <a:ext uri="{FF2B5EF4-FFF2-40B4-BE49-F238E27FC236}">
                  <a16:creationId xmlns:a16="http://schemas.microsoft.com/office/drawing/2014/main" id="{26A1C237-9D18-884F-8063-2344A9906BDC}"/>
                </a:ext>
              </a:extLst>
            </p:cNvPr>
            <p:cNvSpPr txBox="1"/>
            <p:nvPr/>
          </p:nvSpPr>
          <p:spPr>
            <a:xfrm>
              <a:off x="4724400" y="2422936"/>
              <a:ext cx="1627200" cy="406400"/>
            </a:xfrm>
            <a:prstGeom prst="rect">
              <a:avLst/>
            </a:prstGeom>
            <a:noFill/>
          </p:spPr>
          <p:txBody>
            <a:bodyPr vertOverflow="overflow" vert="horz" wrap="square" rtlCol="0" anchor="t">
              <a:noAutofit/>
            </a:bodyPr>
            <a:lstStyle/>
            <a:p>
              <a:pPr algn="ctr"/>
              <a:r>
                <a:rPr lang="en-GB" sz="1100">
                  <a:solidFill>
                    <a:srgbClr val="6B7280"/>
                  </a:solidFill>
                  <a:latin typeface="Calibri"/>
                  <a:cs typeface="Calibri"/>
                </a:rPr>
                <a:t>KTH Royal Institute of Technology, </a:t>
              </a:r>
              <a:r>
                <a:rPr lang="en-GB" sz="1100" i="1">
                  <a:solidFill>
                    <a:srgbClr val="6B7280"/>
                  </a:solidFill>
                  <a:latin typeface="Calibri"/>
                  <a:cs typeface="Calibri"/>
                </a:rPr>
                <a:t>Sweden</a:t>
              </a:r>
              <a:endParaRPr lang="en-SE" sz="1100" i="1">
                <a:solidFill>
                  <a:srgbClr val="6B7280"/>
                </a:solidFill>
                <a:latin typeface="Calibri"/>
                <a:cs typeface="Calibri"/>
              </a:endParaRPr>
            </a:p>
          </p:txBody>
        </p:sp>
        <p:pic>
          <p:nvPicPr>
            <p:cNvPr id="28" name="Picture 27">
              <a:extLst>
                <a:ext uri="{FF2B5EF4-FFF2-40B4-BE49-F238E27FC236}">
                  <a16:creationId xmlns:a16="http://schemas.microsoft.com/office/drawing/2014/main" id="{7C8F3A58-3BBB-7B3A-5D1C-FB258D6D29D5}"/>
                </a:ext>
              </a:extLst>
            </p:cNvPr>
            <p:cNvPicPr>
              <a:picLocks/>
            </p:cNvPicPr>
            <p:nvPr/>
          </p:nvPicPr>
          <p:blipFill>
            <a:blip r:embed="rId4"/>
            <a:stretch>
              <a:fillRect/>
            </a:stretch>
          </p:blipFill>
          <p:spPr>
            <a:xfrm>
              <a:off x="5182400" y="1356136"/>
              <a:ext cx="711200" cy="711200"/>
            </a:xfrm>
            <a:prstGeom prst="ellipse">
              <a:avLst/>
            </a:prstGeom>
          </p:spPr>
        </p:pic>
      </p:grpSp>
      <p:grpSp>
        <p:nvGrpSpPr>
          <p:cNvPr id="16" name="Group 15">
            <a:extLst>
              <a:ext uri="{FF2B5EF4-FFF2-40B4-BE49-F238E27FC236}">
                <a16:creationId xmlns:a16="http://schemas.microsoft.com/office/drawing/2014/main" id="{36889DAE-B34A-4D8E-36CD-121296117D01}"/>
              </a:ext>
            </a:extLst>
          </p:cNvPr>
          <p:cNvGrpSpPr/>
          <p:nvPr/>
        </p:nvGrpSpPr>
        <p:grpSpPr>
          <a:xfrm>
            <a:off x="6551007" y="1405832"/>
            <a:ext cx="1627200" cy="1473200"/>
            <a:chOff x="6908800" y="1356136"/>
            <a:chExt cx="1627200" cy="1473200"/>
          </a:xfrm>
        </p:grpSpPr>
        <p:sp>
          <p:nvSpPr>
            <p:cNvPr id="14" name="TextBox 13">
              <a:extLst>
                <a:ext uri="{FF2B5EF4-FFF2-40B4-BE49-F238E27FC236}">
                  <a16:creationId xmlns:a16="http://schemas.microsoft.com/office/drawing/2014/main" id="{5FE7E11C-8F26-3340-B5AB-B42F6ED899F8}"/>
                </a:ext>
              </a:extLst>
            </p:cNvPr>
            <p:cNvSpPr txBox="1"/>
            <p:nvPr/>
          </p:nvSpPr>
          <p:spPr>
            <a:xfrm>
              <a:off x="6909048" y="2114826"/>
              <a:ext cx="1626704" cy="282710"/>
            </a:xfrm>
            <a:prstGeom prst="rect">
              <a:avLst/>
            </a:prstGeom>
            <a:noFill/>
          </p:spPr>
          <p:txBody>
            <a:bodyPr vertOverflow="overflow" vert="horz" wrap="square" rtlCol="0" anchor="t">
              <a:noAutofit/>
            </a:bodyPr>
            <a:lstStyle/>
            <a:p>
              <a:pPr algn="ctr"/>
              <a:r>
                <a:rPr lang="en-GB" sz="1300" b="1">
                  <a:solidFill>
                    <a:srgbClr val="1A1A1E"/>
                  </a:solidFill>
                  <a:latin typeface="Calibri"/>
                  <a:cs typeface="Calibri"/>
                </a:rPr>
                <a:t>Christos Koutras</a:t>
              </a:r>
              <a:endParaRPr lang="en-SE" sz="1300" b="1">
                <a:solidFill>
                  <a:srgbClr val="1A1A1E"/>
                </a:solidFill>
                <a:latin typeface="Calibri"/>
                <a:cs typeface="Calibri"/>
              </a:endParaRPr>
            </a:p>
          </p:txBody>
        </p:sp>
        <p:sp>
          <p:nvSpPr>
            <p:cNvPr id="15" name="TextBox 14">
              <a:extLst>
                <a:ext uri="{FF2B5EF4-FFF2-40B4-BE49-F238E27FC236}">
                  <a16:creationId xmlns:a16="http://schemas.microsoft.com/office/drawing/2014/main" id="{8A403F3B-5F11-6243-874D-0661D02946A8}"/>
                </a:ext>
              </a:extLst>
            </p:cNvPr>
            <p:cNvSpPr txBox="1"/>
            <p:nvPr/>
          </p:nvSpPr>
          <p:spPr>
            <a:xfrm>
              <a:off x="6908800" y="2422936"/>
              <a:ext cx="1627200" cy="406400"/>
            </a:xfrm>
            <a:prstGeom prst="rect">
              <a:avLst/>
            </a:prstGeom>
            <a:noFill/>
          </p:spPr>
          <p:txBody>
            <a:bodyPr vertOverflow="overflow" vert="horz" wrap="square" rtlCol="0" anchor="t">
              <a:noAutofit/>
            </a:bodyPr>
            <a:lstStyle/>
            <a:p>
              <a:pPr algn="ctr"/>
              <a:r>
                <a:rPr lang="en-GB" sz="1100">
                  <a:solidFill>
                    <a:srgbClr val="6B7280"/>
                  </a:solidFill>
                  <a:latin typeface="Calibri"/>
                  <a:cs typeface="Calibri"/>
                </a:rPr>
                <a:t>New York University, </a:t>
              </a:r>
              <a:r>
                <a:rPr lang="en-GB" sz="1100" i="1">
                  <a:solidFill>
                    <a:srgbClr val="6B7280"/>
                  </a:solidFill>
                  <a:latin typeface="Calibri"/>
                  <a:cs typeface="Calibri"/>
                </a:rPr>
                <a:t>USA</a:t>
              </a:r>
              <a:endParaRPr lang="en-SE" sz="1100" i="1">
                <a:solidFill>
                  <a:srgbClr val="6B7280"/>
                </a:solidFill>
                <a:latin typeface="Calibri"/>
                <a:cs typeface="Calibri"/>
              </a:endParaRPr>
            </a:p>
          </p:txBody>
        </p:sp>
        <p:pic>
          <p:nvPicPr>
            <p:cNvPr id="29" name="Picture 28">
              <a:extLst>
                <a:ext uri="{FF2B5EF4-FFF2-40B4-BE49-F238E27FC236}">
                  <a16:creationId xmlns:a16="http://schemas.microsoft.com/office/drawing/2014/main" id="{45B7B21D-F66F-6A9B-54F3-8953BC49C8B5}"/>
                </a:ext>
              </a:extLst>
            </p:cNvPr>
            <p:cNvPicPr>
              <a:picLocks/>
            </p:cNvPicPr>
            <p:nvPr/>
          </p:nvPicPr>
          <p:blipFill>
            <a:blip r:embed="rId5"/>
            <a:stretch>
              <a:fillRect/>
            </a:stretch>
          </p:blipFill>
          <p:spPr>
            <a:xfrm>
              <a:off x="7366800" y="1356136"/>
              <a:ext cx="711200" cy="711200"/>
            </a:xfrm>
            <a:prstGeom prst="ellipse">
              <a:avLst/>
            </a:prstGeom>
          </p:spPr>
        </p:pic>
      </p:grpSp>
      <p:grpSp>
        <p:nvGrpSpPr>
          <p:cNvPr id="22" name="Group 21">
            <a:extLst>
              <a:ext uri="{FF2B5EF4-FFF2-40B4-BE49-F238E27FC236}">
                <a16:creationId xmlns:a16="http://schemas.microsoft.com/office/drawing/2014/main" id="{19C6E29B-A9FF-3D86-5BC5-4F6349505F69}"/>
              </a:ext>
            </a:extLst>
          </p:cNvPr>
          <p:cNvGrpSpPr/>
          <p:nvPr/>
        </p:nvGrpSpPr>
        <p:grpSpPr>
          <a:xfrm>
            <a:off x="1896166" y="3146560"/>
            <a:ext cx="1627200" cy="1529245"/>
            <a:chOff x="355600" y="3230491"/>
            <a:chExt cx="1627200" cy="1529245"/>
          </a:xfrm>
        </p:grpSpPr>
        <p:sp>
          <p:nvSpPr>
            <p:cNvPr id="17" name="TextBox 16">
              <a:extLst>
                <a:ext uri="{FF2B5EF4-FFF2-40B4-BE49-F238E27FC236}">
                  <a16:creationId xmlns:a16="http://schemas.microsoft.com/office/drawing/2014/main" id="{621E72BF-1421-5A4C-9054-6B16695A651B}"/>
                </a:ext>
              </a:extLst>
            </p:cNvPr>
            <p:cNvSpPr txBox="1"/>
            <p:nvPr/>
          </p:nvSpPr>
          <p:spPr>
            <a:xfrm>
              <a:off x="355848" y="4045226"/>
              <a:ext cx="1626704" cy="282710"/>
            </a:xfrm>
            <a:prstGeom prst="rect">
              <a:avLst/>
            </a:prstGeom>
            <a:noFill/>
          </p:spPr>
          <p:txBody>
            <a:bodyPr vertOverflow="overflow" vert="horz" wrap="square" rtlCol="0" anchor="t">
              <a:noAutofit/>
            </a:bodyPr>
            <a:lstStyle/>
            <a:p>
              <a:pPr algn="ctr"/>
              <a:r>
                <a:rPr lang="en-GB" sz="1300" b="1">
                  <a:solidFill>
                    <a:srgbClr val="1A1A1E"/>
                  </a:solidFill>
                  <a:latin typeface="Calibri"/>
                  <a:cs typeface="Calibri"/>
                </a:rPr>
                <a:t>Juliana Freire</a:t>
              </a:r>
              <a:endParaRPr lang="en-SE" sz="1300" b="1">
                <a:solidFill>
                  <a:srgbClr val="1A1A1E"/>
                </a:solidFill>
                <a:latin typeface="Calibri"/>
                <a:cs typeface="Calibri"/>
              </a:endParaRPr>
            </a:p>
          </p:txBody>
        </p:sp>
        <p:sp>
          <p:nvSpPr>
            <p:cNvPr id="18" name="TextBox 17">
              <a:extLst>
                <a:ext uri="{FF2B5EF4-FFF2-40B4-BE49-F238E27FC236}">
                  <a16:creationId xmlns:a16="http://schemas.microsoft.com/office/drawing/2014/main" id="{2C41A726-9AFB-9249-90D1-0D8E272535AC}"/>
                </a:ext>
              </a:extLst>
            </p:cNvPr>
            <p:cNvSpPr txBox="1"/>
            <p:nvPr/>
          </p:nvSpPr>
          <p:spPr>
            <a:xfrm>
              <a:off x="355600" y="4353336"/>
              <a:ext cx="1627200" cy="406400"/>
            </a:xfrm>
            <a:prstGeom prst="rect">
              <a:avLst/>
            </a:prstGeom>
            <a:noFill/>
          </p:spPr>
          <p:txBody>
            <a:bodyPr vertOverflow="overflow" vert="horz" wrap="square" rtlCol="0" anchor="t">
              <a:noAutofit/>
            </a:bodyPr>
            <a:lstStyle/>
            <a:p>
              <a:pPr algn="ctr"/>
              <a:r>
                <a:rPr lang="en-GB" sz="1100">
                  <a:solidFill>
                    <a:srgbClr val="6B7280"/>
                  </a:solidFill>
                  <a:latin typeface="Calibri"/>
                  <a:cs typeface="Calibri"/>
                </a:rPr>
                <a:t>New York University, </a:t>
              </a:r>
              <a:r>
                <a:rPr lang="en-GB" sz="1100" i="1">
                  <a:solidFill>
                    <a:srgbClr val="6B7280"/>
                  </a:solidFill>
                  <a:latin typeface="Calibri"/>
                  <a:cs typeface="Calibri"/>
                </a:rPr>
                <a:t>USA</a:t>
              </a:r>
              <a:endParaRPr lang="en-SE" sz="1100" i="1">
                <a:solidFill>
                  <a:srgbClr val="6B7280"/>
                </a:solidFill>
                <a:latin typeface="Calibri"/>
                <a:cs typeface="Calibri"/>
              </a:endParaRPr>
            </a:p>
          </p:txBody>
        </p:sp>
        <p:pic>
          <p:nvPicPr>
            <p:cNvPr id="30" name="Picture 29">
              <a:extLst>
                <a:ext uri="{FF2B5EF4-FFF2-40B4-BE49-F238E27FC236}">
                  <a16:creationId xmlns:a16="http://schemas.microsoft.com/office/drawing/2014/main" id="{05E0569F-8051-0B07-A16E-1AE232CC65B8}"/>
                </a:ext>
              </a:extLst>
            </p:cNvPr>
            <p:cNvPicPr>
              <a:picLocks/>
            </p:cNvPicPr>
            <p:nvPr/>
          </p:nvPicPr>
          <p:blipFill>
            <a:blip r:embed="rId6"/>
            <a:stretch>
              <a:fillRect/>
            </a:stretch>
          </p:blipFill>
          <p:spPr>
            <a:xfrm>
              <a:off x="813600" y="3230491"/>
              <a:ext cx="711200" cy="711200"/>
            </a:xfrm>
            <a:prstGeom prst="ellipse">
              <a:avLst/>
            </a:prstGeom>
          </p:spPr>
        </p:pic>
      </p:grpSp>
      <p:grpSp>
        <p:nvGrpSpPr>
          <p:cNvPr id="38" name="Group 37">
            <a:extLst>
              <a:ext uri="{FF2B5EF4-FFF2-40B4-BE49-F238E27FC236}">
                <a16:creationId xmlns:a16="http://schemas.microsoft.com/office/drawing/2014/main" id="{C8EDA797-357E-3508-73A2-52E40842854D}"/>
              </a:ext>
            </a:extLst>
          </p:cNvPr>
          <p:cNvGrpSpPr/>
          <p:nvPr/>
        </p:nvGrpSpPr>
        <p:grpSpPr>
          <a:xfrm>
            <a:off x="5469846" y="3146560"/>
            <a:ext cx="1627200" cy="1529245"/>
            <a:chOff x="4267206" y="3230491"/>
            <a:chExt cx="1627200" cy="1529245"/>
          </a:xfrm>
        </p:grpSpPr>
        <p:sp>
          <p:nvSpPr>
            <p:cNvPr id="23" name="TextBox 22">
              <a:extLst>
                <a:ext uri="{FF2B5EF4-FFF2-40B4-BE49-F238E27FC236}">
                  <a16:creationId xmlns:a16="http://schemas.microsoft.com/office/drawing/2014/main" id="{B5B6A7FE-C8B5-7046-ACB3-154B1ECF9125}"/>
                </a:ext>
              </a:extLst>
            </p:cNvPr>
            <p:cNvSpPr txBox="1"/>
            <p:nvPr/>
          </p:nvSpPr>
          <p:spPr>
            <a:xfrm>
              <a:off x="4267454" y="4045226"/>
              <a:ext cx="1626704" cy="282710"/>
            </a:xfrm>
            <a:prstGeom prst="rect">
              <a:avLst/>
            </a:prstGeom>
            <a:noFill/>
          </p:spPr>
          <p:txBody>
            <a:bodyPr vertOverflow="overflow" vert="horz" wrap="square" rtlCol="0" anchor="t">
              <a:noAutofit/>
            </a:bodyPr>
            <a:lstStyle/>
            <a:p>
              <a:pPr algn="ctr"/>
              <a:r>
                <a:rPr lang="en-GB" sz="1300" b="1">
                  <a:solidFill>
                    <a:srgbClr val="1A1A1E"/>
                  </a:solidFill>
                  <a:latin typeface="Calibri"/>
                  <a:cs typeface="Calibri"/>
                </a:rPr>
                <a:t>Jayanth </a:t>
              </a:r>
              <a:r>
                <a:rPr lang="en-GB" sz="1300" b="1" err="1">
                  <a:solidFill>
                    <a:srgbClr val="1A1A1E"/>
                  </a:solidFill>
                  <a:latin typeface="Calibri"/>
                  <a:cs typeface="Calibri"/>
                </a:rPr>
                <a:t>Raghothama</a:t>
              </a:r>
              <a:endParaRPr lang="en-SE" sz="1300" b="1">
                <a:solidFill>
                  <a:srgbClr val="1A1A1E"/>
                </a:solidFill>
                <a:latin typeface="Calibri"/>
                <a:cs typeface="Calibri"/>
              </a:endParaRPr>
            </a:p>
          </p:txBody>
        </p:sp>
        <p:sp>
          <p:nvSpPr>
            <p:cNvPr id="24" name="TextBox 23">
              <a:extLst>
                <a:ext uri="{FF2B5EF4-FFF2-40B4-BE49-F238E27FC236}">
                  <a16:creationId xmlns:a16="http://schemas.microsoft.com/office/drawing/2014/main" id="{50DC00A6-F29E-6443-A09C-628BFFA1103E}"/>
                </a:ext>
              </a:extLst>
            </p:cNvPr>
            <p:cNvSpPr txBox="1"/>
            <p:nvPr/>
          </p:nvSpPr>
          <p:spPr>
            <a:xfrm>
              <a:off x="4267206" y="4353336"/>
              <a:ext cx="1627200" cy="406400"/>
            </a:xfrm>
            <a:prstGeom prst="rect">
              <a:avLst/>
            </a:prstGeom>
            <a:noFill/>
          </p:spPr>
          <p:txBody>
            <a:bodyPr vertOverflow="overflow" vert="horz" wrap="square" rtlCol="0" anchor="t">
              <a:noAutofit/>
            </a:bodyPr>
            <a:lstStyle/>
            <a:p>
              <a:pPr algn="ctr"/>
              <a:r>
                <a:rPr lang="en-GB" sz="1100">
                  <a:solidFill>
                    <a:srgbClr val="6B7280"/>
                  </a:solidFill>
                  <a:latin typeface="Calibri"/>
                  <a:cs typeface="Calibri"/>
                </a:rPr>
                <a:t>KTH Royal Institute of Technology, </a:t>
              </a:r>
              <a:r>
                <a:rPr lang="en-GB" sz="1100" i="1">
                  <a:solidFill>
                    <a:srgbClr val="6B7280"/>
                  </a:solidFill>
                  <a:latin typeface="Calibri"/>
                  <a:cs typeface="Calibri"/>
                </a:rPr>
                <a:t>Sweden</a:t>
              </a:r>
              <a:endParaRPr lang="en-SE" sz="1100" i="1">
                <a:solidFill>
                  <a:srgbClr val="6B7280"/>
                </a:solidFill>
                <a:latin typeface="Calibri"/>
                <a:cs typeface="Calibri"/>
              </a:endParaRPr>
            </a:p>
          </p:txBody>
        </p:sp>
        <p:pic>
          <p:nvPicPr>
            <p:cNvPr id="32" name="Picture 31">
              <a:extLst>
                <a:ext uri="{FF2B5EF4-FFF2-40B4-BE49-F238E27FC236}">
                  <a16:creationId xmlns:a16="http://schemas.microsoft.com/office/drawing/2014/main" id="{D8FA7463-149E-7C8B-D920-A71E6660ADD2}"/>
                </a:ext>
              </a:extLst>
            </p:cNvPr>
            <p:cNvPicPr>
              <a:picLocks/>
            </p:cNvPicPr>
            <p:nvPr/>
          </p:nvPicPr>
          <p:blipFill>
            <a:blip r:embed="rId7"/>
            <a:stretch>
              <a:fillRect/>
            </a:stretch>
          </p:blipFill>
          <p:spPr>
            <a:xfrm>
              <a:off x="4725206" y="3230491"/>
              <a:ext cx="711200" cy="711200"/>
            </a:xfrm>
            <a:prstGeom prst="ellipse">
              <a:avLst/>
            </a:prstGeom>
          </p:spPr>
        </p:pic>
      </p:grpSp>
      <p:grpSp>
        <p:nvGrpSpPr>
          <p:cNvPr id="37" name="Group 36">
            <a:extLst>
              <a:ext uri="{FF2B5EF4-FFF2-40B4-BE49-F238E27FC236}">
                <a16:creationId xmlns:a16="http://schemas.microsoft.com/office/drawing/2014/main" id="{EC0CEEFD-356B-4D32-8A50-6E3A09EFE523}"/>
              </a:ext>
            </a:extLst>
          </p:cNvPr>
          <p:cNvGrpSpPr/>
          <p:nvPr/>
        </p:nvGrpSpPr>
        <p:grpSpPr>
          <a:xfrm>
            <a:off x="3683006" y="3110117"/>
            <a:ext cx="1627200" cy="1565689"/>
            <a:chOff x="2341220" y="3194047"/>
            <a:chExt cx="1627200" cy="1565689"/>
          </a:xfrm>
        </p:grpSpPr>
        <p:sp>
          <p:nvSpPr>
            <p:cNvPr id="20" name="TextBox 19">
              <a:extLst>
                <a:ext uri="{FF2B5EF4-FFF2-40B4-BE49-F238E27FC236}">
                  <a16:creationId xmlns:a16="http://schemas.microsoft.com/office/drawing/2014/main" id="{F2A118DB-B7EC-744A-9445-CB2257C489B1}"/>
                </a:ext>
              </a:extLst>
            </p:cNvPr>
            <p:cNvSpPr txBox="1"/>
            <p:nvPr/>
          </p:nvSpPr>
          <p:spPr>
            <a:xfrm>
              <a:off x="2341468" y="4045226"/>
              <a:ext cx="1626704" cy="282710"/>
            </a:xfrm>
            <a:prstGeom prst="rect">
              <a:avLst/>
            </a:prstGeom>
            <a:noFill/>
          </p:spPr>
          <p:txBody>
            <a:bodyPr vertOverflow="overflow" vert="horz" wrap="square" rtlCol="0" anchor="t">
              <a:noAutofit/>
            </a:bodyPr>
            <a:lstStyle/>
            <a:p>
              <a:pPr algn="ctr"/>
              <a:r>
                <a:rPr lang="en-GB" sz="1300" b="1">
                  <a:solidFill>
                    <a:srgbClr val="1A1A1E"/>
                  </a:solidFill>
                  <a:latin typeface="Calibri"/>
                  <a:cs typeface="Calibri"/>
                </a:rPr>
                <a:t>Katja Hose</a:t>
              </a:r>
              <a:endParaRPr lang="en-SE" sz="1300" b="1">
                <a:solidFill>
                  <a:srgbClr val="1A1A1E"/>
                </a:solidFill>
                <a:latin typeface="Calibri"/>
                <a:cs typeface="Calibri"/>
              </a:endParaRPr>
            </a:p>
          </p:txBody>
        </p:sp>
        <p:sp>
          <p:nvSpPr>
            <p:cNvPr id="21" name="TextBox 20">
              <a:extLst>
                <a:ext uri="{FF2B5EF4-FFF2-40B4-BE49-F238E27FC236}">
                  <a16:creationId xmlns:a16="http://schemas.microsoft.com/office/drawing/2014/main" id="{25234CEA-8486-4042-9956-CAB1ADC339A9}"/>
                </a:ext>
              </a:extLst>
            </p:cNvPr>
            <p:cNvSpPr txBox="1"/>
            <p:nvPr/>
          </p:nvSpPr>
          <p:spPr>
            <a:xfrm>
              <a:off x="2341220" y="4353336"/>
              <a:ext cx="1627200" cy="406400"/>
            </a:xfrm>
            <a:prstGeom prst="rect">
              <a:avLst/>
            </a:prstGeom>
            <a:noFill/>
          </p:spPr>
          <p:txBody>
            <a:bodyPr vertOverflow="overflow" vert="horz" wrap="square" rtlCol="0" anchor="t">
              <a:noAutofit/>
            </a:bodyPr>
            <a:lstStyle/>
            <a:p>
              <a:pPr algn="ctr"/>
              <a:r>
                <a:rPr lang="en-GB" sz="1100">
                  <a:solidFill>
                    <a:srgbClr val="6B7280"/>
                  </a:solidFill>
                  <a:latin typeface="Calibri"/>
                  <a:cs typeface="Calibri"/>
                </a:rPr>
                <a:t>TU Wien, </a:t>
              </a:r>
              <a:r>
                <a:rPr lang="en-GB" sz="1100" i="1">
                  <a:solidFill>
                    <a:srgbClr val="6B7280"/>
                  </a:solidFill>
                  <a:latin typeface="Calibri"/>
                  <a:cs typeface="Calibri"/>
                </a:rPr>
                <a:t>Austria</a:t>
              </a:r>
              <a:endParaRPr lang="en-SE" sz="1100" i="1">
                <a:solidFill>
                  <a:srgbClr val="6B7280"/>
                </a:solidFill>
                <a:latin typeface="Calibri"/>
                <a:cs typeface="Calibri"/>
              </a:endParaRPr>
            </a:p>
          </p:txBody>
        </p:sp>
        <p:pic>
          <p:nvPicPr>
            <p:cNvPr id="35" name="Picture 34">
              <a:extLst>
                <a:ext uri="{FF2B5EF4-FFF2-40B4-BE49-F238E27FC236}">
                  <a16:creationId xmlns:a16="http://schemas.microsoft.com/office/drawing/2014/main" id="{8644BC0D-30AD-C068-5277-EC134691B3CC}"/>
                </a:ext>
              </a:extLst>
            </p:cNvPr>
            <p:cNvPicPr>
              <a:picLocks/>
            </p:cNvPicPr>
            <p:nvPr/>
          </p:nvPicPr>
          <p:blipFill>
            <a:blip r:embed="rId8"/>
            <a:srcRect l="1397" t="1051" r="-1397" b="32585"/>
            <a:stretch>
              <a:fillRect/>
            </a:stretch>
          </p:blipFill>
          <p:spPr>
            <a:xfrm>
              <a:off x="2799220" y="3194047"/>
              <a:ext cx="711200" cy="711200"/>
            </a:xfrm>
            <a:prstGeom prst="ellipse">
              <a:avLst/>
            </a:prstGeom>
          </p:spPr>
        </p:pic>
      </p:grpSp>
    </p:spTree>
    <p:extLst>
      <p:ext uri="{BB962C8B-B14F-4D97-AF65-F5344CB8AC3E}">
        <p14:creationId xmlns:p14="http://schemas.microsoft.com/office/powerpoint/2010/main" val="11236363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57200" y="411480"/>
            <a:ext cx="5486400" cy="731520"/>
          </a:xfrm>
          <a:prstGeom prst="rect">
            <a:avLst/>
          </a:prstGeom>
          <a:noFill/>
          <a:ln/>
        </p:spPr>
        <p:txBody>
          <a:bodyPr wrap="square" lIns="0" tIns="0" rIns="0" bIns="0" rtlCol="0" anchor="ctr"/>
          <a:lstStyle/>
          <a:p>
            <a:r>
              <a:rPr lang="en-US" sz="4000" b="1">
                <a:solidFill>
                  <a:srgbClr val="1B2A4A"/>
                </a:solidFill>
                <a:latin typeface="Bookman Old Style"/>
                <a:ea typeface="Bookman Old Style" pitchFamily="34" charset="-122"/>
                <a:cs typeface="Bookman Old Style" pitchFamily="34" charset="-120"/>
              </a:rPr>
              <a:t>Agenda</a:t>
            </a:r>
            <a:endParaRPr lang="en-US" sz="4000"/>
          </a:p>
        </p:txBody>
      </p:sp>
      <p:sp>
        <p:nvSpPr>
          <p:cNvPr id="4" name="Text 2"/>
          <p:cNvSpPr/>
          <p:nvPr/>
        </p:nvSpPr>
        <p:spPr>
          <a:xfrm>
            <a:off x="457200" y="1371600"/>
            <a:ext cx="822960" cy="640080"/>
          </a:xfrm>
          <a:prstGeom prst="rect">
            <a:avLst/>
          </a:prstGeom>
          <a:noFill/>
          <a:ln/>
        </p:spPr>
        <p:txBody>
          <a:bodyPr wrap="square" lIns="0" tIns="0" rIns="0" bIns="0" rtlCol="0" anchor="ctr"/>
          <a:lstStyle/>
          <a:p>
            <a:pPr marL="0" indent="0">
              <a:buNone/>
            </a:pPr>
            <a:r>
              <a:rPr lang="en-US" sz="3000" b="1">
                <a:solidFill>
                  <a:srgbClr val="004791"/>
                </a:solidFill>
                <a:latin typeface="Bookman Old Style" pitchFamily="34" charset="0"/>
                <a:ea typeface="Bookman Old Style" pitchFamily="34" charset="-122"/>
                <a:cs typeface="Bookman Old Style" pitchFamily="34" charset="-120"/>
              </a:rPr>
              <a:t>01</a:t>
            </a:r>
            <a:endParaRPr lang="en-US" sz="3000"/>
          </a:p>
        </p:txBody>
      </p:sp>
      <p:sp>
        <p:nvSpPr>
          <p:cNvPr id="5" name="Text 3"/>
          <p:cNvSpPr/>
          <p:nvPr/>
        </p:nvSpPr>
        <p:spPr>
          <a:xfrm>
            <a:off x="1417320" y="1371600"/>
            <a:ext cx="6400800" cy="640080"/>
          </a:xfrm>
          <a:prstGeom prst="rect">
            <a:avLst/>
          </a:prstGeom>
          <a:noFill/>
          <a:ln/>
        </p:spPr>
        <p:txBody>
          <a:bodyPr wrap="square" lIns="0" tIns="0" rIns="0" bIns="0" rtlCol="0" anchor="ctr"/>
          <a:lstStyle/>
          <a:p>
            <a:pPr marL="0" indent="0">
              <a:lnSpc>
                <a:spcPts val="1800"/>
              </a:lnSpc>
              <a:buNone/>
            </a:pPr>
            <a:r>
              <a:rPr lang="en-US" sz="1700" b="1">
                <a:solidFill>
                  <a:srgbClr val="1B2330"/>
                </a:solidFill>
                <a:latin typeface="Calibri" pitchFamily="34" charset="0"/>
                <a:cs typeface="Calibri" pitchFamily="34" charset="-120"/>
              </a:rPr>
              <a:t>Intro &amp; First Generation</a:t>
            </a:r>
            <a:endParaRPr lang="en-US" sz="1700"/>
          </a:p>
          <a:p>
            <a:pPr marL="0" indent="0">
              <a:lnSpc>
                <a:spcPts val="1800"/>
              </a:lnSpc>
              <a:buNone/>
            </a:pPr>
            <a:r>
              <a:rPr lang="en-US" sz="1200">
                <a:solidFill>
                  <a:srgbClr val="5C6470"/>
                </a:solidFill>
                <a:latin typeface="Calibri" pitchFamily="34" charset="0"/>
                <a:ea typeface="Calibri" pitchFamily="34" charset="-122"/>
                <a:cs typeface="Calibri" pitchFamily="34" charset="-120"/>
              </a:rPr>
              <a:t>Motivation, Interoperability, How it started</a:t>
            </a:r>
            <a:endParaRPr lang="en-US" sz="1700"/>
          </a:p>
        </p:txBody>
      </p:sp>
      <p:sp>
        <p:nvSpPr>
          <p:cNvPr id="6" name="Text 4"/>
          <p:cNvSpPr/>
          <p:nvPr/>
        </p:nvSpPr>
        <p:spPr>
          <a:xfrm>
            <a:off x="457200" y="2121408"/>
            <a:ext cx="822960" cy="640080"/>
          </a:xfrm>
          <a:prstGeom prst="rect">
            <a:avLst/>
          </a:prstGeom>
          <a:noFill/>
          <a:ln/>
        </p:spPr>
        <p:txBody>
          <a:bodyPr wrap="square" lIns="0" tIns="0" rIns="0" bIns="0" rtlCol="0" anchor="ctr"/>
          <a:lstStyle/>
          <a:p>
            <a:pPr marL="0" indent="0">
              <a:buNone/>
            </a:pPr>
            <a:r>
              <a:rPr lang="en-US" sz="3000" b="1">
                <a:solidFill>
                  <a:srgbClr val="57068C"/>
                </a:solidFill>
                <a:latin typeface="Bookman Old Style" pitchFamily="34" charset="0"/>
                <a:ea typeface="Bookman Old Style" pitchFamily="34" charset="-122"/>
                <a:cs typeface="Bookman Old Style" pitchFamily="34" charset="-120"/>
              </a:rPr>
              <a:t>02</a:t>
            </a:r>
            <a:endParaRPr lang="en-US" sz="3000"/>
          </a:p>
        </p:txBody>
      </p:sp>
      <p:sp>
        <p:nvSpPr>
          <p:cNvPr id="7" name="Text 5"/>
          <p:cNvSpPr/>
          <p:nvPr/>
        </p:nvSpPr>
        <p:spPr>
          <a:xfrm>
            <a:off x="1417320" y="2121408"/>
            <a:ext cx="6400800" cy="640080"/>
          </a:xfrm>
          <a:prstGeom prst="rect">
            <a:avLst/>
          </a:prstGeom>
          <a:noFill/>
          <a:ln/>
        </p:spPr>
        <p:txBody>
          <a:bodyPr wrap="square" lIns="0" tIns="0" rIns="0" bIns="0" rtlCol="0" anchor="ctr"/>
          <a:lstStyle/>
          <a:p>
            <a:pPr marL="0" indent="0">
              <a:lnSpc>
                <a:spcPts val="1800"/>
              </a:lnSpc>
              <a:buNone/>
            </a:pPr>
            <a:r>
              <a:rPr lang="en-US" sz="1700" b="1">
                <a:solidFill>
                  <a:srgbClr val="1B2330"/>
                </a:solidFill>
                <a:latin typeface="Calibri" pitchFamily="34" charset="0"/>
                <a:ea typeface="Calibri" pitchFamily="34" charset="-122"/>
                <a:cs typeface="Calibri" pitchFamily="34" charset="-120"/>
              </a:rPr>
              <a:t>Second Generation</a:t>
            </a:r>
            <a:endParaRPr lang="en-US" sz="1700"/>
          </a:p>
          <a:p>
            <a:pPr marL="0" indent="0">
              <a:lnSpc>
                <a:spcPts val="1800"/>
              </a:lnSpc>
              <a:buNone/>
            </a:pPr>
            <a:r>
              <a:rPr lang="en-US" sz="1200">
                <a:solidFill>
                  <a:srgbClr val="5C6470"/>
                </a:solidFill>
                <a:latin typeface="Calibri" pitchFamily="34" charset="0"/>
                <a:ea typeface="Calibri" pitchFamily="34" charset="-122"/>
                <a:cs typeface="Calibri" pitchFamily="34" charset="-120"/>
              </a:rPr>
              <a:t>Standards and Challenges</a:t>
            </a:r>
            <a:endParaRPr lang="en-US" sz="1700"/>
          </a:p>
        </p:txBody>
      </p:sp>
      <p:sp>
        <p:nvSpPr>
          <p:cNvPr id="8" name="Text 6"/>
          <p:cNvSpPr/>
          <p:nvPr/>
        </p:nvSpPr>
        <p:spPr>
          <a:xfrm>
            <a:off x="457200" y="2871216"/>
            <a:ext cx="822960" cy="640080"/>
          </a:xfrm>
          <a:prstGeom prst="rect">
            <a:avLst/>
          </a:prstGeom>
          <a:noFill/>
          <a:ln/>
        </p:spPr>
        <p:txBody>
          <a:bodyPr wrap="square" lIns="0" tIns="0" rIns="0" bIns="0" rtlCol="0" anchor="ctr"/>
          <a:lstStyle/>
          <a:p>
            <a:pPr marL="0" indent="0">
              <a:buNone/>
            </a:pPr>
            <a:r>
              <a:rPr lang="en-US" sz="3000" b="1">
                <a:solidFill>
                  <a:srgbClr val="0066B3"/>
                </a:solidFill>
                <a:latin typeface="Bookman Old Style" pitchFamily="34" charset="0"/>
                <a:ea typeface="Bookman Old Style" pitchFamily="34" charset="-122"/>
                <a:cs typeface="Bookman Old Style" pitchFamily="34" charset="-120"/>
              </a:rPr>
              <a:t>03</a:t>
            </a:r>
            <a:endParaRPr lang="en-US" sz="3000"/>
          </a:p>
        </p:txBody>
      </p:sp>
      <p:sp>
        <p:nvSpPr>
          <p:cNvPr id="9" name="Text 7"/>
          <p:cNvSpPr/>
          <p:nvPr/>
        </p:nvSpPr>
        <p:spPr>
          <a:xfrm>
            <a:off x="1417320" y="2871216"/>
            <a:ext cx="6400800" cy="640080"/>
          </a:xfrm>
          <a:prstGeom prst="rect">
            <a:avLst/>
          </a:prstGeom>
          <a:noFill/>
          <a:ln/>
        </p:spPr>
        <p:txBody>
          <a:bodyPr wrap="square" lIns="0" tIns="0" rIns="0" bIns="0" rtlCol="0" anchor="ctr"/>
          <a:lstStyle/>
          <a:p>
            <a:pPr marL="0" indent="0">
              <a:lnSpc>
                <a:spcPts val="1800"/>
              </a:lnSpc>
              <a:buNone/>
            </a:pPr>
            <a:r>
              <a:rPr lang="en-US" sz="1700" b="1">
                <a:solidFill>
                  <a:srgbClr val="1B2330"/>
                </a:solidFill>
                <a:latin typeface="Calibri" pitchFamily="34" charset="0"/>
                <a:ea typeface="Calibri" pitchFamily="34" charset="-122"/>
                <a:cs typeface="Calibri" pitchFamily="34" charset="-120"/>
              </a:rPr>
              <a:t>Third Generation</a:t>
            </a:r>
            <a:endParaRPr lang="en-US" sz="1700"/>
          </a:p>
          <a:p>
            <a:pPr marL="0" indent="0">
              <a:lnSpc>
                <a:spcPts val="1800"/>
              </a:lnSpc>
              <a:buNone/>
            </a:pPr>
            <a:r>
              <a:rPr lang="en-US" sz="1200">
                <a:solidFill>
                  <a:srgbClr val="5C6470"/>
                </a:solidFill>
                <a:latin typeface="Calibri" pitchFamily="34" charset="0"/>
                <a:ea typeface="Calibri" pitchFamily="34" charset="-122"/>
                <a:cs typeface="Calibri" pitchFamily="34" charset="-120"/>
              </a:rPr>
              <a:t>LLMs, Graphs, Interactive </a:t>
            </a:r>
            <a:r>
              <a:rPr lang="en-US" sz="1200" err="1">
                <a:solidFill>
                  <a:srgbClr val="5C6470"/>
                </a:solidFill>
                <a:latin typeface="Calibri" pitchFamily="34" charset="0"/>
                <a:ea typeface="Calibri" pitchFamily="34" charset="-122"/>
                <a:cs typeface="Calibri" pitchFamily="34" charset="-120"/>
              </a:rPr>
              <a:t>Harmonisation</a:t>
            </a:r>
            <a:r>
              <a:rPr lang="en-US" sz="1200">
                <a:solidFill>
                  <a:srgbClr val="5C6470"/>
                </a:solidFill>
                <a:latin typeface="Calibri" pitchFamily="34" charset="0"/>
                <a:ea typeface="Calibri" pitchFamily="34" charset="-122"/>
                <a:cs typeface="Calibri" pitchFamily="34" charset="-120"/>
              </a:rPr>
              <a:t> </a:t>
            </a:r>
            <a:endParaRPr lang="en-US" sz="1700"/>
          </a:p>
        </p:txBody>
      </p:sp>
      <p:sp>
        <p:nvSpPr>
          <p:cNvPr id="10" name="Text 8"/>
          <p:cNvSpPr/>
          <p:nvPr/>
        </p:nvSpPr>
        <p:spPr>
          <a:xfrm>
            <a:off x="457200" y="3621024"/>
            <a:ext cx="822960" cy="640080"/>
          </a:xfrm>
          <a:prstGeom prst="rect">
            <a:avLst/>
          </a:prstGeom>
          <a:noFill/>
          <a:ln/>
        </p:spPr>
        <p:txBody>
          <a:bodyPr wrap="square" lIns="0" tIns="0" rIns="0" bIns="0" rtlCol="0" anchor="ctr"/>
          <a:lstStyle/>
          <a:p>
            <a:pPr marL="0" indent="0">
              <a:buNone/>
            </a:pPr>
            <a:r>
              <a:rPr lang="en-US" sz="3000" b="1">
                <a:solidFill>
                  <a:srgbClr val="E0156F"/>
                </a:solidFill>
                <a:latin typeface="Bookman Old Style" pitchFamily="34" charset="0"/>
                <a:ea typeface="Bookman Old Style" pitchFamily="34" charset="-122"/>
                <a:cs typeface="Bookman Old Style" pitchFamily="34" charset="-120"/>
              </a:rPr>
              <a:t>04</a:t>
            </a:r>
            <a:endParaRPr lang="en-US" sz="3000"/>
          </a:p>
        </p:txBody>
      </p:sp>
      <p:sp>
        <p:nvSpPr>
          <p:cNvPr id="11" name="Text 9"/>
          <p:cNvSpPr/>
          <p:nvPr/>
        </p:nvSpPr>
        <p:spPr>
          <a:xfrm>
            <a:off x="1417320" y="3621024"/>
            <a:ext cx="6400800" cy="640080"/>
          </a:xfrm>
          <a:prstGeom prst="rect">
            <a:avLst/>
          </a:prstGeom>
          <a:noFill/>
          <a:ln/>
        </p:spPr>
        <p:txBody>
          <a:bodyPr wrap="square" lIns="0" tIns="0" rIns="0" bIns="0" rtlCol="0" anchor="ctr"/>
          <a:lstStyle/>
          <a:p>
            <a:pPr marL="0" indent="0">
              <a:lnSpc>
                <a:spcPts val="1800"/>
              </a:lnSpc>
              <a:buNone/>
            </a:pPr>
            <a:r>
              <a:rPr lang="en-US" sz="1700" b="1">
                <a:solidFill>
                  <a:srgbClr val="1B2330"/>
                </a:solidFill>
                <a:latin typeface="Calibri" pitchFamily="34" charset="0"/>
                <a:cs typeface="Calibri" pitchFamily="34" charset="-120"/>
              </a:rPr>
              <a:t>The New Frontier</a:t>
            </a:r>
            <a:endParaRPr lang="en-US" sz="1700"/>
          </a:p>
          <a:p>
            <a:pPr marL="0" indent="0">
              <a:lnSpc>
                <a:spcPts val="1800"/>
              </a:lnSpc>
              <a:buNone/>
            </a:pPr>
            <a:r>
              <a:rPr lang="en-US" sz="1200">
                <a:solidFill>
                  <a:srgbClr val="5C6470"/>
                </a:solidFill>
                <a:latin typeface="Calibri" pitchFamily="34" charset="0"/>
                <a:ea typeface="Calibri" pitchFamily="34" charset="-122"/>
                <a:cs typeface="Calibri" pitchFamily="34" charset="-120"/>
              </a:rPr>
              <a:t>Open Questions and Future Work</a:t>
            </a:r>
            <a:endParaRPr lang="en-US" sz="1700"/>
          </a:p>
        </p:txBody>
      </p:sp>
      <p:grpSp>
        <p:nvGrpSpPr>
          <p:cNvPr id="19" name="Group 18">
            <a:extLst>
              <a:ext uri="{FF2B5EF4-FFF2-40B4-BE49-F238E27FC236}">
                <a16:creationId xmlns:a16="http://schemas.microsoft.com/office/drawing/2014/main" id="{E1BBC2F7-E638-D83C-51F1-4D679C9A09B9}"/>
              </a:ext>
            </a:extLst>
          </p:cNvPr>
          <p:cNvGrpSpPr/>
          <p:nvPr/>
        </p:nvGrpSpPr>
        <p:grpSpPr>
          <a:xfrm>
            <a:off x="5493545" y="1693097"/>
            <a:ext cx="2965164" cy="1814308"/>
            <a:chOff x="5871231" y="1971393"/>
            <a:chExt cx="2965164" cy="1814308"/>
          </a:xfrm>
        </p:grpSpPr>
        <p:pic>
          <p:nvPicPr>
            <p:cNvPr id="16" name="Picture 15">
              <a:extLst>
                <a:ext uri="{FF2B5EF4-FFF2-40B4-BE49-F238E27FC236}">
                  <a16:creationId xmlns:a16="http://schemas.microsoft.com/office/drawing/2014/main" id="{722D0FF2-DDBA-8B7B-A7CE-FE0C8E2BB326}"/>
                </a:ext>
              </a:extLst>
            </p:cNvPr>
            <p:cNvPicPr>
              <a:picLocks noChangeAspect="1"/>
            </p:cNvPicPr>
            <p:nvPr/>
          </p:nvPicPr>
          <p:blipFill>
            <a:blip r:embed="rId3"/>
            <a:srcRect/>
            <a:stretch/>
          </p:blipFill>
          <p:spPr>
            <a:xfrm>
              <a:off x="6802811" y="1971393"/>
              <a:ext cx="1102005" cy="1102005"/>
            </a:xfrm>
            <a:prstGeom prst="rect">
              <a:avLst/>
            </a:prstGeom>
          </p:spPr>
        </p:pic>
        <p:sp>
          <p:nvSpPr>
            <p:cNvPr id="17" name="TextBox 16">
              <a:extLst>
                <a:ext uri="{FF2B5EF4-FFF2-40B4-BE49-F238E27FC236}">
                  <a16:creationId xmlns:a16="http://schemas.microsoft.com/office/drawing/2014/main" id="{0D6E37D5-479F-C4CB-F86E-45D923C4A479}"/>
                </a:ext>
              </a:extLst>
            </p:cNvPr>
            <p:cNvSpPr txBox="1"/>
            <p:nvPr/>
          </p:nvSpPr>
          <p:spPr>
            <a:xfrm>
              <a:off x="6748576" y="3044143"/>
              <a:ext cx="1210475" cy="329637"/>
            </a:xfrm>
            <a:prstGeom prst="rect">
              <a:avLst/>
            </a:prstGeom>
            <a:noFill/>
          </p:spPr>
          <p:txBody>
            <a:bodyPr vertOverflow="overflow" vert="horz" wrap="square" rtlCol="0" anchor="t">
              <a:noAutofit/>
            </a:bodyPr>
            <a:lstStyle/>
            <a:p>
              <a:pPr algn="ctr"/>
              <a:r>
                <a:rPr lang="en-GB" sz="1300" b="1">
                  <a:solidFill>
                    <a:srgbClr val="1A1A1E"/>
                  </a:solidFill>
                  <a:latin typeface="Calibri"/>
                  <a:cs typeface="Calibri"/>
                </a:rPr>
                <a:t>Scan for slides</a:t>
              </a:r>
              <a:endParaRPr lang="en-SE" sz="1300" b="1">
                <a:solidFill>
                  <a:srgbClr val="1A1A1E"/>
                </a:solidFill>
                <a:latin typeface="Calibri"/>
                <a:cs typeface="Calibri"/>
              </a:endParaRPr>
            </a:p>
          </p:txBody>
        </p:sp>
        <p:sp>
          <p:nvSpPr>
            <p:cNvPr id="18" name="TextBox 17">
              <a:extLst>
                <a:ext uri="{FF2B5EF4-FFF2-40B4-BE49-F238E27FC236}">
                  <a16:creationId xmlns:a16="http://schemas.microsoft.com/office/drawing/2014/main" id="{B8B75DB5-9548-D9F2-FA1D-B3FAD28C3AE7}"/>
                </a:ext>
              </a:extLst>
            </p:cNvPr>
            <p:cNvSpPr txBox="1"/>
            <p:nvPr/>
          </p:nvSpPr>
          <p:spPr>
            <a:xfrm>
              <a:off x="5871231" y="3379301"/>
              <a:ext cx="2965164" cy="406400"/>
            </a:xfrm>
            <a:prstGeom prst="rect">
              <a:avLst/>
            </a:prstGeom>
            <a:noFill/>
          </p:spPr>
          <p:txBody>
            <a:bodyPr vertOverflow="overflow" vert="horz" wrap="square" rtlCol="0" anchor="t">
              <a:noAutofit/>
            </a:bodyPr>
            <a:lstStyle/>
            <a:p>
              <a:pPr algn="ctr"/>
              <a:r>
                <a:rPr lang="en-GB">
                  <a:solidFill>
                    <a:srgbClr val="6B7280"/>
                  </a:solidFill>
                  <a:cs typeface="Calibri"/>
                  <a:hlinkClick r:id="rId4"/>
                </a:rPr>
                <a:t>https://tutorial.mediverse.se/</a:t>
              </a:r>
              <a:r>
                <a:rPr lang="en-GB">
                  <a:solidFill>
                    <a:srgbClr val="6B7280"/>
                  </a:solidFill>
                  <a:cs typeface="Calibri"/>
                </a:rPr>
                <a:t> </a:t>
              </a:r>
              <a:endParaRPr lang="en-SE">
                <a:solidFill>
                  <a:srgbClr val="6B7280"/>
                </a:solidFill>
                <a:latin typeface="Calibri"/>
                <a:cs typeface="Calibri"/>
              </a:endParaRPr>
            </a:p>
          </p:txBody>
        </p:sp>
      </p:grpSp>
      <p:sp>
        <p:nvSpPr>
          <p:cNvPr id="31" name="Text 17">
            <a:extLst>
              <a:ext uri="{FF2B5EF4-FFF2-40B4-BE49-F238E27FC236}">
                <a16:creationId xmlns:a16="http://schemas.microsoft.com/office/drawing/2014/main" id="{B33DCC35-58D7-37AC-F46B-122E3591A4C4}"/>
              </a:ext>
            </a:extLst>
          </p:cNvPr>
          <p:cNvSpPr/>
          <p:nvPr/>
        </p:nvSpPr>
        <p:spPr>
          <a:xfrm>
            <a:off x="457200" y="4832604"/>
            <a:ext cx="2743200" cy="146304"/>
          </a:xfrm>
          <a:prstGeom prst="rect">
            <a:avLst/>
          </a:prstGeom>
          <a:noFill/>
          <a:ln/>
        </p:spPr>
        <p:txBody>
          <a:bodyPr wrap="square" lIns="0" tIns="0" rIns="0" bIns="0" rtlCol="0" anchor="ctr"/>
          <a:lstStyle/>
          <a:p>
            <a:pPr marL="0" indent="0" algn="l">
              <a:buNone/>
            </a:pPr>
            <a:r>
              <a:rPr lang="en-US" sz="800" b="1" kern="0" spc="100">
                <a:solidFill>
                  <a:srgbClr val="004791"/>
                </a:solidFill>
                <a:latin typeface="Calibri" pitchFamily="34" charset="0"/>
                <a:ea typeface="Calibri" pitchFamily="34" charset="-122"/>
                <a:cs typeface="Calibri" pitchFamily="34" charset="-120"/>
              </a:rPr>
              <a:t>KTH</a:t>
            </a:r>
            <a:r>
              <a:rPr lang="en-US" sz="800" kern="0" spc="100">
                <a:solidFill>
                  <a:srgbClr val="C9C3BB"/>
                </a:solidFill>
                <a:latin typeface="Calibri" pitchFamily="34" charset="0"/>
                <a:ea typeface="Calibri" pitchFamily="34" charset="-122"/>
                <a:cs typeface="Calibri" pitchFamily="34" charset="-120"/>
              </a:rPr>
              <a:t>  /  </a:t>
            </a:r>
            <a:r>
              <a:rPr lang="en-US" sz="800" b="1" kern="0" spc="100">
                <a:solidFill>
                  <a:srgbClr val="57068C"/>
                </a:solidFill>
                <a:latin typeface="Calibri" pitchFamily="34" charset="0"/>
                <a:ea typeface="Calibri" pitchFamily="34" charset="-122"/>
                <a:cs typeface="Calibri" pitchFamily="34" charset="-120"/>
              </a:rPr>
              <a:t>NYU</a:t>
            </a:r>
            <a:r>
              <a:rPr lang="en-US" sz="800" kern="0" spc="100">
                <a:solidFill>
                  <a:srgbClr val="C9C3BB"/>
                </a:solidFill>
                <a:latin typeface="Calibri" pitchFamily="34" charset="0"/>
                <a:ea typeface="Calibri" pitchFamily="34" charset="-122"/>
                <a:cs typeface="Calibri" pitchFamily="34" charset="-120"/>
              </a:rPr>
              <a:t>  /  </a:t>
            </a:r>
            <a:r>
              <a:rPr lang="en-US" sz="800" b="1" kern="0" spc="100">
                <a:solidFill>
                  <a:srgbClr val="0066B3"/>
                </a:solidFill>
                <a:latin typeface="Calibri" pitchFamily="34" charset="0"/>
                <a:ea typeface="Calibri" pitchFamily="34" charset="-122"/>
                <a:cs typeface="Calibri" pitchFamily="34" charset="-120"/>
              </a:rPr>
              <a:t>TU Wien</a:t>
            </a:r>
            <a:endParaRPr lang="en-US" sz="800"/>
          </a:p>
        </p:txBody>
      </p:sp>
      <p:sp>
        <p:nvSpPr>
          <p:cNvPr id="33" name="Text 19">
            <a:extLst>
              <a:ext uri="{FF2B5EF4-FFF2-40B4-BE49-F238E27FC236}">
                <a16:creationId xmlns:a16="http://schemas.microsoft.com/office/drawing/2014/main" id="{5DC6EDA0-C64D-5DBE-AF02-5065A756EDB7}"/>
              </a:ext>
            </a:extLst>
          </p:cNvPr>
          <p:cNvSpPr/>
          <p:nvPr/>
        </p:nvSpPr>
        <p:spPr>
          <a:xfrm>
            <a:off x="8321040" y="4823460"/>
            <a:ext cx="365760" cy="164592"/>
          </a:xfrm>
          <a:prstGeom prst="rect">
            <a:avLst/>
          </a:prstGeom>
          <a:noFill/>
          <a:ln/>
        </p:spPr>
        <p:txBody>
          <a:bodyPr wrap="square" lIns="0" tIns="0" rIns="0" bIns="0" rtlCol="0" anchor="ctr"/>
          <a:lstStyle/>
          <a:p>
            <a:pPr marL="0" indent="0" algn="r">
              <a:buNone/>
            </a:pPr>
            <a:fld id="{00000000-0000-0000-0000-000000000002}" type="slidenum">
              <a:rPr lang="en-US" sz="800">
                <a:solidFill>
                  <a:srgbClr val="5C6470"/>
                </a:solidFill>
                <a:latin typeface="Calibri" pitchFamily="34" charset="0"/>
                <a:ea typeface="Calibri" pitchFamily="34" charset="-122"/>
                <a:cs typeface="Calibri" pitchFamily="34" charset="-120"/>
              </a:rPr>
              <a:t>3</a:t>
            </a:fld>
            <a:endParaRPr lang="en-US" sz="800"/>
          </a:p>
        </p:txBody>
      </p:sp>
      <p:sp>
        <p:nvSpPr>
          <p:cNvPr id="34" name="Footer Divider">
            <a:extLst>
              <a:ext uri="{FF2B5EF4-FFF2-40B4-BE49-F238E27FC236}">
                <a16:creationId xmlns:a16="http://schemas.microsoft.com/office/drawing/2014/main" id="{30A1417B-E565-EB73-2C98-AC9CB02EA09F}"/>
              </a:ext>
            </a:extLst>
          </p:cNvPr>
          <p:cNvSpPr/>
          <p:nvPr/>
        </p:nvSpPr>
        <p:spPr>
          <a:xfrm>
            <a:off x="457200" y="4721380"/>
            <a:ext cx="8229600" cy="9525"/>
          </a:xfrm>
          <a:prstGeom prst="rect">
            <a:avLst/>
          </a:prstGeom>
          <a:solidFill>
            <a:srgbClr val="C9C3BB"/>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SE"/>
          </a:p>
        </p:txBody>
      </p:sp>
    </p:spTree>
    <p:extLst>
      <p:ext uri="{BB962C8B-B14F-4D97-AF65-F5344CB8AC3E}">
        <p14:creationId xmlns:p14="http://schemas.microsoft.com/office/powerpoint/2010/main" val="38299750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4791"/>
        </a:solidFill>
        <a:effectLst/>
      </p:bgPr>
    </p:bg>
    <p:spTree>
      <p:nvGrpSpPr>
        <p:cNvPr id="1" name="">
          <a:extLst>
            <a:ext uri="{FF2B5EF4-FFF2-40B4-BE49-F238E27FC236}">
              <a16:creationId xmlns:a16="http://schemas.microsoft.com/office/drawing/2014/main" id="{8C7A4D28-8702-199D-A368-E049E153860E}"/>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BE2CF243-1646-DB0C-A78D-1745A8C60F50}"/>
              </a:ext>
            </a:extLst>
          </p:cNvPr>
          <p:cNvSpPr/>
          <p:nvPr/>
        </p:nvSpPr>
        <p:spPr>
          <a:xfrm>
            <a:off x="5486400" y="182880"/>
            <a:ext cx="3566160" cy="4754880"/>
          </a:xfrm>
          <a:prstGeom prst="rect">
            <a:avLst/>
          </a:prstGeom>
          <a:noFill/>
          <a:ln/>
        </p:spPr>
        <p:txBody>
          <a:bodyPr wrap="square" lIns="0" tIns="0" rIns="0" bIns="0" rtlCol="0" anchor="ctr"/>
          <a:lstStyle/>
          <a:p>
            <a:pPr marL="0" indent="0" algn="r">
              <a:buNone/>
            </a:pPr>
            <a:r>
              <a:rPr lang="en-US" sz="32000" b="1">
                <a:solidFill>
                  <a:srgbClr val="FFFFFF">
                    <a:alpha val="14000"/>
                  </a:srgbClr>
                </a:solidFill>
                <a:latin typeface="Bookman Old Style" pitchFamily="34" charset="0"/>
                <a:ea typeface="Bookman Old Style" pitchFamily="34" charset="-122"/>
                <a:cs typeface="Bookman Old Style" pitchFamily="34" charset="-120"/>
              </a:rPr>
              <a:t>1</a:t>
            </a:r>
            <a:endParaRPr lang="en-US" sz="32000"/>
          </a:p>
        </p:txBody>
      </p:sp>
      <p:sp>
        <p:nvSpPr>
          <p:cNvPr id="3" name="Text 1">
            <a:extLst>
              <a:ext uri="{FF2B5EF4-FFF2-40B4-BE49-F238E27FC236}">
                <a16:creationId xmlns:a16="http://schemas.microsoft.com/office/drawing/2014/main" id="{E15A3062-DF0E-55D6-6AD8-BC093673D9F1}"/>
              </a:ext>
            </a:extLst>
          </p:cNvPr>
          <p:cNvSpPr/>
          <p:nvPr/>
        </p:nvSpPr>
        <p:spPr>
          <a:xfrm>
            <a:off x="676656" y="1783080"/>
            <a:ext cx="5486400" cy="320040"/>
          </a:xfrm>
          <a:prstGeom prst="rect">
            <a:avLst/>
          </a:prstGeom>
          <a:noFill/>
          <a:ln/>
        </p:spPr>
        <p:txBody>
          <a:bodyPr wrap="square" lIns="0" tIns="0" rIns="0" bIns="0" rtlCol="0" anchor="ctr"/>
          <a:lstStyle/>
          <a:p>
            <a:r>
              <a:rPr lang="en-US" sz="1300" b="1" kern="0" spc="400">
                <a:solidFill>
                  <a:srgbClr val="EBE5E0"/>
                </a:solidFill>
                <a:latin typeface="Calibri"/>
                <a:ea typeface="Calibri"/>
                <a:cs typeface="Calibri"/>
              </a:rPr>
              <a:t>PART 01</a:t>
            </a:r>
            <a:endParaRPr lang="en-US" sz="1300"/>
          </a:p>
        </p:txBody>
      </p:sp>
      <p:sp>
        <p:nvSpPr>
          <p:cNvPr id="4" name="Text 2">
            <a:extLst>
              <a:ext uri="{FF2B5EF4-FFF2-40B4-BE49-F238E27FC236}">
                <a16:creationId xmlns:a16="http://schemas.microsoft.com/office/drawing/2014/main" id="{5420FD58-A1AC-C126-7C55-EFBB4E92F4E5}"/>
              </a:ext>
            </a:extLst>
          </p:cNvPr>
          <p:cNvSpPr/>
          <p:nvPr/>
        </p:nvSpPr>
        <p:spPr>
          <a:xfrm>
            <a:off x="676656" y="2103120"/>
            <a:ext cx="5120640" cy="1280160"/>
          </a:xfrm>
          <a:prstGeom prst="rect">
            <a:avLst/>
          </a:prstGeom>
          <a:noFill/>
          <a:ln/>
        </p:spPr>
        <p:txBody>
          <a:bodyPr wrap="square" lIns="0" tIns="0" rIns="0" bIns="0" rtlCol="0" anchor="ctr"/>
          <a:lstStyle/>
          <a:p>
            <a:pPr marL="0" indent="0">
              <a:lnSpc>
                <a:spcPts val="4600"/>
              </a:lnSpc>
              <a:buNone/>
            </a:pPr>
            <a:r>
              <a:rPr lang="en-US" sz="4600" b="1">
                <a:solidFill>
                  <a:srgbClr val="FFFFFF"/>
                </a:solidFill>
                <a:latin typeface="Bookman Old Style"/>
              </a:rPr>
              <a:t>Motivation</a:t>
            </a:r>
            <a:endParaRPr lang="en-US"/>
          </a:p>
        </p:txBody>
      </p:sp>
      <p:sp>
        <p:nvSpPr>
          <p:cNvPr id="5" name="Text 3">
            <a:extLst>
              <a:ext uri="{FF2B5EF4-FFF2-40B4-BE49-F238E27FC236}">
                <a16:creationId xmlns:a16="http://schemas.microsoft.com/office/drawing/2014/main" id="{2CAEF444-9CA7-BC8D-D292-5483E8460B60}"/>
              </a:ext>
            </a:extLst>
          </p:cNvPr>
          <p:cNvSpPr/>
          <p:nvPr/>
        </p:nvSpPr>
        <p:spPr>
          <a:xfrm>
            <a:off x="676656" y="3429000"/>
            <a:ext cx="4846320" cy="640080"/>
          </a:xfrm>
          <a:prstGeom prst="rect">
            <a:avLst/>
          </a:prstGeom>
          <a:noFill/>
          <a:ln/>
        </p:spPr>
        <p:txBody>
          <a:bodyPr wrap="square" lIns="0" tIns="0" rIns="0" bIns="0" rtlCol="0" anchor="ctr"/>
          <a:lstStyle/>
          <a:p>
            <a:pPr>
              <a:lnSpc>
                <a:spcPts val="1800"/>
              </a:lnSpc>
            </a:pPr>
            <a:r>
              <a:rPr lang="en-US" sz="1300">
                <a:solidFill>
                  <a:srgbClr val="EBE5E0"/>
                </a:solidFill>
                <a:latin typeface="Calibri"/>
                <a:ea typeface="Calibri"/>
                <a:cs typeface="Calibri"/>
              </a:rPr>
              <a:t>Andra Ionescu, Jayanth </a:t>
            </a:r>
            <a:r>
              <a:rPr lang="en-US" sz="1300" err="1">
                <a:solidFill>
                  <a:srgbClr val="EBE5E0"/>
                </a:solidFill>
                <a:latin typeface="Calibri"/>
                <a:ea typeface="Calibri"/>
                <a:cs typeface="Calibri"/>
              </a:rPr>
              <a:t>Raghothama</a:t>
            </a:r>
            <a:endParaRPr lang="en-US" sz="1300">
              <a:solidFill>
                <a:srgbClr val="EBE5E0"/>
              </a:solidFill>
              <a:ea typeface="Calibri"/>
              <a:cs typeface="Calibri"/>
            </a:endParaRPr>
          </a:p>
        </p:txBody>
      </p:sp>
      <p:sp>
        <p:nvSpPr>
          <p:cNvPr id="6" name="Text 4">
            <a:extLst>
              <a:ext uri="{FF2B5EF4-FFF2-40B4-BE49-F238E27FC236}">
                <a16:creationId xmlns:a16="http://schemas.microsoft.com/office/drawing/2014/main" id="{B983F720-3F79-7390-46E2-44CF82FBD3D7}"/>
              </a:ext>
            </a:extLst>
          </p:cNvPr>
          <p:cNvSpPr/>
          <p:nvPr/>
        </p:nvSpPr>
        <p:spPr>
          <a:xfrm>
            <a:off x="713232" y="4718304"/>
            <a:ext cx="3200400" cy="164592"/>
          </a:xfrm>
          <a:prstGeom prst="rect">
            <a:avLst/>
          </a:prstGeom>
          <a:noFill/>
          <a:ln/>
        </p:spPr>
        <p:txBody>
          <a:bodyPr wrap="square" lIns="0" tIns="0" rIns="0" bIns="0" rtlCol="0" anchor="ctr"/>
          <a:lstStyle/>
          <a:p>
            <a:pPr marL="0" indent="0" algn="l">
              <a:buNone/>
            </a:pPr>
            <a:r>
              <a:rPr lang="en-US" sz="900" b="1" kern="0" spc="100">
                <a:solidFill>
                  <a:srgbClr val="EBE5E0"/>
                </a:solidFill>
                <a:latin typeface="Calibri" pitchFamily="34" charset="0"/>
                <a:ea typeface="Calibri" pitchFamily="34" charset="-122"/>
                <a:cs typeface="Calibri" pitchFamily="34" charset="-120"/>
              </a:rPr>
              <a:t>KTH</a:t>
            </a:r>
            <a:r>
              <a:rPr lang="en-US" sz="900" kern="0" spc="100">
                <a:solidFill>
                  <a:srgbClr val="9AA1AB"/>
                </a:solidFill>
                <a:latin typeface="Calibri" pitchFamily="34" charset="0"/>
                <a:ea typeface="Calibri" pitchFamily="34" charset="-122"/>
                <a:cs typeface="Calibri" pitchFamily="34" charset="-120"/>
              </a:rPr>
              <a:t>  /  </a:t>
            </a:r>
            <a:r>
              <a:rPr lang="en-US" sz="900" b="1" kern="0" spc="100">
                <a:solidFill>
                  <a:srgbClr val="EBE5E0"/>
                </a:solidFill>
                <a:latin typeface="Calibri" pitchFamily="34" charset="0"/>
                <a:ea typeface="Calibri" pitchFamily="34" charset="-122"/>
                <a:cs typeface="Calibri" pitchFamily="34" charset="-120"/>
              </a:rPr>
              <a:t>NYU</a:t>
            </a:r>
            <a:r>
              <a:rPr lang="en-US" sz="900" kern="0" spc="100">
                <a:solidFill>
                  <a:srgbClr val="9AA1AB"/>
                </a:solidFill>
                <a:latin typeface="Calibri" pitchFamily="34" charset="0"/>
                <a:ea typeface="Calibri" pitchFamily="34" charset="-122"/>
                <a:cs typeface="Calibri" pitchFamily="34" charset="-120"/>
              </a:rPr>
              <a:t>  /  </a:t>
            </a:r>
            <a:r>
              <a:rPr lang="en-US" sz="900" b="1" kern="0" spc="100">
                <a:solidFill>
                  <a:srgbClr val="EBE5E0"/>
                </a:solidFill>
                <a:latin typeface="Calibri" pitchFamily="34" charset="0"/>
                <a:ea typeface="Calibri" pitchFamily="34" charset="-122"/>
                <a:cs typeface="Calibri" pitchFamily="34" charset="-120"/>
              </a:rPr>
              <a:t>TU Wien</a:t>
            </a:r>
            <a:endParaRPr lang="en-US" sz="900"/>
          </a:p>
        </p:txBody>
      </p:sp>
    </p:spTree>
    <p:extLst>
      <p:ext uri="{BB962C8B-B14F-4D97-AF65-F5344CB8AC3E}">
        <p14:creationId xmlns:p14="http://schemas.microsoft.com/office/powerpoint/2010/main" val="16277020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8BBA6A-C057-0449-BC9E-709123549997}"/>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AF05FC5B-5638-FE8A-D887-30E3C90B8FB4}"/>
              </a:ext>
            </a:extLst>
          </p:cNvPr>
          <p:cNvGrpSpPr/>
          <p:nvPr/>
        </p:nvGrpSpPr>
        <p:grpSpPr>
          <a:xfrm>
            <a:off x="4851400" y="1422400"/>
            <a:ext cx="1879600" cy="1397000"/>
            <a:chOff x="4851400" y="1422400"/>
            <a:chExt cx="1879600" cy="1397000"/>
          </a:xfrm>
        </p:grpSpPr>
        <p:sp>
          <p:nvSpPr>
            <p:cNvPr id="4" name="Shape 2">
              <a:extLst>
                <a:ext uri="{FF2B5EF4-FFF2-40B4-BE49-F238E27FC236}">
                  <a16:creationId xmlns:a16="http://schemas.microsoft.com/office/drawing/2014/main" id="{44C812D8-BDDB-37C1-87F1-2EB0A4618171}"/>
                </a:ext>
              </a:extLst>
            </p:cNvPr>
            <p:cNvSpPr/>
            <p:nvPr/>
          </p:nvSpPr>
          <p:spPr>
            <a:xfrm>
              <a:off x="4851400" y="1422400"/>
              <a:ext cx="1879600" cy="1397000"/>
            </a:xfrm>
            <a:prstGeom prst="roundRect">
              <a:avLst>
                <a:gd name="adj" fmla="val 5385"/>
              </a:avLst>
            </a:prstGeom>
            <a:solidFill>
              <a:srgbClr val="F5F1ED"/>
            </a:solidFill>
            <a:ln/>
          </p:spPr>
          <p:txBody>
            <a:bodyPr/>
            <a:lstStyle/>
            <a:p>
              <a:endParaRPr lang="en-SE"/>
            </a:p>
          </p:txBody>
        </p:sp>
        <p:sp>
          <p:nvSpPr>
            <p:cNvPr id="5" name="Text 3">
              <a:extLst>
                <a:ext uri="{FF2B5EF4-FFF2-40B4-BE49-F238E27FC236}">
                  <a16:creationId xmlns:a16="http://schemas.microsoft.com/office/drawing/2014/main" id="{BDF29678-4F2E-C21C-20CB-E4475C21C5C4}"/>
                </a:ext>
              </a:extLst>
            </p:cNvPr>
            <p:cNvSpPr/>
            <p:nvPr/>
          </p:nvSpPr>
          <p:spPr>
            <a:xfrm>
              <a:off x="5029200" y="1574800"/>
              <a:ext cx="1511300" cy="596900"/>
            </a:xfrm>
            <a:prstGeom prst="rect">
              <a:avLst/>
            </a:prstGeom>
            <a:noFill/>
            <a:ln/>
          </p:spPr>
          <p:txBody>
            <a:bodyPr wrap="square" lIns="0" tIns="0" rIns="0" bIns="0" rtlCol="0" anchor="ctr"/>
            <a:lstStyle/>
            <a:p>
              <a:pPr marL="0" indent="0">
                <a:buNone/>
              </a:pPr>
              <a:r>
                <a:rPr lang="en-US" sz="3600" b="1">
                  <a:solidFill>
                    <a:srgbClr val="004791"/>
                  </a:solidFill>
                  <a:latin typeface="Bookman Old Style" pitchFamily="34" charset="0"/>
                  <a:ea typeface="Bookman Old Style" pitchFamily="34" charset="-122"/>
                  <a:cs typeface="Bookman Old Style" pitchFamily="34" charset="-120"/>
                </a:rPr>
                <a:t>1</a:t>
              </a:r>
              <a:endParaRPr lang="en-US" sz="3600"/>
            </a:p>
          </p:txBody>
        </p:sp>
        <p:sp>
          <p:nvSpPr>
            <p:cNvPr id="6" name="Text 4">
              <a:extLst>
                <a:ext uri="{FF2B5EF4-FFF2-40B4-BE49-F238E27FC236}">
                  <a16:creationId xmlns:a16="http://schemas.microsoft.com/office/drawing/2014/main" id="{4322AE6C-3E5C-673D-B82C-7E7994732AE7}"/>
                </a:ext>
              </a:extLst>
            </p:cNvPr>
            <p:cNvSpPr/>
            <p:nvPr/>
          </p:nvSpPr>
          <p:spPr>
            <a:xfrm>
              <a:off x="5029200" y="2171700"/>
              <a:ext cx="1511300" cy="571500"/>
            </a:xfrm>
            <a:prstGeom prst="rect">
              <a:avLst/>
            </a:prstGeom>
            <a:noFill/>
            <a:ln/>
          </p:spPr>
          <p:txBody>
            <a:bodyPr wrap="square" lIns="0" tIns="0" rIns="0" bIns="0" rtlCol="0" anchor="ctr"/>
            <a:lstStyle/>
            <a:p>
              <a:pPr>
                <a:lnSpc>
                  <a:spcPts val="1500"/>
                </a:lnSpc>
              </a:pPr>
              <a:r>
                <a:rPr lang="en-US" sz="1300" b="1">
                  <a:solidFill>
                    <a:srgbClr val="1B2A4A"/>
                  </a:solidFill>
                </a:rPr>
                <a:t>Map today's standards landscape</a:t>
              </a:r>
            </a:p>
          </p:txBody>
        </p:sp>
      </p:grpSp>
      <p:grpSp>
        <p:nvGrpSpPr>
          <p:cNvPr id="3" name="Group 2">
            <a:extLst>
              <a:ext uri="{FF2B5EF4-FFF2-40B4-BE49-F238E27FC236}">
                <a16:creationId xmlns:a16="http://schemas.microsoft.com/office/drawing/2014/main" id="{0EF04114-6EBC-35FB-A085-9411D22CC601}"/>
              </a:ext>
            </a:extLst>
          </p:cNvPr>
          <p:cNvGrpSpPr/>
          <p:nvPr/>
        </p:nvGrpSpPr>
        <p:grpSpPr>
          <a:xfrm>
            <a:off x="6908800" y="1422400"/>
            <a:ext cx="1879600" cy="1397000"/>
            <a:chOff x="6908800" y="1422400"/>
            <a:chExt cx="1879600" cy="1397000"/>
          </a:xfrm>
        </p:grpSpPr>
        <p:sp>
          <p:nvSpPr>
            <p:cNvPr id="7" name="Shape 5">
              <a:extLst>
                <a:ext uri="{FF2B5EF4-FFF2-40B4-BE49-F238E27FC236}">
                  <a16:creationId xmlns:a16="http://schemas.microsoft.com/office/drawing/2014/main" id="{1F8479AF-3CBB-1650-998C-C9CAF6C860CE}"/>
                </a:ext>
              </a:extLst>
            </p:cNvPr>
            <p:cNvSpPr/>
            <p:nvPr/>
          </p:nvSpPr>
          <p:spPr>
            <a:xfrm>
              <a:off x="6908800" y="1422400"/>
              <a:ext cx="1879600" cy="1397000"/>
            </a:xfrm>
            <a:prstGeom prst="roundRect">
              <a:avLst>
                <a:gd name="adj" fmla="val 5385"/>
              </a:avLst>
            </a:prstGeom>
            <a:solidFill>
              <a:srgbClr val="F5F1ED"/>
            </a:solidFill>
            <a:ln/>
          </p:spPr>
          <p:txBody>
            <a:bodyPr/>
            <a:lstStyle/>
            <a:p>
              <a:endParaRPr lang="en-SE"/>
            </a:p>
          </p:txBody>
        </p:sp>
        <p:sp>
          <p:nvSpPr>
            <p:cNvPr id="8" name="Text 6">
              <a:extLst>
                <a:ext uri="{FF2B5EF4-FFF2-40B4-BE49-F238E27FC236}">
                  <a16:creationId xmlns:a16="http://schemas.microsoft.com/office/drawing/2014/main" id="{A0B2451E-4C42-E929-1792-086C787F5CFC}"/>
                </a:ext>
              </a:extLst>
            </p:cNvPr>
            <p:cNvSpPr/>
            <p:nvPr/>
          </p:nvSpPr>
          <p:spPr>
            <a:xfrm>
              <a:off x="7086600" y="1574800"/>
              <a:ext cx="1511300" cy="596900"/>
            </a:xfrm>
            <a:prstGeom prst="rect">
              <a:avLst/>
            </a:prstGeom>
            <a:noFill/>
            <a:ln/>
          </p:spPr>
          <p:txBody>
            <a:bodyPr wrap="square" lIns="0" tIns="0" rIns="0" bIns="0" rtlCol="0" anchor="ctr"/>
            <a:lstStyle/>
            <a:p>
              <a:pPr marL="0" indent="0">
                <a:buNone/>
              </a:pPr>
              <a:r>
                <a:rPr lang="en-US" sz="3600" b="1">
                  <a:solidFill>
                    <a:srgbClr val="57068C"/>
                  </a:solidFill>
                  <a:latin typeface="Bookman Old Style" pitchFamily="34" charset="0"/>
                  <a:ea typeface="Bookman Old Style" pitchFamily="34" charset="-122"/>
                  <a:cs typeface="Bookman Old Style" pitchFamily="34" charset="-120"/>
                </a:rPr>
                <a:t>2</a:t>
              </a:r>
              <a:endParaRPr lang="en-US" sz="3600"/>
            </a:p>
          </p:txBody>
        </p:sp>
        <p:sp>
          <p:nvSpPr>
            <p:cNvPr id="9" name="Text 7">
              <a:extLst>
                <a:ext uri="{FF2B5EF4-FFF2-40B4-BE49-F238E27FC236}">
                  <a16:creationId xmlns:a16="http://schemas.microsoft.com/office/drawing/2014/main" id="{27C3F974-2568-3A7E-ECD9-177ADBCBAF11}"/>
                </a:ext>
              </a:extLst>
            </p:cNvPr>
            <p:cNvSpPr/>
            <p:nvPr/>
          </p:nvSpPr>
          <p:spPr>
            <a:xfrm>
              <a:off x="7086600" y="2171700"/>
              <a:ext cx="1511300" cy="571500"/>
            </a:xfrm>
            <a:prstGeom prst="rect">
              <a:avLst/>
            </a:prstGeom>
            <a:noFill/>
            <a:ln/>
          </p:spPr>
          <p:txBody>
            <a:bodyPr wrap="square" lIns="0" tIns="0" rIns="0" bIns="0" rtlCol="0" anchor="ctr"/>
            <a:lstStyle/>
            <a:p>
              <a:pPr algn="l">
                <a:lnSpc>
                  <a:spcPts val="1500"/>
                </a:lnSpc>
                <a:buNone/>
              </a:pPr>
              <a:r>
                <a:rPr lang="en-US" sz="1300" b="1">
                  <a:solidFill>
                    <a:srgbClr val="1B2A4A"/>
                  </a:solidFill>
                </a:rPr>
                <a:t>Share the HI challenges and DM solutions </a:t>
              </a:r>
            </a:p>
          </p:txBody>
        </p:sp>
      </p:grpSp>
      <p:grpSp>
        <p:nvGrpSpPr>
          <p:cNvPr id="17" name="Group 16">
            <a:extLst>
              <a:ext uri="{FF2B5EF4-FFF2-40B4-BE49-F238E27FC236}">
                <a16:creationId xmlns:a16="http://schemas.microsoft.com/office/drawing/2014/main" id="{500B2E58-0DCD-5F09-F3FD-7C1A7D8F904C}"/>
              </a:ext>
            </a:extLst>
          </p:cNvPr>
          <p:cNvGrpSpPr/>
          <p:nvPr/>
        </p:nvGrpSpPr>
        <p:grpSpPr>
          <a:xfrm>
            <a:off x="4851400" y="2946400"/>
            <a:ext cx="1879600" cy="1397000"/>
            <a:chOff x="4851400" y="2946400"/>
            <a:chExt cx="1879600" cy="1397000"/>
          </a:xfrm>
        </p:grpSpPr>
        <p:sp>
          <p:nvSpPr>
            <p:cNvPr id="10" name="Shape 8">
              <a:extLst>
                <a:ext uri="{FF2B5EF4-FFF2-40B4-BE49-F238E27FC236}">
                  <a16:creationId xmlns:a16="http://schemas.microsoft.com/office/drawing/2014/main" id="{C03A4D26-1FF1-7202-9FDE-DFD1FF83DB1E}"/>
                </a:ext>
              </a:extLst>
            </p:cNvPr>
            <p:cNvSpPr/>
            <p:nvPr/>
          </p:nvSpPr>
          <p:spPr>
            <a:xfrm>
              <a:off x="4851400" y="2946400"/>
              <a:ext cx="1879600" cy="1397000"/>
            </a:xfrm>
            <a:prstGeom prst="roundRect">
              <a:avLst>
                <a:gd name="adj" fmla="val 5385"/>
              </a:avLst>
            </a:prstGeom>
            <a:solidFill>
              <a:srgbClr val="F5F1ED"/>
            </a:solidFill>
            <a:ln/>
          </p:spPr>
          <p:txBody>
            <a:bodyPr/>
            <a:lstStyle/>
            <a:p>
              <a:endParaRPr lang="en-SE"/>
            </a:p>
          </p:txBody>
        </p:sp>
        <p:sp>
          <p:nvSpPr>
            <p:cNvPr id="11" name="Text 9">
              <a:extLst>
                <a:ext uri="{FF2B5EF4-FFF2-40B4-BE49-F238E27FC236}">
                  <a16:creationId xmlns:a16="http://schemas.microsoft.com/office/drawing/2014/main" id="{2B682E1D-31D5-EC5C-E648-2C99079D0E93}"/>
                </a:ext>
              </a:extLst>
            </p:cNvPr>
            <p:cNvSpPr/>
            <p:nvPr/>
          </p:nvSpPr>
          <p:spPr>
            <a:xfrm>
              <a:off x="5029200" y="3098800"/>
              <a:ext cx="1511300" cy="596900"/>
            </a:xfrm>
            <a:prstGeom prst="rect">
              <a:avLst/>
            </a:prstGeom>
            <a:noFill/>
            <a:ln/>
          </p:spPr>
          <p:txBody>
            <a:bodyPr wrap="square" lIns="0" tIns="0" rIns="0" bIns="0" rtlCol="0" anchor="ctr"/>
            <a:lstStyle/>
            <a:p>
              <a:pPr marL="0" indent="0">
                <a:buNone/>
              </a:pPr>
              <a:r>
                <a:rPr lang="en-US" sz="3600" b="1">
                  <a:solidFill>
                    <a:srgbClr val="0066B3"/>
                  </a:solidFill>
                  <a:latin typeface="Bookman Old Style" pitchFamily="34" charset="0"/>
                  <a:ea typeface="Bookman Old Style" pitchFamily="34" charset="-122"/>
                  <a:cs typeface="Bookman Old Style" pitchFamily="34" charset="-120"/>
                </a:rPr>
                <a:t>3</a:t>
              </a:r>
              <a:endParaRPr lang="en-US" sz="3600"/>
            </a:p>
          </p:txBody>
        </p:sp>
        <p:sp>
          <p:nvSpPr>
            <p:cNvPr id="12" name="Text 10">
              <a:extLst>
                <a:ext uri="{FF2B5EF4-FFF2-40B4-BE49-F238E27FC236}">
                  <a16:creationId xmlns:a16="http://schemas.microsoft.com/office/drawing/2014/main" id="{C3AB6C85-ACBB-5BB9-ABA1-93B58ECA6CC7}"/>
                </a:ext>
              </a:extLst>
            </p:cNvPr>
            <p:cNvSpPr/>
            <p:nvPr/>
          </p:nvSpPr>
          <p:spPr>
            <a:xfrm>
              <a:off x="5029200" y="3695700"/>
              <a:ext cx="1511300" cy="571500"/>
            </a:xfrm>
            <a:prstGeom prst="rect">
              <a:avLst/>
            </a:prstGeom>
            <a:noFill/>
            <a:ln/>
          </p:spPr>
          <p:txBody>
            <a:bodyPr wrap="square" lIns="0" tIns="0" rIns="0" bIns="0" rtlCol="0" anchor="ctr"/>
            <a:lstStyle/>
            <a:p>
              <a:pPr algn="l">
                <a:lnSpc>
                  <a:spcPts val="1500"/>
                </a:lnSpc>
                <a:buNone/>
              </a:pPr>
              <a:r>
                <a:rPr lang="en-US" sz="1300" b="1">
                  <a:solidFill>
                    <a:srgbClr val="1B2A4A"/>
                  </a:solidFill>
                </a:rPr>
                <a:t>Share real deployments &amp; lessons</a:t>
              </a:r>
            </a:p>
          </p:txBody>
        </p:sp>
      </p:grpSp>
      <p:grpSp>
        <p:nvGrpSpPr>
          <p:cNvPr id="18" name="Group 17">
            <a:extLst>
              <a:ext uri="{FF2B5EF4-FFF2-40B4-BE49-F238E27FC236}">
                <a16:creationId xmlns:a16="http://schemas.microsoft.com/office/drawing/2014/main" id="{63CE0966-5590-214E-A44F-A321958FEE6F}"/>
              </a:ext>
            </a:extLst>
          </p:cNvPr>
          <p:cNvGrpSpPr/>
          <p:nvPr/>
        </p:nvGrpSpPr>
        <p:grpSpPr>
          <a:xfrm>
            <a:off x="6908800" y="2946400"/>
            <a:ext cx="1879600" cy="1397000"/>
            <a:chOff x="6908800" y="2946400"/>
            <a:chExt cx="1879600" cy="1397000"/>
          </a:xfrm>
        </p:grpSpPr>
        <p:sp>
          <p:nvSpPr>
            <p:cNvPr id="13" name="Shape 11">
              <a:extLst>
                <a:ext uri="{FF2B5EF4-FFF2-40B4-BE49-F238E27FC236}">
                  <a16:creationId xmlns:a16="http://schemas.microsoft.com/office/drawing/2014/main" id="{A42F5271-898E-D6DC-ADAC-845B10A272D9}"/>
                </a:ext>
              </a:extLst>
            </p:cNvPr>
            <p:cNvSpPr/>
            <p:nvPr/>
          </p:nvSpPr>
          <p:spPr>
            <a:xfrm>
              <a:off x="6908800" y="2946400"/>
              <a:ext cx="1879600" cy="1397000"/>
            </a:xfrm>
            <a:prstGeom prst="roundRect">
              <a:avLst>
                <a:gd name="adj" fmla="val 5385"/>
              </a:avLst>
            </a:prstGeom>
            <a:solidFill>
              <a:srgbClr val="F5F1ED"/>
            </a:solidFill>
            <a:ln/>
          </p:spPr>
          <p:txBody>
            <a:bodyPr/>
            <a:lstStyle/>
            <a:p>
              <a:endParaRPr lang="en-SE"/>
            </a:p>
          </p:txBody>
        </p:sp>
        <p:sp>
          <p:nvSpPr>
            <p:cNvPr id="14" name="Text 12">
              <a:extLst>
                <a:ext uri="{FF2B5EF4-FFF2-40B4-BE49-F238E27FC236}">
                  <a16:creationId xmlns:a16="http://schemas.microsoft.com/office/drawing/2014/main" id="{980EF067-4B12-8D52-7B6B-93EF33690B59}"/>
                </a:ext>
              </a:extLst>
            </p:cNvPr>
            <p:cNvSpPr/>
            <p:nvPr/>
          </p:nvSpPr>
          <p:spPr>
            <a:xfrm>
              <a:off x="7086600" y="3098800"/>
              <a:ext cx="1511300" cy="596900"/>
            </a:xfrm>
            <a:prstGeom prst="rect">
              <a:avLst/>
            </a:prstGeom>
            <a:noFill/>
            <a:ln/>
          </p:spPr>
          <p:txBody>
            <a:bodyPr wrap="square" lIns="0" tIns="0" rIns="0" bIns="0" rtlCol="0" anchor="ctr"/>
            <a:lstStyle/>
            <a:p>
              <a:pPr marL="0" indent="0">
                <a:buNone/>
              </a:pPr>
              <a:r>
                <a:rPr lang="en-US" sz="3600" b="1">
                  <a:solidFill>
                    <a:srgbClr val="E0156F"/>
                  </a:solidFill>
                  <a:latin typeface="Bookman Old Style" pitchFamily="34" charset="0"/>
                  <a:ea typeface="Bookman Old Style" pitchFamily="34" charset="-122"/>
                  <a:cs typeface="Bookman Old Style" pitchFamily="34" charset="-120"/>
                </a:rPr>
                <a:t>4</a:t>
              </a:r>
              <a:endParaRPr lang="en-US" sz="3600"/>
            </a:p>
          </p:txBody>
        </p:sp>
        <p:sp>
          <p:nvSpPr>
            <p:cNvPr id="15" name="Text 13">
              <a:extLst>
                <a:ext uri="{FF2B5EF4-FFF2-40B4-BE49-F238E27FC236}">
                  <a16:creationId xmlns:a16="http://schemas.microsoft.com/office/drawing/2014/main" id="{9F9FD74E-E2A7-C8D2-9B0F-3B2C3F977310}"/>
                </a:ext>
              </a:extLst>
            </p:cNvPr>
            <p:cNvSpPr/>
            <p:nvPr/>
          </p:nvSpPr>
          <p:spPr>
            <a:xfrm>
              <a:off x="7086600" y="3695700"/>
              <a:ext cx="1511300" cy="571500"/>
            </a:xfrm>
            <a:prstGeom prst="rect">
              <a:avLst/>
            </a:prstGeom>
            <a:noFill/>
            <a:ln/>
          </p:spPr>
          <p:txBody>
            <a:bodyPr wrap="square" lIns="0" tIns="0" rIns="0" bIns="0" rtlCol="0" anchor="ctr"/>
            <a:lstStyle/>
            <a:p>
              <a:pPr algn="l">
                <a:lnSpc>
                  <a:spcPts val="1500"/>
                </a:lnSpc>
                <a:buNone/>
              </a:pPr>
              <a:r>
                <a:rPr lang="en-US" sz="1300" b="1">
                  <a:solidFill>
                    <a:srgbClr val="1B2A4A"/>
                  </a:solidFill>
                </a:rPr>
                <a:t>Chart the future direction</a:t>
              </a:r>
            </a:p>
          </p:txBody>
        </p:sp>
      </p:grpSp>
      <p:sp>
        <p:nvSpPr>
          <p:cNvPr id="20" name="Text 17">
            <a:extLst>
              <a:ext uri="{FF2B5EF4-FFF2-40B4-BE49-F238E27FC236}">
                <a16:creationId xmlns:a16="http://schemas.microsoft.com/office/drawing/2014/main" id="{33FA0E1B-C49D-C6B9-2B66-C63BE383D314}"/>
              </a:ext>
            </a:extLst>
          </p:cNvPr>
          <p:cNvSpPr/>
          <p:nvPr/>
        </p:nvSpPr>
        <p:spPr>
          <a:xfrm>
            <a:off x="457200" y="4832604"/>
            <a:ext cx="2743200" cy="146304"/>
          </a:xfrm>
          <a:prstGeom prst="rect">
            <a:avLst/>
          </a:prstGeom>
          <a:noFill/>
          <a:ln/>
        </p:spPr>
        <p:txBody>
          <a:bodyPr wrap="square" lIns="0" tIns="0" rIns="0" bIns="0" rtlCol="0" anchor="ctr"/>
          <a:lstStyle/>
          <a:p>
            <a:pPr marL="0" indent="0" algn="l">
              <a:buNone/>
            </a:pPr>
            <a:r>
              <a:rPr lang="en-US" sz="800" b="1" kern="0" spc="100">
                <a:solidFill>
                  <a:srgbClr val="004791"/>
                </a:solidFill>
                <a:latin typeface="Calibri" pitchFamily="34" charset="0"/>
                <a:ea typeface="Calibri" pitchFamily="34" charset="-122"/>
                <a:cs typeface="Calibri" pitchFamily="34" charset="-120"/>
              </a:rPr>
              <a:t>KTH</a:t>
            </a:r>
            <a:r>
              <a:rPr lang="en-US" sz="800" kern="0" spc="100">
                <a:solidFill>
                  <a:srgbClr val="C9C3BB"/>
                </a:solidFill>
                <a:latin typeface="Calibri" pitchFamily="34" charset="0"/>
                <a:ea typeface="Calibri" pitchFamily="34" charset="-122"/>
                <a:cs typeface="Calibri" pitchFamily="34" charset="-120"/>
              </a:rPr>
              <a:t>  /  </a:t>
            </a:r>
            <a:r>
              <a:rPr lang="en-US" sz="800" b="1" kern="0" spc="100">
                <a:solidFill>
                  <a:srgbClr val="57068C"/>
                </a:solidFill>
                <a:latin typeface="Calibri" pitchFamily="34" charset="0"/>
                <a:ea typeface="Calibri" pitchFamily="34" charset="-122"/>
                <a:cs typeface="Calibri" pitchFamily="34" charset="-120"/>
              </a:rPr>
              <a:t>NYU</a:t>
            </a:r>
            <a:r>
              <a:rPr lang="en-US" sz="800" kern="0" spc="100">
                <a:solidFill>
                  <a:srgbClr val="C9C3BB"/>
                </a:solidFill>
                <a:latin typeface="Calibri" pitchFamily="34" charset="0"/>
                <a:ea typeface="Calibri" pitchFamily="34" charset="-122"/>
                <a:cs typeface="Calibri" pitchFamily="34" charset="-120"/>
              </a:rPr>
              <a:t>  /  </a:t>
            </a:r>
            <a:r>
              <a:rPr lang="en-US" sz="800" b="1" kern="0" spc="100">
                <a:solidFill>
                  <a:srgbClr val="0066B3"/>
                </a:solidFill>
                <a:latin typeface="Calibri" pitchFamily="34" charset="0"/>
                <a:ea typeface="Calibri" pitchFamily="34" charset="-122"/>
                <a:cs typeface="Calibri" pitchFamily="34" charset="-120"/>
              </a:rPr>
              <a:t>TU Wien</a:t>
            </a:r>
            <a:endParaRPr lang="en-US" sz="800"/>
          </a:p>
        </p:txBody>
      </p:sp>
      <p:sp>
        <p:nvSpPr>
          <p:cNvPr id="21" name="Text 18">
            <a:extLst>
              <a:ext uri="{FF2B5EF4-FFF2-40B4-BE49-F238E27FC236}">
                <a16:creationId xmlns:a16="http://schemas.microsoft.com/office/drawing/2014/main" id="{AE25149A-B300-2D5A-BEEC-6F0F0E6F7B79}"/>
              </a:ext>
            </a:extLst>
          </p:cNvPr>
          <p:cNvSpPr/>
          <p:nvPr/>
        </p:nvSpPr>
        <p:spPr>
          <a:xfrm>
            <a:off x="5486400" y="4823460"/>
            <a:ext cx="2743200" cy="164592"/>
          </a:xfrm>
          <a:prstGeom prst="rect">
            <a:avLst/>
          </a:prstGeom>
          <a:noFill/>
          <a:ln/>
        </p:spPr>
        <p:txBody>
          <a:bodyPr wrap="square" lIns="0" tIns="0" rIns="0" bIns="0" rtlCol="0" anchor="ctr"/>
          <a:lstStyle/>
          <a:p>
            <a:pPr marL="0" indent="0" algn="r">
              <a:buNone/>
            </a:pPr>
            <a:r>
              <a:rPr lang="en-US" sz="800">
                <a:solidFill>
                  <a:srgbClr val="5C6470"/>
                </a:solidFill>
                <a:latin typeface="Calibri" pitchFamily="34" charset="0"/>
                <a:ea typeface="Calibri" pitchFamily="34" charset="-122"/>
                <a:cs typeface="Calibri" pitchFamily="34" charset="-120"/>
              </a:rPr>
              <a:t>Andra Ionescu</a:t>
            </a:r>
            <a:endParaRPr lang="en-US" sz="800"/>
          </a:p>
        </p:txBody>
      </p:sp>
      <p:sp>
        <p:nvSpPr>
          <p:cNvPr id="22" name="Text 19">
            <a:extLst>
              <a:ext uri="{FF2B5EF4-FFF2-40B4-BE49-F238E27FC236}">
                <a16:creationId xmlns:a16="http://schemas.microsoft.com/office/drawing/2014/main" id="{D826D1E3-8CC7-D3B2-F3B6-E48C0FDD6C4B}"/>
              </a:ext>
            </a:extLst>
          </p:cNvPr>
          <p:cNvSpPr/>
          <p:nvPr/>
        </p:nvSpPr>
        <p:spPr>
          <a:xfrm>
            <a:off x="8321040" y="4823460"/>
            <a:ext cx="365760" cy="164592"/>
          </a:xfrm>
          <a:prstGeom prst="rect">
            <a:avLst/>
          </a:prstGeom>
          <a:noFill/>
          <a:ln/>
        </p:spPr>
        <p:txBody>
          <a:bodyPr wrap="square" lIns="0" tIns="0" rIns="0" bIns="0" rtlCol="0" anchor="ctr"/>
          <a:lstStyle/>
          <a:p>
            <a:pPr marL="0" indent="0" algn="r">
              <a:buNone/>
            </a:pPr>
            <a:fld id="{00000000-0000-0000-0000-000000000003}" type="slidenum">
              <a:rPr lang="en-US" sz="800">
                <a:solidFill>
                  <a:srgbClr val="5C6470"/>
                </a:solidFill>
                <a:latin typeface="Calibri" pitchFamily="34" charset="0"/>
                <a:ea typeface="Calibri" pitchFamily="34" charset="-122"/>
                <a:cs typeface="Calibri" pitchFamily="34" charset="-120"/>
              </a:rPr>
              <a:t>5</a:t>
            </a:fld>
            <a:endParaRPr lang="en-US" sz="800"/>
          </a:p>
        </p:txBody>
      </p:sp>
      <p:sp>
        <p:nvSpPr>
          <p:cNvPr id="23" name="Footer Divider">
            <a:extLst>
              <a:ext uri="{FF2B5EF4-FFF2-40B4-BE49-F238E27FC236}">
                <a16:creationId xmlns:a16="http://schemas.microsoft.com/office/drawing/2014/main" id="{0335FFBB-D681-0C07-DF7A-2F9D77B905E5}"/>
              </a:ext>
            </a:extLst>
          </p:cNvPr>
          <p:cNvSpPr/>
          <p:nvPr/>
        </p:nvSpPr>
        <p:spPr>
          <a:xfrm>
            <a:off x="457200" y="4721380"/>
            <a:ext cx="8229600" cy="9525"/>
          </a:xfrm>
          <a:prstGeom prst="rect">
            <a:avLst/>
          </a:prstGeom>
          <a:solidFill>
            <a:srgbClr val="C9C3BB"/>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SE"/>
          </a:p>
        </p:txBody>
      </p:sp>
      <p:sp>
        <p:nvSpPr>
          <p:cNvPr id="16" name="Text 0">
            <a:extLst>
              <a:ext uri="{FF2B5EF4-FFF2-40B4-BE49-F238E27FC236}">
                <a16:creationId xmlns:a16="http://schemas.microsoft.com/office/drawing/2014/main" id="{3897BBFD-E7EC-85F6-A8A7-CA4C1A98ABC1}"/>
              </a:ext>
            </a:extLst>
          </p:cNvPr>
          <p:cNvSpPr/>
          <p:nvPr/>
        </p:nvSpPr>
        <p:spPr>
          <a:xfrm>
            <a:off x="457200" y="411480"/>
            <a:ext cx="5486400" cy="731520"/>
          </a:xfrm>
          <a:prstGeom prst="rect">
            <a:avLst/>
          </a:prstGeom>
          <a:noFill/>
          <a:ln/>
        </p:spPr>
        <p:txBody>
          <a:bodyPr wrap="square" lIns="0" tIns="0" rIns="0" bIns="0" rtlCol="0" anchor="ctr"/>
          <a:lstStyle/>
          <a:p>
            <a:pPr marL="0" indent="0">
              <a:buNone/>
            </a:pPr>
            <a:r>
              <a:rPr lang="en-US" sz="3400" b="1">
                <a:solidFill>
                  <a:srgbClr val="1B2A4A"/>
                </a:solidFill>
                <a:latin typeface="Bookman Old Style" pitchFamily="34" charset="0"/>
                <a:ea typeface="Bookman Old Style" pitchFamily="34" charset="-122"/>
                <a:cs typeface="Bookman Old Style" pitchFamily="34" charset="-120"/>
              </a:rPr>
              <a:t>Why now?</a:t>
            </a:r>
          </a:p>
        </p:txBody>
      </p:sp>
      <p:sp>
        <p:nvSpPr>
          <p:cNvPr id="100" name="Eyebrow Past"/>
          <p:cNvSpPr txBox="1"/>
          <p:nvPr/>
        </p:nvSpPr>
        <p:spPr>
          <a:xfrm>
            <a:off x="457200" y="1371600"/>
            <a:ext cx="3937000" cy="177800"/>
          </a:xfrm>
          <a:prstGeom prst="rect">
            <a:avLst/>
          </a:prstGeom>
          <a:noFill/>
        </p:spPr>
        <p:txBody>
          <a:bodyPr wrap="square" lIns="0" tIns="0" rIns="0" bIns="0" anchor="t">
            <a:noAutofit/>
          </a:bodyPr>
          <a:lstStyle/>
          <a:p>
            <a:pPr algn="l">
              <a:buNone/>
            </a:pPr>
            <a:r>
              <a:rPr lang="en-US" sz="1100" b="1">
                <a:solidFill>
                  <a:srgbClr val="E0156F"/>
                </a:solidFill>
              </a:rPr>
              <a:t>PAST TUTORIAL · VLDB 2012</a:t>
            </a:r>
          </a:p>
        </p:txBody>
      </p:sp>
      <p:sp>
        <p:nvSpPr>
          <p:cNvPr id="101" name="Headline Past"/>
          <p:cNvSpPr txBox="1"/>
          <p:nvPr/>
        </p:nvSpPr>
        <p:spPr>
          <a:xfrm>
            <a:off x="457200" y="1600200"/>
            <a:ext cx="3937000" cy="279400"/>
          </a:xfrm>
          <a:prstGeom prst="rect">
            <a:avLst/>
          </a:prstGeom>
          <a:noFill/>
        </p:spPr>
        <p:txBody>
          <a:bodyPr wrap="square" lIns="0" tIns="0" rIns="0" bIns="0" anchor="t">
            <a:noAutofit/>
          </a:bodyPr>
          <a:lstStyle/>
          <a:p>
            <a:pPr algn="l">
              <a:buNone/>
            </a:pPr>
            <a:r>
              <a:rPr lang="en-US" sz="1600" b="1">
                <a:solidFill>
                  <a:srgbClr val="1B2A4A"/>
                </a:solidFill>
              </a:rPr>
              <a:t>14 years since we last talked about it</a:t>
            </a:r>
          </a:p>
        </p:txBody>
      </p:sp>
      <p:sp>
        <p:nvSpPr>
          <p:cNvPr id="102" name="Detail Past"/>
          <p:cNvSpPr txBox="1"/>
          <p:nvPr/>
        </p:nvSpPr>
        <p:spPr>
          <a:xfrm>
            <a:off x="457200" y="1930400"/>
            <a:ext cx="3937000" cy="431800"/>
          </a:xfrm>
          <a:prstGeom prst="rect">
            <a:avLst/>
          </a:prstGeom>
          <a:noFill/>
        </p:spPr>
        <p:txBody>
          <a:bodyPr wrap="square" lIns="0" tIns="0" rIns="0" bIns="0" anchor="t">
            <a:noAutofit/>
          </a:bodyPr>
          <a:lstStyle/>
          <a:p>
            <a:pPr algn="l">
              <a:lnSpc>
                <a:spcPts val="1600"/>
              </a:lnSpc>
              <a:buNone/>
            </a:pPr>
            <a:r>
              <a:rPr lang="en-US" sz="1300">
                <a:solidFill>
                  <a:srgbClr val="5C6470"/>
                </a:solidFill>
              </a:rPr>
              <a:t>Interoperability in healthcare has developed considerably since</a:t>
            </a:r>
          </a:p>
        </p:txBody>
      </p:sp>
      <p:sp>
        <p:nvSpPr>
          <p:cNvPr id="103" name="Divider 1"/>
          <p:cNvSpPr/>
          <p:nvPr/>
        </p:nvSpPr>
        <p:spPr>
          <a:xfrm>
            <a:off x="457200" y="2463800"/>
            <a:ext cx="3937000" cy="10160"/>
          </a:xfrm>
          <a:prstGeom prst="rect">
            <a:avLst/>
          </a:prstGeom>
          <a:solidFill>
            <a:srgbClr val="D9E2EC"/>
          </a:solidFill>
          <a:ln>
            <a:noFill/>
          </a:ln>
        </p:spPr>
        <p:txBody>
          <a:bodyPr/>
          <a:lstStyle/>
          <a:p>
            <a:endParaRPr lang="en-US"/>
          </a:p>
        </p:txBody>
      </p:sp>
      <p:sp>
        <p:nvSpPr>
          <p:cNvPr id="104" name="Eyebrow Covered"/>
          <p:cNvSpPr txBox="1"/>
          <p:nvPr/>
        </p:nvSpPr>
        <p:spPr>
          <a:xfrm>
            <a:off x="457200" y="2552700"/>
            <a:ext cx="3937000" cy="177800"/>
          </a:xfrm>
          <a:prstGeom prst="rect">
            <a:avLst/>
          </a:prstGeom>
          <a:noFill/>
        </p:spPr>
        <p:txBody>
          <a:bodyPr wrap="square" lIns="0" tIns="0" rIns="0" bIns="0" anchor="t">
            <a:noAutofit/>
          </a:bodyPr>
          <a:lstStyle/>
          <a:p>
            <a:pPr algn="l">
              <a:buNone/>
            </a:pPr>
            <a:r>
              <a:rPr lang="en-US" sz="1100" b="1">
                <a:solidFill>
                  <a:srgbClr val="004791"/>
                </a:solidFill>
              </a:rPr>
              <a:t>WHAT IT COVERED</a:t>
            </a:r>
          </a:p>
        </p:txBody>
      </p:sp>
      <p:sp>
        <p:nvSpPr>
          <p:cNvPr id="105" name="Item Marker"/>
          <p:cNvSpPr/>
          <p:nvPr/>
        </p:nvSpPr>
        <p:spPr>
          <a:xfrm>
            <a:off x="457200" y="2870200"/>
            <a:ext cx="101600" cy="101600"/>
          </a:xfrm>
          <a:prstGeom prst="ellipse">
            <a:avLst/>
          </a:prstGeom>
          <a:solidFill>
            <a:srgbClr val="004791"/>
          </a:solidFill>
          <a:ln>
            <a:noFill/>
          </a:ln>
        </p:spPr>
        <p:txBody>
          <a:bodyPr/>
          <a:lstStyle/>
          <a:p>
            <a:endParaRPr lang="en-US"/>
          </a:p>
        </p:txBody>
      </p:sp>
      <p:sp>
        <p:nvSpPr>
          <p:cNvPr id="106" name="Item Text"/>
          <p:cNvSpPr txBox="1"/>
          <p:nvPr/>
        </p:nvSpPr>
        <p:spPr>
          <a:xfrm>
            <a:off x="685800" y="2806700"/>
            <a:ext cx="3708400" cy="228600"/>
          </a:xfrm>
          <a:prstGeom prst="rect">
            <a:avLst/>
          </a:prstGeom>
          <a:noFill/>
        </p:spPr>
        <p:txBody>
          <a:bodyPr wrap="square" lIns="0" tIns="0" rIns="0" bIns="0" anchor="t">
            <a:noAutofit/>
          </a:bodyPr>
          <a:lstStyle/>
          <a:p>
            <a:pPr algn="l">
              <a:buNone/>
            </a:pPr>
            <a:r>
              <a:rPr lang="en-US" sz="1300">
                <a:solidFill>
                  <a:srgbClr val="1B2A4A"/>
                </a:solidFill>
              </a:rPr>
              <a:t>EHR, PHR &amp; device interoperability</a:t>
            </a:r>
          </a:p>
        </p:txBody>
      </p:sp>
      <p:sp>
        <p:nvSpPr>
          <p:cNvPr id="107" name="Item Marker"/>
          <p:cNvSpPr/>
          <p:nvPr/>
        </p:nvSpPr>
        <p:spPr>
          <a:xfrm>
            <a:off x="457200" y="3149600"/>
            <a:ext cx="101600" cy="101600"/>
          </a:xfrm>
          <a:prstGeom prst="ellipse">
            <a:avLst/>
          </a:prstGeom>
          <a:solidFill>
            <a:srgbClr val="004791"/>
          </a:solidFill>
          <a:ln>
            <a:noFill/>
          </a:ln>
        </p:spPr>
        <p:txBody>
          <a:bodyPr/>
          <a:lstStyle/>
          <a:p>
            <a:endParaRPr lang="en-US"/>
          </a:p>
        </p:txBody>
      </p:sp>
      <p:sp>
        <p:nvSpPr>
          <p:cNvPr id="108" name="Item Text"/>
          <p:cNvSpPr txBox="1"/>
          <p:nvPr/>
        </p:nvSpPr>
        <p:spPr>
          <a:xfrm>
            <a:off x="685800" y="3086100"/>
            <a:ext cx="3708400" cy="228600"/>
          </a:xfrm>
          <a:prstGeom prst="rect">
            <a:avLst/>
          </a:prstGeom>
          <a:noFill/>
        </p:spPr>
        <p:txBody>
          <a:bodyPr wrap="square" lIns="0" tIns="0" rIns="0" bIns="0" anchor="t">
            <a:noAutofit/>
          </a:bodyPr>
          <a:lstStyle/>
          <a:p>
            <a:pPr algn="l">
              <a:buNone/>
            </a:pPr>
            <a:r>
              <a:rPr lang="en-US" sz="1300">
                <a:solidFill>
                  <a:srgbClr val="1B2A4A"/>
                </a:solidFill>
              </a:rPr>
              <a:t>Integrating Healthcare Enterprise (IHE) profiles </a:t>
            </a:r>
          </a:p>
        </p:txBody>
      </p:sp>
      <p:sp>
        <p:nvSpPr>
          <p:cNvPr id="109" name="Item Marker"/>
          <p:cNvSpPr/>
          <p:nvPr/>
        </p:nvSpPr>
        <p:spPr>
          <a:xfrm>
            <a:off x="457200" y="3429000"/>
            <a:ext cx="101600" cy="101600"/>
          </a:xfrm>
          <a:prstGeom prst="ellipse">
            <a:avLst/>
          </a:prstGeom>
          <a:solidFill>
            <a:srgbClr val="004791"/>
          </a:solidFill>
          <a:ln>
            <a:noFill/>
          </a:ln>
        </p:spPr>
        <p:txBody>
          <a:bodyPr/>
          <a:lstStyle/>
          <a:p>
            <a:endParaRPr lang="en-US"/>
          </a:p>
        </p:txBody>
      </p:sp>
      <p:sp>
        <p:nvSpPr>
          <p:cNvPr id="110" name="Item Text"/>
          <p:cNvSpPr txBox="1"/>
          <p:nvPr/>
        </p:nvSpPr>
        <p:spPr>
          <a:xfrm>
            <a:off x="685800" y="3365500"/>
            <a:ext cx="3708400" cy="228600"/>
          </a:xfrm>
          <a:prstGeom prst="rect">
            <a:avLst/>
          </a:prstGeom>
          <a:noFill/>
        </p:spPr>
        <p:txBody>
          <a:bodyPr wrap="square" lIns="0" tIns="0" rIns="0" bIns="0" anchor="t">
            <a:noAutofit/>
          </a:bodyPr>
          <a:lstStyle/>
          <a:p>
            <a:pPr algn="l">
              <a:buNone/>
            </a:pPr>
            <a:r>
              <a:rPr lang="en-US" sz="1300">
                <a:solidFill>
                  <a:srgbClr val="1B2A4A"/>
                </a:solidFill>
              </a:rPr>
              <a:t>Deployment: Turkey's National EHR system</a:t>
            </a:r>
          </a:p>
        </p:txBody>
      </p:sp>
      <p:sp>
        <p:nvSpPr>
          <p:cNvPr id="111" name="Divider 2"/>
          <p:cNvSpPr/>
          <p:nvPr/>
        </p:nvSpPr>
        <p:spPr>
          <a:xfrm>
            <a:off x="457200" y="3695700"/>
            <a:ext cx="3937000" cy="10160"/>
          </a:xfrm>
          <a:prstGeom prst="rect">
            <a:avLst/>
          </a:prstGeom>
          <a:solidFill>
            <a:srgbClr val="D9E2EC"/>
          </a:solidFill>
          <a:ln>
            <a:noFill/>
          </a:ln>
        </p:spPr>
        <p:txBody>
          <a:bodyPr/>
          <a:lstStyle/>
          <a:p>
            <a:endParaRPr lang="en-US"/>
          </a:p>
        </p:txBody>
      </p:sp>
      <p:sp>
        <p:nvSpPr>
          <p:cNvPr id="112" name="Eyebrow This"/>
          <p:cNvSpPr txBox="1"/>
          <p:nvPr/>
        </p:nvSpPr>
        <p:spPr>
          <a:xfrm>
            <a:off x="457200" y="3784600"/>
            <a:ext cx="3937000" cy="177800"/>
          </a:xfrm>
          <a:prstGeom prst="rect">
            <a:avLst/>
          </a:prstGeom>
          <a:noFill/>
        </p:spPr>
        <p:txBody>
          <a:bodyPr wrap="square" lIns="0" tIns="0" rIns="0" bIns="0" anchor="t">
            <a:noAutofit/>
          </a:bodyPr>
          <a:lstStyle/>
          <a:p>
            <a:pPr algn="l">
              <a:buNone/>
            </a:pPr>
            <a:r>
              <a:rPr lang="en-US" sz="1100" b="1">
                <a:solidFill>
                  <a:srgbClr val="E0156F"/>
                </a:solidFill>
              </a:rPr>
              <a:t>THIS TUTORIAL</a:t>
            </a:r>
          </a:p>
        </p:txBody>
      </p:sp>
      <p:sp>
        <p:nvSpPr>
          <p:cNvPr id="113" name="Detail This"/>
          <p:cNvSpPr txBox="1"/>
          <p:nvPr/>
        </p:nvSpPr>
        <p:spPr>
          <a:xfrm>
            <a:off x="457200" y="4013200"/>
            <a:ext cx="3937000" cy="431800"/>
          </a:xfrm>
          <a:prstGeom prst="rect">
            <a:avLst/>
          </a:prstGeom>
          <a:noFill/>
        </p:spPr>
        <p:txBody>
          <a:bodyPr wrap="square" lIns="0" tIns="0" rIns="0" bIns="0" anchor="t">
            <a:noAutofit/>
          </a:bodyPr>
          <a:lstStyle/>
          <a:p>
            <a:pPr algn="l">
              <a:buNone/>
            </a:pPr>
            <a:r>
              <a:rPr lang="en-US" sz="1300">
                <a:solidFill>
                  <a:srgbClr val="1B2A4A"/>
                </a:solidFill>
              </a:rPr>
              <a:t>Here’s what we want to achieve with this tutorial:</a:t>
            </a:r>
          </a:p>
        </p:txBody>
      </p:sp>
      <p:sp>
        <p:nvSpPr>
          <p:cNvPr id="114" name="Eyebrow Goals"/>
          <p:cNvSpPr txBox="1"/>
          <p:nvPr/>
        </p:nvSpPr>
        <p:spPr>
          <a:xfrm>
            <a:off x="4851400" y="1143000"/>
            <a:ext cx="3937000" cy="177800"/>
          </a:xfrm>
          <a:prstGeom prst="rect">
            <a:avLst/>
          </a:prstGeom>
          <a:noFill/>
        </p:spPr>
        <p:txBody>
          <a:bodyPr wrap="square" lIns="0" tIns="0" rIns="0" bIns="0" anchor="t">
            <a:noAutofit/>
          </a:bodyPr>
          <a:lstStyle/>
          <a:p>
            <a:pPr algn="l">
              <a:buNone/>
            </a:pPr>
            <a:r>
              <a:rPr lang="en-US" sz="1100" b="1">
                <a:solidFill>
                  <a:srgbClr val="004791"/>
                </a:solidFill>
              </a:rPr>
              <a:t>GOALS FOR THIS TUTORIAL</a:t>
            </a:r>
          </a:p>
        </p:txBody>
      </p:sp>
      <p:sp>
        <p:nvSpPr>
          <p:cNvPr id="24" name="Citations Placeholder">
            <a:extLst>
              <a:ext uri="{FF2B5EF4-FFF2-40B4-BE49-F238E27FC236}">
                <a16:creationId xmlns:a16="http://schemas.microsoft.com/office/drawing/2014/main" id="{29D4E2EB-730D-2E1A-E373-D7A887B5D7F1}"/>
              </a:ext>
            </a:extLst>
          </p:cNvPr>
          <p:cNvSpPr txBox="1"/>
          <p:nvPr/>
        </p:nvSpPr>
        <p:spPr>
          <a:xfrm>
            <a:off x="2037509" y="4478728"/>
            <a:ext cx="6644712" cy="259718"/>
          </a:xfrm>
          <a:prstGeom prst="rect">
            <a:avLst/>
          </a:prstGeom>
          <a:noFill/>
        </p:spPr>
        <p:txBody>
          <a:bodyPr vertOverflow="overflow" vert="horz" wrap="square" rtlCol="0" anchor="t">
            <a:noAutofit/>
          </a:bodyPr>
          <a:lstStyle/>
          <a:p>
            <a:pPr algn="r"/>
            <a:r>
              <a:rPr lang="en-SE" sz="1050">
                <a:solidFill>
                  <a:srgbClr val="5C6470"/>
                </a:solidFill>
              </a:rPr>
              <a:t>Dogac, Asuman. "Interoperability in eHealth systems." </a:t>
            </a:r>
            <a:r>
              <a:rPr lang="en-SE" sz="1050" i="1">
                <a:solidFill>
                  <a:srgbClr val="5C6470"/>
                </a:solidFill>
              </a:rPr>
              <a:t>Proceedings of the VLDB Endowment</a:t>
            </a:r>
            <a:r>
              <a:rPr lang="en-SE" sz="1050">
                <a:solidFill>
                  <a:srgbClr val="5C6470"/>
                </a:solidFill>
              </a:rPr>
              <a:t> 5.12 (2012): 2026-2027.</a:t>
            </a:r>
            <a:endParaRPr lang="en-SE" sz="1050" i="1">
              <a:solidFill>
                <a:srgbClr val="5C6470"/>
              </a:solidFill>
            </a:endParaRPr>
          </a:p>
        </p:txBody>
      </p:sp>
    </p:spTree>
    <p:extLst>
      <p:ext uri="{BB962C8B-B14F-4D97-AF65-F5344CB8AC3E}">
        <p14:creationId xmlns:p14="http://schemas.microsoft.com/office/powerpoint/2010/main" val="6346774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0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0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05"/>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07"/>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0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09"/>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10"/>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11"/>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12"/>
                                        </p:tgtEl>
                                        <p:attrNameLst>
                                          <p:attrName>style.visibility</p:attrName>
                                        </p:attrNameLst>
                                      </p:cBhvr>
                                      <p:to>
                                        <p:strVal val="visible"/>
                                      </p:to>
                                    </p:set>
                                  </p:childTnLst>
                                </p:cTn>
                              </p:par>
                              <p:par>
                                <p:cTn id="43" presetID="1" presetClass="entr" presetSubtype="0" fill="hold" grpId="0" nodeType="withEffect">
                                  <p:stCondLst>
                                    <p:cond delay="500"/>
                                  </p:stCondLst>
                                  <p:childTnLst>
                                    <p:set>
                                      <p:cBhvr>
                                        <p:cTn id="44" dur="1" fill="hold">
                                          <p:stCondLst>
                                            <p:cond delay="0"/>
                                          </p:stCondLst>
                                        </p:cTn>
                                        <p:tgtEl>
                                          <p:spTgt spid="113"/>
                                        </p:tgtEl>
                                        <p:attrNameLst>
                                          <p:attrName>style.visibility</p:attrName>
                                        </p:attrNameLst>
                                      </p:cBhvr>
                                      <p:to>
                                        <p:strVal val="visible"/>
                                      </p:to>
                                    </p:set>
                                  </p:childTnLst>
                                </p:cTn>
                              </p:par>
                              <p:par>
                                <p:cTn id="45" presetID="1" presetClass="entr" presetSubtype="0" fill="hold" grpId="0" nodeType="withEffect">
                                  <p:stCondLst>
                                    <p:cond delay="1000"/>
                                  </p:stCondLst>
                                  <p:childTnLst>
                                    <p:set>
                                      <p:cBhvr>
                                        <p:cTn id="46" dur="1" fill="hold">
                                          <p:stCondLst>
                                            <p:cond delay="0"/>
                                          </p:stCondLst>
                                        </p:cTn>
                                        <p:tgtEl>
                                          <p:spTgt spid="114"/>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2"/>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3"/>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17"/>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18"/>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 grpId="0"/>
      <p:bldP spid="101" grpId="0"/>
      <p:bldP spid="102" grpId="0"/>
      <p:bldP spid="103" grpId="0" animBg="1"/>
      <p:bldP spid="104" grpId="0"/>
      <p:bldP spid="105" grpId="0" animBg="1"/>
      <p:bldP spid="106" grpId="0"/>
      <p:bldP spid="107" grpId="0" animBg="1"/>
      <p:bldP spid="108" grpId="0"/>
      <p:bldP spid="109" grpId="0" animBg="1"/>
      <p:bldP spid="110" grpId="0"/>
      <p:bldP spid="111" grpId="0" animBg="1"/>
      <p:bldP spid="112" grpId="0"/>
      <p:bldP spid="113" grpId="0"/>
      <p:bldP spid="114" grpId="0"/>
      <p:bldP spid="24" grpId="0"/>
    </p:bldLst>
  </p:timing>
</p:sld>
</file>

<file path=ppt/slides/slide6.xml><?xml version="1.0" encoding="utf-8"?>
<p:sld xmlns:a="http://schemas.openxmlformats.org/drawingml/2006/main" xmlns:r="http://schemas.openxmlformats.org/officeDocument/2006/relationships" xmlns:p="http://schemas.openxmlformats.org/presentationml/2006/main">
  <p:cSld name="Slide 12">
    <p:bg>
      <p:bgPr>
        <a:solidFill>
          <a:srgbClr val="0066B3"/>
        </a:solidFill>
        <a:effectLst/>
      </p:bgPr>
    </p:bg>
    <p:spTree>
      <p:nvGrpSpPr>
        <p:cNvPr id="1" name=""/>
        <p:cNvGrpSpPr/>
        <p:nvPr/>
      </p:nvGrpSpPr>
      <p:grpSpPr>
        <a:xfrm>
          <a:off x="0" y="0"/>
          <a:ext cx="0" cy="0"/>
          <a:chOff x="0" y="0"/>
          <a:chExt cx="0" cy="0"/>
        </a:xfrm>
      </p:grpSpPr>
      <p:sp>
        <p:nvSpPr>
          <p:cNvPr id="2" name="Text 0"/>
          <p:cNvSpPr/>
          <p:nvPr/>
        </p:nvSpPr>
        <p:spPr>
          <a:xfrm>
            <a:off x="640080" y="566928"/>
            <a:ext cx="3657600" cy="182880"/>
          </a:xfrm>
          <a:prstGeom prst="rect">
            <a:avLst/>
          </a:prstGeom>
          <a:noFill/>
          <a:ln/>
        </p:spPr>
        <p:txBody>
          <a:bodyPr wrap="square" lIns="0" tIns="0" rIns="0" bIns="0" rtlCol="0" anchor="ctr"/>
          <a:lstStyle/>
          <a:p>
            <a:pPr marL="0" indent="0" algn="l">
              <a:buNone/>
            </a:pPr>
            <a:r>
              <a:rPr lang="en-US" sz="1000" b="1" kern="0" spc="100">
                <a:solidFill>
                  <a:srgbClr val="EBE5E0"/>
                </a:solidFill>
                <a:latin typeface="Calibri" pitchFamily="34" charset="0"/>
                <a:ea typeface="Calibri" pitchFamily="34" charset="-122"/>
                <a:cs typeface="Calibri" pitchFamily="34" charset="-120"/>
              </a:rPr>
              <a:t>KTH</a:t>
            </a:r>
            <a:r>
              <a:rPr lang="en-US" sz="1000" kern="0" spc="100">
                <a:solidFill>
                  <a:srgbClr val="9AA1AB"/>
                </a:solidFill>
                <a:latin typeface="Calibri" pitchFamily="34" charset="0"/>
                <a:ea typeface="Calibri" pitchFamily="34" charset="-122"/>
                <a:cs typeface="Calibri" pitchFamily="34" charset="-120"/>
              </a:rPr>
              <a:t>  /  </a:t>
            </a:r>
            <a:r>
              <a:rPr lang="en-US" sz="1000" b="1" kern="0" spc="100">
                <a:solidFill>
                  <a:srgbClr val="EBE5E0"/>
                </a:solidFill>
                <a:latin typeface="Calibri" pitchFamily="34" charset="0"/>
                <a:ea typeface="Calibri" pitchFamily="34" charset="-122"/>
                <a:cs typeface="Calibri" pitchFamily="34" charset="-120"/>
              </a:rPr>
              <a:t>NYU</a:t>
            </a:r>
            <a:r>
              <a:rPr lang="en-US" sz="1000" kern="0" spc="100">
                <a:solidFill>
                  <a:srgbClr val="9AA1AB"/>
                </a:solidFill>
                <a:latin typeface="Calibri" pitchFamily="34" charset="0"/>
                <a:ea typeface="Calibri" pitchFamily="34" charset="-122"/>
                <a:cs typeface="Calibri" pitchFamily="34" charset="-120"/>
              </a:rPr>
              <a:t>  /  </a:t>
            </a:r>
            <a:r>
              <a:rPr lang="en-US" sz="1000" b="1" kern="0" spc="100">
                <a:solidFill>
                  <a:srgbClr val="EBE5E0"/>
                </a:solidFill>
                <a:latin typeface="Calibri" pitchFamily="34" charset="0"/>
                <a:ea typeface="Calibri" pitchFamily="34" charset="-122"/>
                <a:cs typeface="Calibri" pitchFamily="34" charset="-120"/>
              </a:rPr>
              <a:t>TU Wien</a:t>
            </a:r>
            <a:endParaRPr lang="en-US" sz="1000"/>
          </a:p>
        </p:txBody>
      </p:sp>
      <p:sp>
        <p:nvSpPr>
          <p:cNvPr id="3" name="Text 1"/>
          <p:cNvSpPr/>
          <p:nvPr/>
        </p:nvSpPr>
        <p:spPr>
          <a:xfrm>
            <a:off x="502920" y="1097280"/>
            <a:ext cx="1371600" cy="1097280"/>
          </a:xfrm>
          <a:prstGeom prst="rect">
            <a:avLst/>
          </a:prstGeom>
          <a:noFill/>
          <a:ln/>
        </p:spPr>
        <p:txBody>
          <a:bodyPr wrap="square" lIns="0" tIns="0" rIns="0" bIns="0" rtlCol="0" anchor="ctr"/>
          <a:lstStyle/>
          <a:p>
            <a:pPr marL="0" indent="0">
              <a:buNone/>
            </a:pPr>
            <a:r>
              <a:rPr lang="en-US" sz="12000" b="1">
                <a:solidFill>
                  <a:srgbClr val="E0156F"/>
                </a:solidFill>
                <a:latin typeface="Bookman Old Style" pitchFamily="34" charset="0"/>
                <a:ea typeface="Bookman Old Style" pitchFamily="34" charset="-122"/>
                <a:cs typeface="Bookman Old Style" pitchFamily="34" charset="-120"/>
              </a:rPr>
              <a:t>“</a:t>
            </a:r>
            <a:endParaRPr lang="en-US" sz="12000"/>
          </a:p>
        </p:txBody>
      </p:sp>
      <p:sp>
        <p:nvSpPr>
          <p:cNvPr id="4" name="Text 2"/>
          <p:cNvSpPr/>
          <p:nvPr/>
        </p:nvSpPr>
        <p:spPr>
          <a:xfrm>
            <a:off x="1554480" y="1463039"/>
            <a:ext cx="6858000" cy="2258355"/>
          </a:xfrm>
          <a:prstGeom prst="rect">
            <a:avLst/>
          </a:prstGeom>
          <a:noFill/>
          <a:ln/>
        </p:spPr>
        <p:txBody>
          <a:bodyPr wrap="square" lIns="0" tIns="0" rIns="0" bIns="0" rtlCol="0" anchor="ctr"/>
          <a:lstStyle/>
          <a:p>
            <a:pPr>
              <a:lnSpc>
                <a:spcPts val="3600"/>
              </a:lnSpc>
            </a:pPr>
            <a:r>
              <a:rPr lang="en-US" sz="2800" i="1">
                <a:solidFill>
                  <a:srgbClr val="FFFFFF"/>
                </a:solidFill>
                <a:latin typeface="Bookman Old Style" panose="02050604050505020204" pitchFamily="18" charset="0"/>
                <a:ea typeface="Calibri" pitchFamily="34" charset="-122"/>
                <a:cs typeface="Calibri" pitchFamily="34" charset="-120"/>
              </a:rPr>
              <a:t>Interoperability is the ability of two or more systems or components to exchange information and to use the information that has been exchanged.</a:t>
            </a:r>
            <a:endParaRPr lang="en-US" sz="2800" i="1">
              <a:solidFill>
                <a:srgbClr val="FFFFFF"/>
              </a:solidFill>
              <a:latin typeface="Bookman Old Style" panose="02050604050505020204" pitchFamily="18" charset="0"/>
            </a:endParaRPr>
          </a:p>
        </p:txBody>
      </p:sp>
      <p:sp>
        <p:nvSpPr>
          <p:cNvPr id="5" name="Text 3"/>
          <p:cNvSpPr/>
          <p:nvPr/>
        </p:nvSpPr>
        <p:spPr>
          <a:xfrm>
            <a:off x="1572767" y="3921996"/>
            <a:ext cx="5955083" cy="548640"/>
          </a:xfrm>
          <a:prstGeom prst="rect">
            <a:avLst/>
          </a:prstGeom>
          <a:noFill/>
          <a:ln/>
        </p:spPr>
        <p:txBody>
          <a:bodyPr wrap="square" lIns="0" tIns="0" rIns="0" bIns="0" rtlCol="0" anchor="ctr"/>
          <a:lstStyle/>
          <a:p>
            <a:pPr>
              <a:lnSpc>
                <a:spcPts val="1600"/>
              </a:lnSpc>
            </a:pPr>
            <a:r>
              <a:rPr lang="en-US" sz="1200" b="1">
                <a:solidFill>
                  <a:srgbClr val="FFFFFF"/>
                </a:solidFill>
                <a:latin typeface="Calibri" pitchFamily="34" charset="0"/>
                <a:ea typeface="Calibri" pitchFamily="34" charset="-122"/>
                <a:cs typeface="Calibri" pitchFamily="34" charset="-120"/>
              </a:rPr>
              <a:t>IEEE Standard Computer Dictionary: A Compilation of IEEE Standard Computer Glossaries</a:t>
            </a:r>
          </a:p>
          <a:p>
            <a:pPr>
              <a:lnSpc>
                <a:spcPts val="1600"/>
              </a:lnSpc>
            </a:pPr>
            <a:r>
              <a:rPr lang="en-US" sz="1200">
                <a:solidFill>
                  <a:srgbClr val="FFFFFF"/>
                </a:solidFill>
                <a:ea typeface="+mn-lt"/>
                <a:cs typeface="+mn-lt"/>
              </a:rPr>
              <a:t>https://ieeexplore.ieee.org/document/182763</a:t>
            </a:r>
            <a:endParaRPr lang="en-US">
              <a:solidFill>
                <a:srgbClr val="000000"/>
              </a:solidFill>
              <a:ea typeface="+mn-lt"/>
              <a:cs typeface="+mn-l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143" y="0"/>
            <a:ext cx="9141714" cy="51435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Picture 1">
            <a:extLst>
              <a:ext uri="{FF2B5EF4-FFF2-40B4-BE49-F238E27FC236}">
                <a16:creationId xmlns:a16="http://schemas.microsoft.com/office/drawing/2014/main" id="{21B8A3C6-CC2C-762E-BE95-847839F196A5}"/>
              </a:ext>
            </a:extLst>
          </p:cNvPr>
          <p:cNvPicPr>
            <a:picLocks noChangeAspect="1"/>
          </p:cNvPicPr>
          <p:nvPr/>
        </p:nvPicPr>
        <p:blipFill>
          <a:blip r:embed="rId2"/>
          <a:srcRect b="19"/>
          <a:stretch>
            <a:fillRect/>
          </a:stretch>
        </p:blipFill>
        <p:spPr>
          <a:xfrm>
            <a:off x="20" y="961"/>
            <a:ext cx="9143980" cy="5142539"/>
          </a:xfrm>
          <a:prstGeom prst="rect">
            <a:avLst/>
          </a:prstGeom>
        </p:spPr>
      </p:pic>
    </p:spTree>
    <p:extLst>
      <p:ext uri="{BB962C8B-B14F-4D97-AF65-F5344CB8AC3E}">
        <p14:creationId xmlns:p14="http://schemas.microsoft.com/office/powerpoint/2010/main" val="20968441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AA0183A7-7AFE-90CD-5E8E-B96E5A4CD516}"/>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717109DD-EAC4-D6C6-54F2-06D97A996324}"/>
              </a:ext>
            </a:extLst>
          </p:cNvPr>
          <p:cNvSpPr/>
          <p:nvPr/>
        </p:nvSpPr>
        <p:spPr>
          <a:xfrm>
            <a:off x="457200" y="411480"/>
            <a:ext cx="6400800" cy="731520"/>
          </a:xfrm>
          <a:prstGeom prst="rect">
            <a:avLst/>
          </a:prstGeom>
          <a:noFill/>
          <a:ln/>
        </p:spPr>
        <p:txBody>
          <a:bodyPr wrap="square" lIns="0" tIns="0" rIns="0" bIns="0" rtlCol="0" anchor="ctr"/>
          <a:lstStyle/>
          <a:p>
            <a:pPr marL="0" indent="0">
              <a:buNone/>
            </a:pPr>
            <a:r>
              <a:rPr lang="en-US" sz="3400" b="1">
                <a:solidFill>
                  <a:srgbClr val="1B2A4A"/>
                </a:solidFill>
                <a:latin typeface="Bookman Old Style"/>
              </a:rPr>
              <a:t>Interoperability</a:t>
            </a:r>
          </a:p>
        </p:txBody>
      </p:sp>
      <p:sp>
        <p:nvSpPr>
          <p:cNvPr id="3" name="Shape 1">
            <a:extLst>
              <a:ext uri="{FF2B5EF4-FFF2-40B4-BE49-F238E27FC236}">
                <a16:creationId xmlns:a16="http://schemas.microsoft.com/office/drawing/2014/main" id="{650BEB9E-1C19-15F7-90D9-7449984B3534}"/>
              </a:ext>
            </a:extLst>
          </p:cNvPr>
          <p:cNvSpPr/>
          <p:nvPr/>
        </p:nvSpPr>
        <p:spPr>
          <a:xfrm>
            <a:off x="464696" y="2154236"/>
            <a:ext cx="1723996" cy="1979676"/>
          </a:xfrm>
          <a:prstGeom prst="roundRect">
            <a:avLst>
              <a:gd name="adj" fmla="val 3721"/>
            </a:avLst>
          </a:prstGeom>
          <a:solidFill>
            <a:srgbClr val="F5F1ED"/>
          </a:solidFill>
          <a:ln/>
          <a:effectLst>
            <a:outerShdw blurRad="88900" dist="38100" dir="5400000" algn="bl" rotWithShape="0">
              <a:srgbClr val="000000">
                <a:alpha val="12000"/>
              </a:srgbClr>
            </a:outerShdw>
          </a:effectLst>
        </p:spPr>
        <p:txBody>
          <a:bodyPr/>
          <a:lstStyle/>
          <a:p>
            <a:endParaRPr lang="en-SE"/>
          </a:p>
        </p:txBody>
      </p:sp>
      <p:sp>
        <p:nvSpPr>
          <p:cNvPr id="4" name="Shape 2">
            <a:extLst>
              <a:ext uri="{FF2B5EF4-FFF2-40B4-BE49-F238E27FC236}">
                <a16:creationId xmlns:a16="http://schemas.microsoft.com/office/drawing/2014/main" id="{04562237-11F5-DAA1-FD69-F3F0954C491F}"/>
              </a:ext>
            </a:extLst>
          </p:cNvPr>
          <p:cNvSpPr/>
          <p:nvPr/>
        </p:nvSpPr>
        <p:spPr>
          <a:xfrm>
            <a:off x="652148" y="2270822"/>
            <a:ext cx="516988" cy="516988"/>
          </a:xfrm>
          <a:prstGeom prst="roundRect">
            <a:avLst>
              <a:gd name="adj" fmla="val 18824"/>
            </a:avLst>
          </a:prstGeom>
          <a:solidFill>
            <a:srgbClr val="004791"/>
          </a:solidFill>
          <a:ln/>
        </p:spPr>
        <p:txBody>
          <a:bodyPr/>
          <a:lstStyle/>
          <a:p>
            <a:endParaRPr lang="en-SE"/>
          </a:p>
        </p:txBody>
      </p:sp>
      <p:sp>
        <p:nvSpPr>
          <p:cNvPr id="6" name="Text 3">
            <a:extLst>
              <a:ext uri="{FF2B5EF4-FFF2-40B4-BE49-F238E27FC236}">
                <a16:creationId xmlns:a16="http://schemas.microsoft.com/office/drawing/2014/main" id="{03988D00-680F-C72C-7DCC-ECA53B73B33A}"/>
              </a:ext>
            </a:extLst>
          </p:cNvPr>
          <p:cNvSpPr/>
          <p:nvPr/>
        </p:nvSpPr>
        <p:spPr>
          <a:xfrm>
            <a:off x="647576" y="2840036"/>
            <a:ext cx="1339102" cy="320743"/>
          </a:xfrm>
          <a:prstGeom prst="rect">
            <a:avLst/>
          </a:prstGeom>
          <a:noFill/>
          <a:ln/>
        </p:spPr>
        <p:txBody>
          <a:bodyPr wrap="square" lIns="0" tIns="0" rIns="0" bIns="0" rtlCol="0" anchor="ctr"/>
          <a:lstStyle/>
          <a:p>
            <a:pPr marL="0" indent="0">
              <a:buNone/>
            </a:pPr>
            <a:r>
              <a:rPr lang="en-US" sz="1600" b="1">
                <a:solidFill>
                  <a:srgbClr val="1B2330"/>
                </a:solidFill>
                <a:latin typeface="Calibri" pitchFamily="34" charset="0"/>
                <a:ea typeface="Calibri" pitchFamily="34" charset="-122"/>
                <a:cs typeface="Calibri" pitchFamily="34" charset="-120"/>
              </a:rPr>
              <a:t>Technical</a:t>
            </a:r>
            <a:endParaRPr lang="en-US" sz="1600"/>
          </a:p>
        </p:txBody>
      </p:sp>
      <p:sp>
        <p:nvSpPr>
          <p:cNvPr id="7" name="Text 4">
            <a:extLst>
              <a:ext uri="{FF2B5EF4-FFF2-40B4-BE49-F238E27FC236}">
                <a16:creationId xmlns:a16="http://schemas.microsoft.com/office/drawing/2014/main" id="{0F4644B9-2A08-07C4-71C2-94D512561FB0}"/>
              </a:ext>
            </a:extLst>
          </p:cNvPr>
          <p:cNvSpPr/>
          <p:nvPr/>
        </p:nvSpPr>
        <p:spPr>
          <a:xfrm>
            <a:off x="647576" y="3256088"/>
            <a:ext cx="1389888" cy="749808"/>
          </a:xfrm>
          <a:prstGeom prst="rect">
            <a:avLst/>
          </a:prstGeom>
          <a:noFill/>
          <a:ln/>
        </p:spPr>
        <p:txBody>
          <a:bodyPr wrap="square" lIns="0" tIns="0" rIns="0" bIns="0" rtlCol="0" anchor="t"/>
          <a:lstStyle/>
          <a:p>
            <a:pPr>
              <a:lnSpc>
                <a:spcPts val="1500"/>
              </a:lnSpc>
            </a:pPr>
            <a:r>
              <a:rPr lang="en-SE" sz="1100">
                <a:solidFill>
                  <a:srgbClr val="5C6470"/>
                </a:solidFill>
              </a:rPr>
              <a:t>Establishes the inter-connectivity requirements to exchange data</a:t>
            </a:r>
            <a:endParaRPr lang="en-US" sz="1100">
              <a:solidFill>
                <a:srgbClr val="5C6470"/>
              </a:solidFill>
            </a:endParaRPr>
          </a:p>
        </p:txBody>
      </p:sp>
      <p:sp>
        <p:nvSpPr>
          <p:cNvPr id="8" name="Shape 5">
            <a:extLst>
              <a:ext uri="{FF2B5EF4-FFF2-40B4-BE49-F238E27FC236}">
                <a16:creationId xmlns:a16="http://schemas.microsoft.com/office/drawing/2014/main" id="{75679AC5-71B4-DC9D-943D-16514842054C}"/>
              </a:ext>
            </a:extLst>
          </p:cNvPr>
          <p:cNvSpPr/>
          <p:nvPr/>
        </p:nvSpPr>
        <p:spPr>
          <a:xfrm>
            <a:off x="2631824" y="2154236"/>
            <a:ext cx="1723996" cy="1979676"/>
          </a:xfrm>
          <a:prstGeom prst="roundRect">
            <a:avLst>
              <a:gd name="adj" fmla="val 3721"/>
            </a:avLst>
          </a:prstGeom>
          <a:solidFill>
            <a:srgbClr val="F5F1ED"/>
          </a:solidFill>
          <a:ln/>
          <a:effectLst>
            <a:outerShdw blurRad="88900" dist="38100" dir="5400000" algn="bl" rotWithShape="0">
              <a:srgbClr val="000000">
                <a:alpha val="12000"/>
              </a:srgbClr>
            </a:outerShdw>
          </a:effectLst>
        </p:spPr>
        <p:txBody>
          <a:bodyPr/>
          <a:lstStyle/>
          <a:p>
            <a:endParaRPr lang="en-SE"/>
          </a:p>
        </p:txBody>
      </p:sp>
      <p:sp>
        <p:nvSpPr>
          <p:cNvPr id="9" name="Shape 6">
            <a:extLst>
              <a:ext uri="{FF2B5EF4-FFF2-40B4-BE49-F238E27FC236}">
                <a16:creationId xmlns:a16="http://schemas.microsoft.com/office/drawing/2014/main" id="{22E990A6-BE35-EE7A-4D10-9189A73E0EEA}"/>
              </a:ext>
            </a:extLst>
          </p:cNvPr>
          <p:cNvSpPr/>
          <p:nvPr/>
        </p:nvSpPr>
        <p:spPr>
          <a:xfrm>
            <a:off x="2828420" y="2270822"/>
            <a:ext cx="516988" cy="516988"/>
          </a:xfrm>
          <a:prstGeom prst="roundRect">
            <a:avLst>
              <a:gd name="adj" fmla="val 18824"/>
            </a:avLst>
          </a:prstGeom>
          <a:solidFill>
            <a:srgbClr val="004791"/>
          </a:solidFill>
          <a:ln/>
        </p:spPr>
        <p:txBody>
          <a:bodyPr/>
          <a:lstStyle/>
          <a:p>
            <a:endParaRPr lang="en-SE"/>
          </a:p>
        </p:txBody>
      </p:sp>
      <p:sp>
        <p:nvSpPr>
          <p:cNvPr id="11" name="Text 7">
            <a:extLst>
              <a:ext uri="{FF2B5EF4-FFF2-40B4-BE49-F238E27FC236}">
                <a16:creationId xmlns:a16="http://schemas.microsoft.com/office/drawing/2014/main" id="{87E0A268-A8BF-2666-7A03-474F3C94AB6A}"/>
              </a:ext>
            </a:extLst>
          </p:cNvPr>
          <p:cNvSpPr/>
          <p:nvPr/>
        </p:nvSpPr>
        <p:spPr>
          <a:xfrm>
            <a:off x="2814704" y="2840036"/>
            <a:ext cx="1339102" cy="320743"/>
          </a:xfrm>
          <a:prstGeom prst="rect">
            <a:avLst/>
          </a:prstGeom>
          <a:noFill/>
          <a:ln/>
        </p:spPr>
        <p:txBody>
          <a:bodyPr wrap="square" lIns="0" tIns="0" rIns="0" bIns="0" rtlCol="0" anchor="ctr"/>
          <a:lstStyle/>
          <a:p>
            <a:pPr marL="0" indent="0">
              <a:buNone/>
            </a:pPr>
            <a:r>
              <a:rPr lang="en-US" sz="1600" b="1">
                <a:solidFill>
                  <a:srgbClr val="1B2330"/>
                </a:solidFill>
                <a:latin typeface="Calibri" pitchFamily="34" charset="0"/>
                <a:ea typeface="Calibri" pitchFamily="34" charset="-122"/>
                <a:cs typeface="Calibri" pitchFamily="34" charset="-120"/>
              </a:rPr>
              <a:t>Syntactic</a:t>
            </a:r>
            <a:endParaRPr lang="en-US" sz="1600"/>
          </a:p>
        </p:txBody>
      </p:sp>
      <p:sp>
        <p:nvSpPr>
          <p:cNvPr id="12" name="Text 8">
            <a:extLst>
              <a:ext uri="{FF2B5EF4-FFF2-40B4-BE49-F238E27FC236}">
                <a16:creationId xmlns:a16="http://schemas.microsoft.com/office/drawing/2014/main" id="{2FB33CFC-EBD4-F25C-B37B-8A056DFE3B48}"/>
              </a:ext>
            </a:extLst>
          </p:cNvPr>
          <p:cNvSpPr/>
          <p:nvPr/>
        </p:nvSpPr>
        <p:spPr>
          <a:xfrm>
            <a:off x="2814704" y="3256088"/>
            <a:ext cx="1389888" cy="892452"/>
          </a:xfrm>
          <a:prstGeom prst="rect">
            <a:avLst/>
          </a:prstGeom>
          <a:noFill/>
          <a:ln/>
        </p:spPr>
        <p:txBody>
          <a:bodyPr wrap="square" lIns="0" tIns="0" rIns="0" bIns="0" rtlCol="0" anchor="t"/>
          <a:lstStyle/>
          <a:p>
            <a:pPr>
              <a:lnSpc>
                <a:spcPts val="1500"/>
              </a:lnSpc>
            </a:pPr>
            <a:r>
              <a:rPr lang="en-US" sz="1100">
                <a:solidFill>
                  <a:srgbClr val="5C6470"/>
                </a:solidFill>
                <a:latin typeface="Calibri" pitchFamily="34" charset="0"/>
                <a:ea typeface="Calibri" pitchFamily="34" charset="-122"/>
                <a:cs typeface="Calibri" pitchFamily="34" charset="-120"/>
              </a:rPr>
              <a:t>Concerns the format and structure in which data is encoded and exchanged </a:t>
            </a:r>
            <a:endParaRPr lang="en-US" sz="1100"/>
          </a:p>
        </p:txBody>
      </p:sp>
      <p:sp>
        <p:nvSpPr>
          <p:cNvPr id="13" name="Shape 9">
            <a:extLst>
              <a:ext uri="{FF2B5EF4-FFF2-40B4-BE49-F238E27FC236}">
                <a16:creationId xmlns:a16="http://schemas.microsoft.com/office/drawing/2014/main" id="{8619921B-282E-101D-1873-D2A7AF7EC4BF}"/>
              </a:ext>
            </a:extLst>
          </p:cNvPr>
          <p:cNvSpPr/>
          <p:nvPr/>
        </p:nvSpPr>
        <p:spPr>
          <a:xfrm>
            <a:off x="4798952" y="2154236"/>
            <a:ext cx="1723996" cy="1979676"/>
          </a:xfrm>
          <a:prstGeom prst="roundRect">
            <a:avLst>
              <a:gd name="adj" fmla="val 3721"/>
            </a:avLst>
          </a:prstGeom>
          <a:solidFill>
            <a:srgbClr val="F5F1ED"/>
          </a:solidFill>
          <a:ln/>
          <a:effectLst>
            <a:outerShdw blurRad="88900" dist="38100" dir="5400000" algn="bl" rotWithShape="0">
              <a:srgbClr val="000000">
                <a:alpha val="12000"/>
              </a:srgbClr>
            </a:outerShdw>
          </a:effectLst>
        </p:spPr>
        <p:txBody>
          <a:bodyPr/>
          <a:lstStyle/>
          <a:p>
            <a:endParaRPr lang="en-SE"/>
          </a:p>
        </p:txBody>
      </p:sp>
      <p:sp>
        <p:nvSpPr>
          <p:cNvPr id="14" name="Shape 10">
            <a:extLst>
              <a:ext uri="{FF2B5EF4-FFF2-40B4-BE49-F238E27FC236}">
                <a16:creationId xmlns:a16="http://schemas.microsoft.com/office/drawing/2014/main" id="{A76FDDB9-4C3B-5EE4-65AA-BEE39CE0FE5C}"/>
              </a:ext>
            </a:extLst>
          </p:cNvPr>
          <p:cNvSpPr/>
          <p:nvPr/>
        </p:nvSpPr>
        <p:spPr>
          <a:xfrm>
            <a:off x="4995548" y="2270822"/>
            <a:ext cx="516988" cy="516988"/>
          </a:xfrm>
          <a:prstGeom prst="roundRect">
            <a:avLst>
              <a:gd name="adj" fmla="val 18824"/>
            </a:avLst>
          </a:prstGeom>
          <a:solidFill>
            <a:srgbClr val="004791"/>
          </a:solidFill>
          <a:ln/>
        </p:spPr>
        <p:txBody>
          <a:bodyPr/>
          <a:lstStyle/>
          <a:p>
            <a:endParaRPr lang="en-SE"/>
          </a:p>
        </p:txBody>
      </p:sp>
      <p:sp>
        <p:nvSpPr>
          <p:cNvPr id="16" name="Text 11">
            <a:extLst>
              <a:ext uri="{FF2B5EF4-FFF2-40B4-BE49-F238E27FC236}">
                <a16:creationId xmlns:a16="http://schemas.microsoft.com/office/drawing/2014/main" id="{D6332997-9FC9-2C33-88C1-F45F46E63B14}"/>
              </a:ext>
            </a:extLst>
          </p:cNvPr>
          <p:cNvSpPr/>
          <p:nvPr/>
        </p:nvSpPr>
        <p:spPr>
          <a:xfrm>
            <a:off x="4981832" y="2840036"/>
            <a:ext cx="1339102" cy="320743"/>
          </a:xfrm>
          <a:prstGeom prst="rect">
            <a:avLst/>
          </a:prstGeom>
          <a:noFill/>
          <a:ln/>
        </p:spPr>
        <p:txBody>
          <a:bodyPr wrap="square" lIns="0" tIns="0" rIns="0" bIns="0" rtlCol="0" anchor="ctr"/>
          <a:lstStyle/>
          <a:p>
            <a:pPr marL="0" indent="0">
              <a:buNone/>
            </a:pPr>
            <a:r>
              <a:rPr lang="en-US" sz="1600" b="1">
                <a:solidFill>
                  <a:srgbClr val="1B2330"/>
                </a:solidFill>
                <a:latin typeface="Calibri" pitchFamily="34" charset="0"/>
                <a:ea typeface="Calibri" pitchFamily="34" charset="-122"/>
                <a:cs typeface="Calibri" pitchFamily="34" charset="-120"/>
              </a:rPr>
              <a:t>Semantic</a:t>
            </a:r>
            <a:endParaRPr lang="en-US" sz="1600"/>
          </a:p>
        </p:txBody>
      </p:sp>
      <p:sp>
        <p:nvSpPr>
          <p:cNvPr id="17" name="Text 12">
            <a:extLst>
              <a:ext uri="{FF2B5EF4-FFF2-40B4-BE49-F238E27FC236}">
                <a16:creationId xmlns:a16="http://schemas.microsoft.com/office/drawing/2014/main" id="{C1CF7E0E-9F51-3ADD-7E19-9B9D5C46AC26}"/>
              </a:ext>
            </a:extLst>
          </p:cNvPr>
          <p:cNvSpPr/>
          <p:nvPr/>
        </p:nvSpPr>
        <p:spPr>
          <a:xfrm>
            <a:off x="4981832" y="3256088"/>
            <a:ext cx="1389888" cy="813816"/>
          </a:xfrm>
          <a:prstGeom prst="rect">
            <a:avLst/>
          </a:prstGeom>
          <a:noFill/>
          <a:ln/>
        </p:spPr>
        <p:txBody>
          <a:bodyPr wrap="square" lIns="0" tIns="0" rIns="0" bIns="0" rtlCol="0" anchor="t"/>
          <a:lstStyle/>
          <a:p>
            <a:pPr>
              <a:lnSpc>
                <a:spcPts val="1500"/>
              </a:lnSpc>
            </a:pPr>
            <a:r>
              <a:rPr lang="en-US" sz="1100">
                <a:solidFill>
                  <a:srgbClr val="5C6470"/>
                </a:solidFill>
                <a:latin typeface="Calibri" pitchFamily="34" charset="0"/>
                <a:ea typeface="Calibri" pitchFamily="34" charset="-122"/>
                <a:cs typeface="Calibri" pitchFamily="34" charset="-120"/>
              </a:rPr>
              <a:t>Concerns the ability to share meaning across systems</a:t>
            </a:r>
            <a:endParaRPr lang="en-US" sz="1100">
              <a:solidFill>
                <a:srgbClr val="5C6470"/>
              </a:solidFill>
            </a:endParaRPr>
          </a:p>
        </p:txBody>
      </p:sp>
      <p:sp>
        <p:nvSpPr>
          <p:cNvPr id="18" name="Shape 13">
            <a:extLst>
              <a:ext uri="{FF2B5EF4-FFF2-40B4-BE49-F238E27FC236}">
                <a16:creationId xmlns:a16="http://schemas.microsoft.com/office/drawing/2014/main" id="{A712D2F1-0909-6D07-2514-DB74CD227627}"/>
              </a:ext>
            </a:extLst>
          </p:cNvPr>
          <p:cNvSpPr/>
          <p:nvPr/>
        </p:nvSpPr>
        <p:spPr>
          <a:xfrm>
            <a:off x="6966080" y="2154236"/>
            <a:ext cx="1723996" cy="1979676"/>
          </a:xfrm>
          <a:prstGeom prst="roundRect">
            <a:avLst>
              <a:gd name="adj" fmla="val 3721"/>
            </a:avLst>
          </a:prstGeom>
          <a:solidFill>
            <a:srgbClr val="F5F1ED"/>
          </a:solidFill>
          <a:ln/>
          <a:effectLst>
            <a:outerShdw blurRad="88900" dist="38100" dir="5400000" algn="bl" rotWithShape="0">
              <a:srgbClr val="000000">
                <a:alpha val="12000"/>
              </a:srgbClr>
            </a:outerShdw>
          </a:effectLst>
        </p:spPr>
        <p:txBody>
          <a:bodyPr/>
          <a:lstStyle/>
          <a:p>
            <a:endParaRPr lang="en-SE"/>
          </a:p>
        </p:txBody>
      </p:sp>
      <p:grpSp>
        <p:nvGrpSpPr>
          <p:cNvPr id="36" name="Group 35">
            <a:extLst>
              <a:ext uri="{FF2B5EF4-FFF2-40B4-BE49-F238E27FC236}">
                <a16:creationId xmlns:a16="http://schemas.microsoft.com/office/drawing/2014/main" id="{D52663AD-E810-70ED-0DC4-0FF220957AB8}"/>
              </a:ext>
            </a:extLst>
          </p:cNvPr>
          <p:cNvGrpSpPr/>
          <p:nvPr/>
        </p:nvGrpSpPr>
        <p:grpSpPr>
          <a:xfrm>
            <a:off x="7162676" y="2270822"/>
            <a:ext cx="516988" cy="516988"/>
            <a:chOff x="7214616" y="2057400"/>
            <a:chExt cx="681580" cy="681580"/>
          </a:xfrm>
          <a:solidFill>
            <a:srgbClr val="004791"/>
          </a:solidFill>
        </p:grpSpPr>
        <p:sp>
          <p:nvSpPr>
            <p:cNvPr id="19" name="Shape 14">
              <a:extLst>
                <a:ext uri="{FF2B5EF4-FFF2-40B4-BE49-F238E27FC236}">
                  <a16:creationId xmlns:a16="http://schemas.microsoft.com/office/drawing/2014/main" id="{2813A245-85BD-050E-1F51-4ADF8AA22805}"/>
                </a:ext>
              </a:extLst>
            </p:cNvPr>
            <p:cNvSpPr/>
            <p:nvPr/>
          </p:nvSpPr>
          <p:spPr>
            <a:xfrm>
              <a:off x="7214616" y="2057400"/>
              <a:ext cx="681580" cy="681580"/>
            </a:xfrm>
            <a:prstGeom prst="roundRect">
              <a:avLst>
                <a:gd name="adj" fmla="val 18824"/>
              </a:avLst>
            </a:prstGeom>
            <a:grpFill/>
            <a:ln/>
          </p:spPr>
          <p:txBody>
            <a:bodyPr/>
            <a:lstStyle/>
            <a:p>
              <a:endParaRPr lang="en-SE"/>
            </a:p>
          </p:txBody>
        </p:sp>
        <p:pic>
          <p:nvPicPr>
            <p:cNvPr id="20" name="Image 3" descr="preencoded.png">
              <a:extLst>
                <a:ext uri="{FF2B5EF4-FFF2-40B4-BE49-F238E27FC236}">
                  <a16:creationId xmlns:a16="http://schemas.microsoft.com/office/drawing/2014/main" id="{A2E66472-F7C3-11F3-ACB4-75841749123D}"/>
                </a:ext>
              </a:extLst>
            </p:cNvPr>
            <p:cNvPicPr>
              <a:picLocks noChangeAspect="1"/>
            </p:cNvPicPr>
            <p:nvPr/>
          </p:nvPicPr>
          <p:blipFill>
            <a:blip r:embed="rId3"/>
            <a:stretch>
              <a:fillRect/>
            </a:stretch>
          </p:blipFill>
          <p:spPr>
            <a:xfrm>
              <a:off x="7358951" y="2201735"/>
              <a:ext cx="392911" cy="392911"/>
            </a:xfrm>
            <a:prstGeom prst="rect">
              <a:avLst/>
            </a:prstGeom>
            <a:grpFill/>
          </p:spPr>
        </p:pic>
      </p:grpSp>
      <p:sp>
        <p:nvSpPr>
          <p:cNvPr id="21" name="Text 15">
            <a:extLst>
              <a:ext uri="{FF2B5EF4-FFF2-40B4-BE49-F238E27FC236}">
                <a16:creationId xmlns:a16="http://schemas.microsoft.com/office/drawing/2014/main" id="{E26B1429-4672-AC7F-8D38-4544BE1B1DCC}"/>
              </a:ext>
            </a:extLst>
          </p:cNvPr>
          <p:cNvSpPr/>
          <p:nvPr/>
        </p:nvSpPr>
        <p:spPr>
          <a:xfrm>
            <a:off x="7148960" y="2840036"/>
            <a:ext cx="1339102" cy="320743"/>
          </a:xfrm>
          <a:prstGeom prst="rect">
            <a:avLst/>
          </a:prstGeom>
          <a:noFill/>
          <a:ln/>
        </p:spPr>
        <p:txBody>
          <a:bodyPr wrap="square" lIns="0" tIns="0" rIns="0" bIns="0" rtlCol="0" anchor="ctr"/>
          <a:lstStyle/>
          <a:p>
            <a:pPr marL="0" indent="0">
              <a:buNone/>
            </a:pPr>
            <a:r>
              <a:rPr lang="en-US" sz="1600" b="1">
                <a:solidFill>
                  <a:srgbClr val="1B2330"/>
                </a:solidFill>
                <a:latin typeface="Calibri" pitchFamily="34" charset="0"/>
                <a:ea typeface="Calibri" pitchFamily="34" charset="-122"/>
                <a:cs typeface="Calibri" pitchFamily="34" charset="-120"/>
              </a:rPr>
              <a:t>Organizational</a:t>
            </a:r>
            <a:endParaRPr lang="en-US" sz="1600"/>
          </a:p>
        </p:txBody>
      </p:sp>
      <p:sp>
        <p:nvSpPr>
          <p:cNvPr id="22" name="Text 16">
            <a:extLst>
              <a:ext uri="{FF2B5EF4-FFF2-40B4-BE49-F238E27FC236}">
                <a16:creationId xmlns:a16="http://schemas.microsoft.com/office/drawing/2014/main" id="{894CB998-CB3E-3F0A-C3C0-076D401A44BA}"/>
              </a:ext>
            </a:extLst>
          </p:cNvPr>
          <p:cNvSpPr/>
          <p:nvPr/>
        </p:nvSpPr>
        <p:spPr>
          <a:xfrm>
            <a:off x="7148960" y="3256088"/>
            <a:ext cx="1389888" cy="749808"/>
          </a:xfrm>
          <a:prstGeom prst="rect">
            <a:avLst/>
          </a:prstGeom>
          <a:noFill/>
          <a:ln/>
        </p:spPr>
        <p:txBody>
          <a:bodyPr wrap="square" lIns="0" tIns="0" rIns="0" bIns="0" rtlCol="0" anchor="t"/>
          <a:lstStyle/>
          <a:p>
            <a:pPr>
              <a:lnSpc>
                <a:spcPts val="1500"/>
              </a:lnSpc>
            </a:pPr>
            <a:r>
              <a:rPr lang="en-SE" sz="1100">
                <a:solidFill>
                  <a:srgbClr val="5C6470"/>
                </a:solidFill>
              </a:rPr>
              <a:t>Includes governance, policy, social, legal and organizational considerations</a:t>
            </a:r>
            <a:endParaRPr lang="en-US" sz="1100">
              <a:solidFill>
                <a:srgbClr val="5C6470"/>
              </a:solidFill>
            </a:endParaRPr>
          </a:p>
        </p:txBody>
      </p:sp>
      <p:sp>
        <p:nvSpPr>
          <p:cNvPr id="23" name="Text 17">
            <a:extLst>
              <a:ext uri="{FF2B5EF4-FFF2-40B4-BE49-F238E27FC236}">
                <a16:creationId xmlns:a16="http://schemas.microsoft.com/office/drawing/2014/main" id="{1DFB6F64-CFD7-ABFA-D0AC-9E75476DE92E}"/>
              </a:ext>
            </a:extLst>
          </p:cNvPr>
          <p:cNvSpPr/>
          <p:nvPr/>
        </p:nvSpPr>
        <p:spPr>
          <a:xfrm>
            <a:off x="457200" y="4832604"/>
            <a:ext cx="2743200" cy="146304"/>
          </a:xfrm>
          <a:prstGeom prst="rect">
            <a:avLst/>
          </a:prstGeom>
          <a:noFill/>
          <a:ln/>
        </p:spPr>
        <p:txBody>
          <a:bodyPr wrap="square" lIns="0" tIns="0" rIns="0" bIns="0" rtlCol="0" anchor="ctr"/>
          <a:lstStyle/>
          <a:p>
            <a:pPr marL="0" indent="0" algn="l">
              <a:buNone/>
            </a:pPr>
            <a:r>
              <a:rPr lang="en-US" sz="800" b="1" kern="0" spc="100">
                <a:solidFill>
                  <a:srgbClr val="004791"/>
                </a:solidFill>
                <a:latin typeface="Calibri" pitchFamily="34" charset="0"/>
                <a:ea typeface="Calibri" pitchFamily="34" charset="-122"/>
                <a:cs typeface="Calibri" pitchFamily="34" charset="-120"/>
              </a:rPr>
              <a:t>KTH</a:t>
            </a:r>
            <a:r>
              <a:rPr lang="en-US" sz="800" kern="0" spc="100">
                <a:solidFill>
                  <a:srgbClr val="C9C3BB"/>
                </a:solidFill>
                <a:latin typeface="Calibri" pitchFamily="34" charset="0"/>
                <a:ea typeface="Calibri" pitchFamily="34" charset="-122"/>
                <a:cs typeface="Calibri" pitchFamily="34" charset="-120"/>
              </a:rPr>
              <a:t>  /  </a:t>
            </a:r>
            <a:r>
              <a:rPr lang="en-US" sz="800" b="1" kern="0" spc="100">
                <a:solidFill>
                  <a:srgbClr val="57068C"/>
                </a:solidFill>
                <a:latin typeface="Calibri" pitchFamily="34" charset="0"/>
                <a:ea typeface="Calibri" pitchFamily="34" charset="-122"/>
                <a:cs typeface="Calibri" pitchFamily="34" charset="-120"/>
              </a:rPr>
              <a:t>NYU</a:t>
            </a:r>
            <a:r>
              <a:rPr lang="en-US" sz="800" kern="0" spc="100">
                <a:solidFill>
                  <a:srgbClr val="C9C3BB"/>
                </a:solidFill>
                <a:latin typeface="Calibri" pitchFamily="34" charset="0"/>
                <a:ea typeface="Calibri" pitchFamily="34" charset="-122"/>
                <a:cs typeface="Calibri" pitchFamily="34" charset="-120"/>
              </a:rPr>
              <a:t>  /  </a:t>
            </a:r>
            <a:r>
              <a:rPr lang="en-US" sz="800" b="1" kern="0" spc="100">
                <a:solidFill>
                  <a:srgbClr val="0066B3"/>
                </a:solidFill>
                <a:latin typeface="Calibri" pitchFamily="34" charset="0"/>
                <a:ea typeface="Calibri" pitchFamily="34" charset="-122"/>
                <a:cs typeface="Calibri" pitchFamily="34" charset="-120"/>
              </a:rPr>
              <a:t>TU Wien</a:t>
            </a:r>
            <a:endParaRPr lang="en-US" sz="800"/>
          </a:p>
        </p:txBody>
      </p:sp>
      <p:sp>
        <p:nvSpPr>
          <p:cNvPr id="25" name="Text 19">
            <a:extLst>
              <a:ext uri="{FF2B5EF4-FFF2-40B4-BE49-F238E27FC236}">
                <a16:creationId xmlns:a16="http://schemas.microsoft.com/office/drawing/2014/main" id="{BF582FDE-F66C-C7D9-BBD8-58CAF2D207F2}"/>
              </a:ext>
            </a:extLst>
          </p:cNvPr>
          <p:cNvSpPr/>
          <p:nvPr/>
        </p:nvSpPr>
        <p:spPr>
          <a:xfrm>
            <a:off x="8321040" y="4823460"/>
            <a:ext cx="365760" cy="164592"/>
          </a:xfrm>
          <a:prstGeom prst="rect">
            <a:avLst/>
          </a:prstGeom>
          <a:noFill/>
          <a:ln/>
        </p:spPr>
        <p:txBody>
          <a:bodyPr wrap="square" lIns="0" tIns="0" rIns="0" bIns="0" rtlCol="0" anchor="ctr"/>
          <a:lstStyle/>
          <a:p>
            <a:pPr marL="0" indent="0" algn="r">
              <a:buNone/>
            </a:pPr>
            <a:fld id="{00000000-0000-0000-0000-000000000004}" type="slidenum">
              <a:rPr lang="en-US" sz="800">
                <a:solidFill>
                  <a:srgbClr val="5C6470"/>
                </a:solidFill>
                <a:latin typeface="Calibri" pitchFamily="34" charset="0"/>
                <a:ea typeface="Calibri" pitchFamily="34" charset="-122"/>
                <a:cs typeface="Calibri" pitchFamily="34" charset="-120"/>
              </a:rPr>
              <a:t>8</a:t>
            </a:fld>
            <a:endParaRPr lang="en-US" sz="800"/>
          </a:p>
        </p:txBody>
      </p:sp>
      <p:sp>
        <p:nvSpPr>
          <p:cNvPr id="27" name="Footer Divider">
            <a:extLst>
              <a:ext uri="{FF2B5EF4-FFF2-40B4-BE49-F238E27FC236}">
                <a16:creationId xmlns:a16="http://schemas.microsoft.com/office/drawing/2014/main" id="{E84B6277-F33F-9241-BDB7-702BF4B5025A}"/>
              </a:ext>
            </a:extLst>
          </p:cNvPr>
          <p:cNvSpPr/>
          <p:nvPr/>
        </p:nvSpPr>
        <p:spPr>
          <a:xfrm>
            <a:off x="457200" y="4721380"/>
            <a:ext cx="8229600" cy="9525"/>
          </a:xfrm>
          <a:prstGeom prst="rect">
            <a:avLst/>
          </a:prstGeom>
          <a:solidFill>
            <a:srgbClr val="C9C3BB"/>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SE"/>
          </a:p>
        </p:txBody>
      </p:sp>
      <p:sp>
        <p:nvSpPr>
          <p:cNvPr id="32" name="Text 1">
            <a:extLst>
              <a:ext uri="{FF2B5EF4-FFF2-40B4-BE49-F238E27FC236}">
                <a16:creationId xmlns:a16="http://schemas.microsoft.com/office/drawing/2014/main" id="{8296CACB-0CEA-C272-73C2-4AD1CDF62912}"/>
              </a:ext>
            </a:extLst>
          </p:cNvPr>
          <p:cNvSpPr/>
          <p:nvPr/>
        </p:nvSpPr>
        <p:spPr>
          <a:xfrm>
            <a:off x="469268" y="1473928"/>
            <a:ext cx="8458200" cy="317453"/>
          </a:xfrm>
          <a:prstGeom prst="rect">
            <a:avLst/>
          </a:prstGeom>
          <a:noFill/>
          <a:ln/>
        </p:spPr>
        <p:txBody>
          <a:bodyPr wrap="square" lIns="0" tIns="0" rIns="0" bIns="0" rtlCol="0" anchor="t"/>
          <a:lstStyle/>
          <a:p>
            <a:r>
              <a:rPr lang="en-US" sz="1400" i="1">
                <a:solidFill>
                  <a:srgbClr val="5C6470"/>
                </a:solidFill>
                <a:hlinkClick r:id="rId4"/>
              </a:rPr>
              <a:t>The Healthcare Information and Management Systems Society (HIMSS) </a:t>
            </a:r>
            <a:r>
              <a:rPr lang="en-US" sz="1400">
                <a:solidFill>
                  <a:srgbClr val="5C6470"/>
                </a:solidFill>
                <a:latin typeface="Calibri" pitchFamily="34" charset="0"/>
                <a:ea typeface="Calibri" pitchFamily="34" charset="-122"/>
                <a:cs typeface="Calibri" pitchFamily="34" charset="-120"/>
              </a:rPr>
              <a:t>defines four levels of interoperability</a:t>
            </a:r>
            <a:endParaRPr lang="en-SE" sz="1400"/>
          </a:p>
        </p:txBody>
      </p:sp>
      <p:pic>
        <p:nvPicPr>
          <p:cNvPr id="37" name="Graphic 37" descr="Technical - gears"/>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61622" y="2380296"/>
            <a:ext cx="298069" cy="298069"/>
          </a:xfrm>
          <a:prstGeom prst="rect">
            <a:avLst/>
          </a:prstGeom>
        </p:spPr>
      </p:pic>
      <p:pic>
        <p:nvPicPr>
          <p:cNvPr id="38" name="Graphic 38" descr="Syntactic - puzzle pieces"/>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2937894" y="2380296"/>
            <a:ext cx="298069" cy="298069"/>
          </a:xfrm>
          <a:prstGeom prst="rect">
            <a:avLst/>
          </a:prstGeom>
        </p:spPr>
      </p:pic>
      <p:pic>
        <p:nvPicPr>
          <p:cNvPr id="39" name="Graphic 39" descr="Semantic - brain"/>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5105022" y="2380296"/>
            <a:ext cx="298069" cy="298069"/>
          </a:xfrm>
          <a:prstGeom prst="rect">
            <a:avLst/>
          </a:prstGeom>
        </p:spPr>
      </p:pic>
      <p:sp>
        <p:nvSpPr>
          <p:cNvPr id="5" name="Text 18">
            <a:extLst>
              <a:ext uri="{FF2B5EF4-FFF2-40B4-BE49-F238E27FC236}">
                <a16:creationId xmlns:a16="http://schemas.microsoft.com/office/drawing/2014/main" id="{95BE3EB8-94C3-F0FA-B5DE-19D1B47487B1}"/>
              </a:ext>
            </a:extLst>
          </p:cNvPr>
          <p:cNvSpPr/>
          <p:nvPr/>
        </p:nvSpPr>
        <p:spPr>
          <a:xfrm>
            <a:off x="5486400" y="4823460"/>
            <a:ext cx="2743200" cy="164592"/>
          </a:xfrm>
          <a:prstGeom prst="rect">
            <a:avLst/>
          </a:prstGeom>
          <a:noFill/>
          <a:ln/>
        </p:spPr>
        <p:txBody>
          <a:bodyPr wrap="square" lIns="0" tIns="0" rIns="0" bIns="0" rtlCol="0" anchor="ctr"/>
          <a:lstStyle/>
          <a:p>
            <a:pPr marL="0" indent="0" algn="r">
              <a:buNone/>
            </a:pPr>
            <a:r>
              <a:rPr lang="en-US" sz="800">
                <a:solidFill>
                  <a:srgbClr val="5C6470"/>
                </a:solidFill>
                <a:latin typeface="Calibri" pitchFamily="34" charset="0"/>
                <a:ea typeface="Calibri" pitchFamily="34" charset="-122"/>
                <a:cs typeface="Calibri" pitchFamily="34" charset="-120"/>
              </a:rPr>
              <a:t>Jayanth </a:t>
            </a:r>
            <a:r>
              <a:rPr lang="en-US" sz="800" err="1">
                <a:solidFill>
                  <a:srgbClr val="5C6470"/>
                </a:solidFill>
                <a:latin typeface="Calibri" pitchFamily="34" charset="0"/>
                <a:ea typeface="Calibri" pitchFamily="34" charset="-122"/>
                <a:cs typeface="Calibri" pitchFamily="34" charset="-120"/>
              </a:rPr>
              <a:t>Raghothama</a:t>
            </a:r>
            <a:endParaRPr lang="en-US" sz="800"/>
          </a:p>
        </p:txBody>
      </p:sp>
      <p:sp>
        <p:nvSpPr>
          <p:cNvPr id="10" name="Progression Arrow">
            <a:extLst>
              <a:ext uri="{FF2B5EF4-FFF2-40B4-BE49-F238E27FC236}">
                <a16:creationId xmlns:a16="http://schemas.microsoft.com/office/drawing/2014/main" id="{E0101DF7-1229-3547-A345-300F5E76FD2F}"/>
              </a:ext>
            </a:extLst>
          </p:cNvPr>
          <p:cNvSpPr/>
          <p:nvPr/>
        </p:nvSpPr>
        <p:spPr>
          <a:xfrm>
            <a:off x="2257686" y="3099424"/>
            <a:ext cx="330200" cy="177800"/>
          </a:xfrm>
          <a:prstGeom prst="rightArrow">
            <a:avLst/>
          </a:prstGeom>
          <a:solidFill>
            <a:srgbClr val="57068C"/>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SE"/>
          </a:p>
        </p:txBody>
      </p:sp>
      <p:sp>
        <p:nvSpPr>
          <p:cNvPr id="15" name="Progression Arrow">
            <a:extLst>
              <a:ext uri="{FF2B5EF4-FFF2-40B4-BE49-F238E27FC236}">
                <a16:creationId xmlns:a16="http://schemas.microsoft.com/office/drawing/2014/main" id="{90E7DAC9-45C0-0B48-9669-43DC3759BE34}"/>
              </a:ext>
            </a:extLst>
          </p:cNvPr>
          <p:cNvSpPr/>
          <p:nvPr/>
        </p:nvSpPr>
        <p:spPr>
          <a:xfrm>
            <a:off x="4429386" y="3099424"/>
            <a:ext cx="330200" cy="177800"/>
          </a:xfrm>
          <a:prstGeom prst="rightArrow">
            <a:avLst/>
          </a:prstGeom>
          <a:solidFill>
            <a:srgbClr val="57068C"/>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SE"/>
          </a:p>
        </p:txBody>
      </p:sp>
      <p:sp>
        <p:nvSpPr>
          <p:cNvPr id="24" name="Progression Arrow">
            <a:extLst>
              <a:ext uri="{FF2B5EF4-FFF2-40B4-BE49-F238E27FC236}">
                <a16:creationId xmlns:a16="http://schemas.microsoft.com/office/drawing/2014/main" id="{F0A3F362-7843-3147-A724-3649454A1B61}"/>
              </a:ext>
            </a:extLst>
          </p:cNvPr>
          <p:cNvSpPr/>
          <p:nvPr/>
        </p:nvSpPr>
        <p:spPr>
          <a:xfrm>
            <a:off x="6588386" y="3099424"/>
            <a:ext cx="330200" cy="177800"/>
          </a:xfrm>
          <a:prstGeom prst="rightArrow">
            <a:avLst/>
          </a:prstGeom>
          <a:solidFill>
            <a:srgbClr val="57068C"/>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SE"/>
          </a:p>
        </p:txBody>
      </p:sp>
    </p:spTree>
    <p:extLst>
      <p:ext uri="{BB962C8B-B14F-4D97-AF65-F5344CB8AC3E}">
        <p14:creationId xmlns:p14="http://schemas.microsoft.com/office/powerpoint/2010/main" val="1486405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FF017B-46D2-7603-4D0A-D1ADA05EAA60}"/>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CDD32AC2-5697-EC5D-D802-9C2896904688}"/>
              </a:ext>
            </a:extLst>
          </p:cNvPr>
          <p:cNvSpPr/>
          <p:nvPr/>
        </p:nvSpPr>
        <p:spPr>
          <a:xfrm>
            <a:off x="457200" y="411480"/>
            <a:ext cx="5486400" cy="731520"/>
          </a:xfrm>
          <a:prstGeom prst="rect">
            <a:avLst/>
          </a:prstGeom>
          <a:noFill/>
          <a:ln/>
        </p:spPr>
        <p:txBody>
          <a:bodyPr wrap="square" lIns="0" tIns="0" rIns="0" bIns="0" rtlCol="0" anchor="ctr"/>
          <a:lstStyle/>
          <a:p>
            <a:pPr marL="0" indent="0">
              <a:buNone/>
            </a:pPr>
            <a:r>
              <a:rPr lang="en-US" sz="3400" b="1">
                <a:solidFill>
                  <a:srgbClr val="1B2A4A"/>
                </a:solidFill>
                <a:latin typeface="Bookman Old Style" pitchFamily="34" charset="0"/>
                <a:ea typeface="Bookman Old Style" pitchFamily="34" charset="-122"/>
                <a:cs typeface="Bookman Old Style" pitchFamily="34" charset="-120"/>
              </a:rPr>
              <a:t>Interoperability</a:t>
            </a:r>
            <a:endParaRPr lang="en-US" sz="3400"/>
          </a:p>
        </p:txBody>
      </p:sp>
      <p:sp>
        <p:nvSpPr>
          <p:cNvPr id="3" name="Text 1">
            <a:extLst>
              <a:ext uri="{FF2B5EF4-FFF2-40B4-BE49-F238E27FC236}">
                <a16:creationId xmlns:a16="http://schemas.microsoft.com/office/drawing/2014/main" id="{C3B05C2C-D4BE-FDEC-5808-02C1D7B1829F}"/>
              </a:ext>
            </a:extLst>
          </p:cNvPr>
          <p:cNvSpPr/>
          <p:nvPr/>
        </p:nvSpPr>
        <p:spPr>
          <a:xfrm>
            <a:off x="457200" y="1417320"/>
            <a:ext cx="3931920" cy="2377440"/>
          </a:xfrm>
          <a:prstGeom prst="rect">
            <a:avLst/>
          </a:prstGeom>
          <a:noFill/>
          <a:ln/>
        </p:spPr>
        <p:txBody>
          <a:bodyPr wrap="square" lIns="0" tIns="0" rIns="0" bIns="0" rtlCol="0" anchor="t"/>
          <a:lstStyle/>
          <a:p>
            <a:pPr marL="0" indent="0">
              <a:lnSpc>
                <a:spcPts val="1900"/>
              </a:lnSpc>
              <a:spcAft>
                <a:spcPts val="800"/>
              </a:spcAft>
              <a:buNone/>
            </a:pPr>
            <a:r>
              <a:rPr lang="en-US" sz="1600" b="1">
                <a:solidFill>
                  <a:srgbClr val="1B2330"/>
                </a:solidFill>
                <a:latin typeface="Calibri" pitchFamily="34" charset="0"/>
                <a:ea typeface="Calibri" pitchFamily="34" charset="-122"/>
                <a:cs typeface="Calibri" pitchFamily="34" charset="-120"/>
              </a:rPr>
              <a:t>Key Challenge:</a:t>
            </a:r>
          </a:p>
          <a:p>
            <a:pPr>
              <a:lnSpc>
                <a:spcPts val="1900"/>
              </a:lnSpc>
              <a:spcAft>
                <a:spcPts val="800"/>
              </a:spcAft>
            </a:pPr>
            <a:r>
              <a:rPr lang="en-US" sz="1600" b="1">
                <a:solidFill>
                  <a:srgbClr val="1B2330"/>
                </a:solidFill>
                <a:latin typeface="Calibri"/>
                <a:ea typeface="Calibri"/>
                <a:cs typeface="Calibri"/>
              </a:rPr>
              <a:t>The epistemology of clinical practice is not the same as the information (domain) model that captures it in data systems. </a:t>
            </a:r>
            <a:endParaRPr lang="en-US" sz="1600">
              <a:latin typeface="Calibri"/>
              <a:ea typeface="Calibri"/>
              <a:cs typeface="Calibri"/>
            </a:endParaRPr>
          </a:p>
          <a:p>
            <a:pPr>
              <a:lnSpc>
                <a:spcPts val="1900"/>
              </a:lnSpc>
              <a:spcAft>
                <a:spcPts val="800"/>
              </a:spcAft>
            </a:pPr>
            <a:r>
              <a:rPr lang="en-US" sz="1600">
                <a:solidFill>
                  <a:srgbClr val="1B2330"/>
                </a:solidFill>
                <a:ea typeface="Calibri"/>
                <a:cs typeface="Calibri"/>
              </a:rPr>
              <a:t>In other words:</a:t>
            </a:r>
          </a:p>
          <a:p>
            <a:pPr>
              <a:lnSpc>
                <a:spcPts val="1900"/>
              </a:lnSpc>
              <a:spcAft>
                <a:spcPts val="800"/>
              </a:spcAft>
            </a:pPr>
            <a:r>
              <a:rPr lang="en-US" sz="1600">
                <a:solidFill>
                  <a:srgbClr val="1B2330"/>
                </a:solidFill>
                <a:ea typeface="Calibri"/>
                <a:cs typeface="Calibri"/>
              </a:rPr>
              <a:t>No agreement on the semantics (common domain models)</a:t>
            </a:r>
          </a:p>
          <a:p>
            <a:pPr>
              <a:lnSpc>
                <a:spcPts val="1900"/>
              </a:lnSpc>
              <a:spcAft>
                <a:spcPts val="800"/>
              </a:spcAft>
            </a:pPr>
            <a:r>
              <a:rPr lang="en-US" sz="1600">
                <a:solidFill>
                  <a:srgbClr val="FF0000"/>
                </a:solidFill>
                <a:ea typeface="Calibri" panose="020F0502020204030204"/>
                <a:cs typeface="Calibri" panose="020F0502020204030204"/>
              </a:rPr>
              <a:t>Which leads to:</a:t>
            </a:r>
          </a:p>
          <a:p>
            <a:pPr>
              <a:lnSpc>
                <a:spcPts val="1900"/>
              </a:lnSpc>
              <a:spcAft>
                <a:spcPts val="800"/>
              </a:spcAft>
            </a:pPr>
            <a:r>
              <a:rPr lang="en-US" sz="1600">
                <a:solidFill>
                  <a:srgbClr val="1B2330"/>
                </a:solidFill>
                <a:ea typeface="Calibri" panose="020F0502020204030204"/>
                <a:cs typeface="Calibri" panose="020F0502020204030204"/>
              </a:rPr>
              <a:t>No base ontology of epistemic entities (observations, etc.) which can be instantiated as an information model</a:t>
            </a:r>
          </a:p>
          <a:p>
            <a:pPr>
              <a:lnSpc>
                <a:spcPts val="1900"/>
              </a:lnSpc>
            </a:pPr>
            <a:endParaRPr lang="en-US" sz="1600">
              <a:solidFill>
                <a:srgbClr val="000000"/>
              </a:solidFill>
              <a:ea typeface="Calibri" panose="020F0502020204030204"/>
              <a:cs typeface="Calibri" panose="020F0502020204030204"/>
            </a:endParaRPr>
          </a:p>
        </p:txBody>
      </p:sp>
      <p:sp>
        <p:nvSpPr>
          <p:cNvPr id="4" name="Shape 2">
            <a:extLst>
              <a:ext uri="{FF2B5EF4-FFF2-40B4-BE49-F238E27FC236}">
                <a16:creationId xmlns:a16="http://schemas.microsoft.com/office/drawing/2014/main" id="{C6A4C48A-B094-E935-03F9-C3B4CEEB4621}"/>
              </a:ext>
            </a:extLst>
          </p:cNvPr>
          <p:cNvSpPr/>
          <p:nvPr/>
        </p:nvSpPr>
        <p:spPr>
          <a:xfrm>
            <a:off x="4846320" y="1371600"/>
            <a:ext cx="1874520" cy="1188720"/>
          </a:xfrm>
          <a:prstGeom prst="roundRect">
            <a:avLst>
              <a:gd name="adj" fmla="val 5385"/>
            </a:avLst>
          </a:prstGeom>
          <a:solidFill>
            <a:srgbClr val="F5F1ED"/>
          </a:solidFill>
          <a:ln/>
        </p:spPr>
        <p:txBody>
          <a:bodyPr/>
          <a:lstStyle/>
          <a:p>
            <a:endParaRPr lang="en-SE"/>
          </a:p>
        </p:txBody>
      </p:sp>
      <p:sp>
        <p:nvSpPr>
          <p:cNvPr id="5" name="Text 3">
            <a:extLst>
              <a:ext uri="{FF2B5EF4-FFF2-40B4-BE49-F238E27FC236}">
                <a16:creationId xmlns:a16="http://schemas.microsoft.com/office/drawing/2014/main" id="{FB008EDD-45B7-AB10-03D0-0E3910C90017}"/>
              </a:ext>
            </a:extLst>
          </p:cNvPr>
          <p:cNvSpPr/>
          <p:nvPr/>
        </p:nvSpPr>
        <p:spPr>
          <a:xfrm>
            <a:off x="5029200" y="1517904"/>
            <a:ext cx="1508760" cy="594360"/>
          </a:xfrm>
          <a:prstGeom prst="rect">
            <a:avLst/>
          </a:prstGeom>
          <a:noFill/>
          <a:ln/>
        </p:spPr>
        <p:txBody>
          <a:bodyPr wrap="square" lIns="0" tIns="0" rIns="0" bIns="0" rtlCol="0" anchor="ctr"/>
          <a:lstStyle/>
          <a:p>
            <a:pPr marL="0" indent="0">
              <a:buNone/>
            </a:pPr>
            <a:r>
              <a:rPr lang="en-US" sz="3600" b="1">
                <a:solidFill>
                  <a:srgbClr val="004791"/>
                </a:solidFill>
                <a:latin typeface="Bookman Old Style" pitchFamily="34" charset="0"/>
                <a:ea typeface="Bookman Old Style" pitchFamily="34" charset="-122"/>
                <a:cs typeface="Bookman Old Style" pitchFamily="34" charset="-120"/>
              </a:rPr>
              <a:t>1</a:t>
            </a:r>
            <a:endParaRPr lang="en-US" sz="3600"/>
          </a:p>
        </p:txBody>
      </p:sp>
      <p:sp>
        <p:nvSpPr>
          <p:cNvPr id="6" name="Text 4">
            <a:extLst>
              <a:ext uri="{FF2B5EF4-FFF2-40B4-BE49-F238E27FC236}">
                <a16:creationId xmlns:a16="http://schemas.microsoft.com/office/drawing/2014/main" id="{8FCB8037-E190-9BB5-3C3D-80BDBBAD59E8}"/>
              </a:ext>
            </a:extLst>
          </p:cNvPr>
          <p:cNvSpPr/>
          <p:nvPr/>
        </p:nvSpPr>
        <p:spPr>
          <a:xfrm>
            <a:off x="5029200" y="2121408"/>
            <a:ext cx="1508760" cy="365760"/>
          </a:xfrm>
          <a:prstGeom prst="rect">
            <a:avLst/>
          </a:prstGeom>
          <a:noFill/>
          <a:ln/>
        </p:spPr>
        <p:txBody>
          <a:bodyPr wrap="square" lIns="0" tIns="0" rIns="0" bIns="0" rtlCol="0" anchor="ctr"/>
          <a:lstStyle/>
          <a:p>
            <a:pPr marL="0" indent="0">
              <a:buNone/>
            </a:pPr>
            <a:endParaRPr lang="en-US" sz="1100"/>
          </a:p>
        </p:txBody>
      </p:sp>
      <p:sp>
        <p:nvSpPr>
          <p:cNvPr id="7" name="Shape 5">
            <a:extLst>
              <a:ext uri="{FF2B5EF4-FFF2-40B4-BE49-F238E27FC236}">
                <a16:creationId xmlns:a16="http://schemas.microsoft.com/office/drawing/2014/main" id="{269F6098-DB17-2ADA-11EE-4E9DC2F610E5}"/>
              </a:ext>
            </a:extLst>
          </p:cNvPr>
          <p:cNvSpPr/>
          <p:nvPr/>
        </p:nvSpPr>
        <p:spPr>
          <a:xfrm>
            <a:off x="6903720" y="1371600"/>
            <a:ext cx="1874520" cy="1188720"/>
          </a:xfrm>
          <a:prstGeom prst="roundRect">
            <a:avLst>
              <a:gd name="adj" fmla="val 5385"/>
            </a:avLst>
          </a:prstGeom>
          <a:solidFill>
            <a:srgbClr val="F5F1ED"/>
          </a:solidFill>
          <a:ln/>
        </p:spPr>
        <p:txBody>
          <a:bodyPr/>
          <a:lstStyle/>
          <a:p>
            <a:endParaRPr lang="en-SE"/>
          </a:p>
        </p:txBody>
      </p:sp>
      <p:sp>
        <p:nvSpPr>
          <p:cNvPr id="8" name="Text 6">
            <a:extLst>
              <a:ext uri="{FF2B5EF4-FFF2-40B4-BE49-F238E27FC236}">
                <a16:creationId xmlns:a16="http://schemas.microsoft.com/office/drawing/2014/main" id="{43E66AAD-8701-F7A4-0C5E-BCA057B2951C}"/>
              </a:ext>
            </a:extLst>
          </p:cNvPr>
          <p:cNvSpPr/>
          <p:nvPr/>
        </p:nvSpPr>
        <p:spPr>
          <a:xfrm>
            <a:off x="7086600" y="1517904"/>
            <a:ext cx="1508760" cy="594360"/>
          </a:xfrm>
          <a:prstGeom prst="rect">
            <a:avLst/>
          </a:prstGeom>
          <a:noFill/>
          <a:ln/>
        </p:spPr>
        <p:txBody>
          <a:bodyPr wrap="square" lIns="0" tIns="0" rIns="0" bIns="0" rtlCol="0" anchor="ctr"/>
          <a:lstStyle/>
          <a:p>
            <a:pPr marL="0" indent="0">
              <a:buNone/>
            </a:pPr>
            <a:endParaRPr lang="en-US" sz="3600"/>
          </a:p>
        </p:txBody>
      </p:sp>
      <p:sp>
        <p:nvSpPr>
          <p:cNvPr id="10" name="Shape 8">
            <a:extLst>
              <a:ext uri="{FF2B5EF4-FFF2-40B4-BE49-F238E27FC236}">
                <a16:creationId xmlns:a16="http://schemas.microsoft.com/office/drawing/2014/main" id="{0FA12ED3-1159-CE9F-7E01-6CD8DAA55906}"/>
              </a:ext>
            </a:extLst>
          </p:cNvPr>
          <p:cNvSpPr/>
          <p:nvPr/>
        </p:nvSpPr>
        <p:spPr>
          <a:xfrm>
            <a:off x="4846320" y="2743200"/>
            <a:ext cx="1874520" cy="1546574"/>
          </a:xfrm>
          <a:prstGeom prst="roundRect">
            <a:avLst>
              <a:gd name="adj" fmla="val 5385"/>
            </a:avLst>
          </a:prstGeom>
          <a:solidFill>
            <a:srgbClr val="F5F1ED"/>
          </a:solidFill>
          <a:ln/>
        </p:spPr>
        <p:txBody>
          <a:bodyPr/>
          <a:lstStyle/>
          <a:p>
            <a:endParaRPr lang="en-SE"/>
          </a:p>
        </p:txBody>
      </p:sp>
      <p:sp>
        <p:nvSpPr>
          <p:cNvPr id="11" name="Text 9">
            <a:extLst>
              <a:ext uri="{FF2B5EF4-FFF2-40B4-BE49-F238E27FC236}">
                <a16:creationId xmlns:a16="http://schemas.microsoft.com/office/drawing/2014/main" id="{FF65C11B-D938-8901-6C88-71C0E260A0D5}"/>
              </a:ext>
            </a:extLst>
          </p:cNvPr>
          <p:cNvSpPr/>
          <p:nvPr/>
        </p:nvSpPr>
        <p:spPr>
          <a:xfrm>
            <a:off x="5029200" y="2889504"/>
            <a:ext cx="1508760" cy="594360"/>
          </a:xfrm>
          <a:prstGeom prst="rect">
            <a:avLst/>
          </a:prstGeom>
          <a:noFill/>
          <a:ln/>
        </p:spPr>
        <p:txBody>
          <a:bodyPr wrap="square" lIns="0" tIns="0" rIns="0" bIns="0" rtlCol="0" anchor="ctr"/>
          <a:lstStyle/>
          <a:p>
            <a:pPr marL="0" indent="0">
              <a:buNone/>
            </a:pPr>
            <a:r>
              <a:rPr lang="en-US" sz="3600" b="1">
                <a:solidFill>
                  <a:srgbClr val="0066B3"/>
                </a:solidFill>
                <a:latin typeface="Bookman Old Style" pitchFamily="34" charset="0"/>
                <a:ea typeface="Bookman Old Style" pitchFamily="34" charset="-122"/>
                <a:cs typeface="Bookman Old Style" pitchFamily="34" charset="-120"/>
              </a:rPr>
              <a:t>3</a:t>
            </a:r>
            <a:endParaRPr lang="en-US" sz="3600"/>
          </a:p>
        </p:txBody>
      </p:sp>
      <p:sp>
        <p:nvSpPr>
          <p:cNvPr id="13" name="Shape 11">
            <a:extLst>
              <a:ext uri="{FF2B5EF4-FFF2-40B4-BE49-F238E27FC236}">
                <a16:creationId xmlns:a16="http://schemas.microsoft.com/office/drawing/2014/main" id="{5BFC1E9E-4E9E-3936-5A4B-23EE1EFE80B0}"/>
              </a:ext>
            </a:extLst>
          </p:cNvPr>
          <p:cNvSpPr/>
          <p:nvPr/>
        </p:nvSpPr>
        <p:spPr>
          <a:xfrm>
            <a:off x="6893038" y="2743200"/>
            <a:ext cx="1885202" cy="1530551"/>
          </a:xfrm>
          <a:prstGeom prst="roundRect">
            <a:avLst>
              <a:gd name="adj" fmla="val 5385"/>
            </a:avLst>
          </a:prstGeom>
          <a:solidFill>
            <a:srgbClr val="F5F1ED"/>
          </a:solidFill>
          <a:ln/>
        </p:spPr>
        <p:txBody>
          <a:bodyPr/>
          <a:lstStyle/>
          <a:p>
            <a:endParaRPr lang="en-SE"/>
          </a:p>
        </p:txBody>
      </p:sp>
      <p:sp>
        <p:nvSpPr>
          <p:cNvPr id="15" name="Text 13">
            <a:extLst>
              <a:ext uri="{FF2B5EF4-FFF2-40B4-BE49-F238E27FC236}">
                <a16:creationId xmlns:a16="http://schemas.microsoft.com/office/drawing/2014/main" id="{8A57D4B8-4539-5A4B-A02D-0520404B77F5}"/>
              </a:ext>
            </a:extLst>
          </p:cNvPr>
          <p:cNvSpPr/>
          <p:nvPr/>
        </p:nvSpPr>
        <p:spPr>
          <a:xfrm>
            <a:off x="7086600" y="3493008"/>
            <a:ext cx="1508760" cy="365760"/>
          </a:xfrm>
          <a:prstGeom prst="rect">
            <a:avLst/>
          </a:prstGeom>
          <a:noFill/>
          <a:ln/>
        </p:spPr>
        <p:txBody>
          <a:bodyPr wrap="square" lIns="0" tIns="0" rIns="0" bIns="0" rtlCol="0" anchor="ctr"/>
          <a:lstStyle/>
          <a:p>
            <a:pPr marL="0" indent="0">
              <a:buNone/>
            </a:pPr>
            <a:endParaRPr lang="en-US" sz="1100"/>
          </a:p>
        </p:txBody>
      </p:sp>
      <p:sp>
        <p:nvSpPr>
          <p:cNvPr id="20" name="Text 17">
            <a:extLst>
              <a:ext uri="{FF2B5EF4-FFF2-40B4-BE49-F238E27FC236}">
                <a16:creationId xmlns:a16="http://schemas.microsoft.com/office/drawing/2014/main" id="{7CE2DCFC-1115-71DA-4F0C-9AD809551371}"/>
              </a:ext>
            </a:extLst>
          </p:cNvPr>
          <p:cNvSpPr/>
          <p:nvPr/>
        </p:nvSpPr>
        <p:spPr>
          <a:xfrm>
            <a:off x="457200" y="4832604"/>
            <a:ext cx="2743200" cy="146304"/>
          </a:xfrm>
          <a:prstGeom prst="rect">
            <a:avLst/>
          </a:prstGeom>
          <a:noFill/>
          <a:ln/>
        </p:spPr>
        <p:txBody>
          <a:bodyPr wrap="square" lIns="0" tIns="0" rIns="0" bIns="0" rtlCol="0" anchor="ctr"/>
          <a:lstStyle/>
          <a:p>
            <a:pPr marL="0" indent="0" algn="l">
              <a:buNone/>
            </a:pPr>
            <a:r>
              <a:rPr lang="en-US" sz="800" b="1" kern="0" spc="100">
                <a:solidFill>
                  <a:srgbClr val="004791"/>
                </a:solidFill>
                <a:latin typeface="Calibri" pitchFamily="34" charset="0"/>
                <a:ea typeface="Calibri" pitchFamily="34" charset="-122"/>
                <a:cs typeface="Calibri" pitchFamily="34" charset="-120"/>
              </a:rPr>
              <a:t>KTH</a:t>
            </a:r>
            <a:r>
              <a:rPr lang="en-US" sz="800" kern="0" spc="100">
                <a:solidFill>
                  <a:srgbClr val="C9C3BB"/>
                </a:solidFill>
                <a:latin typeface="Calibri" pitchFamily="34" charset="0"/>
                <a:ea typeface="Calibri" pitchFamily="34" charset="-122"/>
                <a:cs typeface="Calibri" pitchFamily="34" charset="-120"/>
              </a:rPr>
              <a:t>  /  </a:t>
            </a:r>
            <a:r>
              <a:rPr lang="en-US" sz="800" b="1" kern="0" spc="100">
                <a:solidFill>
                  <a:srgbClr val="57068C"/>
                </a:solidFill>
                <a:latin typeface="Calibri" pitchFamily="34" charset="0"/>
                <a:ea typeface="Calibri" pitchFamily="34" charset="-122"/>
                <a:cs typeface="Calibri" pitchFamily="34" charset="-120"/>
              </a:rPr>
              <a:t>NYU</a:t>
            </a:r>
            <a:r>
              <a:rPr lang="en-US" sz="800" kern="0" spc="100">
                <a:solidFill>
                  <a:srgbClr val="C9C3BB"/>
                </a:solidFill>
                <a:latin typeface="Calibri" pitchFamily="34" charset="0"/>
                <a:ea typeface="Calibri" pitchFamily="34" charset="-122"/>
                <a:cs typeface="Calibri" pitchFamily="34" charset="-120"/>
              </a:rPr>
              <a:t>  /  </a:t>
            </a:r>
            <a:r>
              <a:rPr lang="en-US" sz="800" b="1" kern="0" spc="100">
                <a:solidFill>
                  <a:srgbClr val="0066B3"/>
                </a:solidFill>
                <a:latin typeface="Calibri" pitchFamily="34" charset="0"/>
                <a:ea typeface="Calibri" pitchFamily="34" charset="-122"/>
                <a:cs typeface="Calibri" pitchFamily="34" charset="-120"/>
              </a:rPr>
              <a:t>TU Wien</a:t>
            </a:r>
            <a:endParaRPr lang="en-US" sz="800"/>
          </a:p>
        </p:txBody>
      </p:sp>
      <p:sp>
        <p:nvSpPr>
          <p:cNvPr id="22" name="Text 19">
            <a:extLst>
              <a:ext uri="{FF2B5EF4-FFF2-40B4-BE49-F238E27FC236}">
                <a16:creationId xmlns:a16="http://schemas.microsoft.com/office/drawing/2014/main" id="{94430288-2EC3-D924-70FE-CAF3505F7570}"/>
              </a:ext>
            </a:extLst>
          </p:cNvPr>
          <p:cNvSpPr/>
          <p:nvPr/>
        </p:nvSpPr>
        <p:spPr>
          <a:xfrm>
            <a:off x="8321040" y="4823460"/>
            <a:ext cx="365760" cy="164592"/>
          </a:xfrm>
          <a:prstGeom prst="rect">
            <a:avLst/>
          </a:prstGeom>
          <a:noFill/>
          <a:ln/>
        </p:spPr>
        <p:txBody>
          <a:bodyPr wrap="square" lIns="0" tIns="0" rIns="0" bIns="0" rtlCol="0" anchor="ctr"/>
          <a:lstStyle/>
          <a:p>
            <a:pPr marL="0" indent="0" algn="r">
              <a:buNone/>
            </a:pPr>
            <a:fld id="{00000000-0000-0000-0000-000000000005}" type="slidenum">
              <a:rPr lang="en-US" sz="800">
                <a:solidFill>
                  <a:srgbClr val="5C6470"/>
                </a:solidFill>
                <a:latin typeface="Calibri" pitchFamily="34" charset="0"/>
                <a:ea typeface="Calibri" pitchFamily="34" charset="-122"/>
                <a:cs typeface="Calibri" pitchFamily="34" charset="-120"/>
              </a:rPr>
              <a:t>9</a:t>
            </a:fld>
            <a:endParaRPr lang="en-US" sz="800"/>
          </a:p>
        </p:txBody>
      </p:sp>
      <p:sp>
        <p:nvSpPr>
          <p:cNvPr id="23" name="Footer Divider">
            <a:extLst>
              <a:ext uri="{FF2B5EF4-FFF2-40B4-BE49-F238E27FC236}">
                <a16:creationId xmlns:a16="http://schemas.microsoft.com/office/drawing/2014/main" id="{E084A731-2BB9-17D1-52B9-B10DDCB091AF}"/>
              </a:ext>
            </a:extLst>
          </p:cNvPr>
          <p:cNvSpPr/>
          <p:nvPr/>
        </p:nvSpPr>
        <p:spPr>
          <a:xfrm>
            <a:off x="457200" y="4721380"/>
            <a:ext cx="8229600" cy="9525"/>
          </a:xfrm>
          <a:prstGeom prst="rect">
            <a:avLst/>
          </a:prstGeom>
          <a:solidFill>
            <a:srgbClr val="C9C3BB"/>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SE"/>
          </a:p>
        </p:txBody>
      </p:sp>
      <p:sp>
        <p:nvSpPr>
          <p:cNvPr id="16" name="Text 18">
            <a:extLst>
              <a:ext uri="{FF2B5EF4-FFF2-40B4-BE49-F238E27FC236}">
                <a16:creationId xmlns:a16="http://schemas.microsoft.com/office/drawing/2014/main" id="{37701672-A34A-907E-4794-5812190BAD44}"/>
              </a:ext>
            </a:extLst>
          </p:cNvPr>
          <p:cNvSpPr/>
          <p:nvPr/>
        </p:nvSpPr>
        <p:spPr>
          <a:xfrm>
            <a:off x="5486400" y="4823460"/>
            <a:ext cx="2743200" cy="164592"/>
          </a:xfrm>
          <a:prstGeom prst="rect">
            <a:avLst/>
          </a:prstGeom>
          <a:noFill/>
          <a:ln/>
        </p:spPr>
        <p:txBody>
          <a:bodyPr wrap="square" lIns="0" tIns="0" rIns="0" bIns="0" rtlCol="0" anchor="ctr"/>
          <a:lstStyle/>
          <a:p>
            <a:pPr marL="0" indent="0" algn="r">
              <a:buNone/>
            </a:pPr>
            <a:r>
              <a:rPr lang="en-US" sz="800">
                <a:solidFill>
                  <a:srgbClr val="5C6470"/>
                </a:solidFill>
                <a:latin typeface="Calibri" pitchFamily="34" charset="0"/>
                <a:ea typeface="Calibri" pitchFamily="34" charset="-122"/>
                <a:cs typeface="Calibri" pitchFamily="34" charset="-120"/>
              </a:rPr>
              <a:t>Jayanth </a:t>
            </a:r>
            <a:r>
              <a:rPr lang="en-US" sz="800" err="1">
                <a:solidFill>
                  <a:srgbClr val="5C6470"/>
                </a:solidFill>
                <a:latin typeface="Calibri" pitchFamily="34" charset="0"/>
                <a:ea typeface="Calibri" pitchFamily="34" charset="-122"/>
                <a:cs typeface="Calibri" pitchFamily="34" charset="-120"/>
              </a:rPr>
              <a:t>Raghothama</a:t>
            </a:r>
            <a:endParaRPr lang="en-US" sz="800"/>
          </a:p>
        </p:txBody>
      </p:sp>
      <p:sp>
        <p:nvSpPr>
          <p:cNvPr id="21" name="Shape 2">
            <a:extLst>
              <a:ext uri="{FF2B5EF4-FFF2-40B4-BE49-F238E27FC236}">
                <a16:creationId xmlns:a16="http://schemas.microsoft.com/office/drawing/2014/main" id="{6CBBA5C4-5B0C-D04D-E193-A67CD4EFC564}"/>
              </a:ext>
            </a:extLst>
          </p:cNvPr>
          <p:cNvSpPr/>
          <p:nvPr/>
        </p:nvSpPr>
        <p:spPr>
          <a:xfrm>
            <a:off x="4961147" y="1482192"/>
            <a:ext cx="516988" cy="516988"/>
          </a:xfrm>
          <a:prstGeom prst="roundRect">
            <a:avLst>
              <a:gd name="adj" fmla="val 18824"/>
            </a:avLst>
          </a:prstGeom>
          <a:solidFill>
            <a:srgbClr val="004791"/>
          </a:solidFill>
          <a:ln/>
        </p:spPr>
        <p:txBody>
          <a:bodyPr/>
          <a:lstStyle/>
          <a:p>
            <a:endParaRPr lang="en-SE"/>
          </a:p>
        </p:txBody>
      </p:sp>
      <p:sp>
        <p:nvSpPr>
          <p:cNvPr id="24" name="Text 3">
            <a:extLst>
              <a:ext uri="{FF2B5EF4-FFF2-40B4-BE49-F238E27FC236}">
                <a16:creationId xmlns:a16="http://schemas.microsoft.com/office/drawing/2014/main" id="{036F814D-5126-8720-DAD1-D44207C36098}"/>
              </a:ext>
            </a:extLst>
          </p:cNvPr>
          <p:cNvSpPr/>
          <p:nvPr/>
        </p:nvSpPr>
        <p:spPr>
          <a:xfrm>
            <a:off x="4984558" y="2091735"/>
            <a:ext cx="1551453" cy="320743"/>
          </a:xfrm>
          <a:prstGeom prst="rect">
            <a:avLst/>
          </a:prstGeom>
          <a:noFill/>
          <a:ln/>
        </p:spPr>
        <p:txBody>
          <a:bodyPr wrap="square" lIns="0" tIns="0" rIns="0" bIns="0" rtlCol="0" anchor="ctr"/>
          <a:lstStyle/>
          <a:p>
            <a:pPr marL="0" indent="0">
              <a:buNone/>
            </a:pPr>
            <a:r>
              <a:rPr lang="en-US" sz="1600" b="1">
                <a:solidFill>
                  <a:srgbClr val="1B2330"/>
                </a:solidFill>
                <a:latin typeface="Calibri" pitchFamily="34" charset="0"/>
                <a:ea typeface="Calibri" pitchFamily="34" charset="-122"/>
                <a:cs typeface="Calibri" pitchFamily="34" charset="-120"/>
              </a:rPr>
              <a:t>Technical: Solved</a:t>
            </a:r>
            <a:endParaRPr lang="en-US" sz="1600"/>
          </a:p>
        </p:txBody>
      </p:sp>
      <p:pic>
        <p:nvPicPr>
          <p:cNvPr id="25" name="Graphic 37" descr="Technical - gears">
            <a:extLst>
              <a:ext uri="{FF2B5EF4-FFF2-40B4-BE49-F238E27FC236}">
                <a16:creationId xmlns:a16="http://schemas.microsoft.com/office/drawing/2014/main" id="{ABE500D4-E1EA-4E82-2474-CDD5AEE8A8BE}"/>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070606" y="1610786"/>
            <a:ext cx="298069" cy="298069"/>
          </a:xfrm>
          <a:prstGeom prst="rect">
            <a:avLst/>
          </a:prstGeom>
        </p:spPr>
      </p:pic>
      <p:sp>
        <p:nvSpPr>
          <p:cNvPr id="26" name="Shape 6">
            <a:extLst>
              <a:ext uri="{FF2B5EF4-FFF2-40B4-BE49-F238E27FC236}">
                <a16:creationId xmlns:a16="http://schemas.microsoft.com/office/drawing/2014/main" id="{9A06A32D-6CE9-6B72-94EF-6DA5F60688DC}"/>
              </a:ext>
            </a:extLst>
          </p:cNvPr>
          <p:cNvSpPr/>
          <p:nvPr/>
        </p:nvSpPr>
        <p:spPr>
          <a:xfrm>
            <a:off x="7029646" y="1502838"/>
            <a:ext cx="516988" cy="516988"/>
          </a:xfrm>
          <a:prstGeom prst="roundRect">
            <a:avLst>
              <a:gd name="adj" fmla="val 18824"/>
            </a:avLst>
          </a:prstGeom>
          <a:solidFill>
            <a:srgbClr val="004791"/>
          </a:solidFill>
          <a:ln/>
        </p:spPr>
        <p:txBody>
          <a:bodyPr/>
          <a:lstStyle/>
          <a:p>
            <a:endParaRPr lang="en-SE"/>
          </a:p>
        </p:txBody>
      </p:sp>
      <p:sp>
        <p:nvSpPr>
          <p:cNvPr id="27" name="Text 7">
            <a:extLst>
              <a:ext uri="{FF2B5EF4-FFF2-40B4-BE49-F238E27FC236}">
                <a16:creationId xmlns:a16="http://schemas.microsoft.com/office/drawing/2014/main" id="{110FCF83-6A2F-454E-7DB6-B48C102BB3C6}"/>
              </a:ext>
            </a:extLst>
          </p:cNvPr>
          <p:cNvSpPr/>
          <p:nvPr/>
        </p:nvSpPr>
        <p:spPr>
          <a:xfrm>
            <a:off x="7029646" y="2076919"/>
            <a:ext cx="1508760" cy="320743"/>
          </a:xfrm>
          <a:prstGeom prst="rect">
            <a:avLst/>
          </a:prstGeom>
          <a:noFill/>
          <a:ln/>
        </p:spPr>
        <p:txBody>
          <a:bodyPr wrap="square" lIns="0" tIns="0" rIns="0" bIns="0" rtlCol="0" anchor="ctr"/>
          <a:lstStyle/>
          <a:p>
            <a:pPr marL="0" indent="0">
              <a:buNone/>
            </a:pPr>
            <a:r>
              <a:rPr lang="en-US" sz="1600" b="1">
                <a:solidFill>
                  <a:srgbClr val="1B2330"/>
                </a:solidFill>
                <a:latin typeface="Calibri" pitchFamily="34" charset="0"/>
                <a:ea typeface="Calibri" pitchFamily="34" charset="-122"/>
                <a:cs typeface="Calibri" pitchFamily="34" charset="-120"/>
              </a:rPr>
              <a:t>Syntactic: Solved</a:t>
            </a:r>
            <a:endParaRPr lang="en-US" sz="1600"/>
          </a:p>
        </p:txBody>
      </p:sp>
      <p:pic>
        <p:nvPicPr>
          <p:cNvPr id="28" name="Graphic 38" descr="Syntactic - puzzle pieces">
            <a:extLst>
              <a:ext uri="{FF2B5EF4-FFF2-40B4-BE49-F238E27FC236}">
                <a16:creationId xmlns:a16="http://schemas.microsoft.com/office/drawing/2014/main" id="{186C6258-C1DB-7DA2-D061-F8C82CA5D3F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109104" y="1610028"/>
            <a:ext cx="298069" cy="298069"/>
          </a:xfrm>
          <a:prstGeom prst="rect">
            <a:avLst/>
          </a:prstGeom>
        </p:spPr>
      </p:pic>
      <p:sp>
        <p:nvSpPr>
          <p:cNvPr id="29" name="Shape 10">
            <a:extLst>
              <a:ext uri="{FF2B5EF4-FFF2-40B4-BE49-F238E27FC236}">
                <a16:creationId xmlns:a16="http://schemas.microsoft.com/office/drawing/2014/main" id="{4B7A9AAE-F0A0-2AB3-1C2D-7A56986803F0}"/>
              </a:ext>
            </a:extLst>
          </p:cNvPr>
          <p:cNvSpPr/>
          <p:nvPr/>
        </p:nvSpPr>
        <p:spPr>
          <a:xfrm>
            <a:off x="4976869" y="2875657"/>
            <a:ext cx="516988" cy="516988"/>
          </a:xfrm>
          <a:prstGeom prst="roundRect">
            <a:avLst>
              <a:gd name="adj" fmla="val 18824"/>
            </a:avLst>
          </a:prstGeom>
          <a:solidFill>
            <a:srgbClr val="004791"/>
          </a:solidFill>
          <a:ln/>
        </p:spPr>
        <p:txBody>
          <a:bodyPr/>
          <a:lstStyle/>
          <a:p>
            <a:endParaRPr lang="en-SE"/>
          </a:p>
        </p:txBody>
      </p:sp>
      <p:sp>
        <p:nvSpPr>
          <p:cNvPr id="30" name="Text 11">
            <a:extLst>
              <a:ext uri="{FF2B5EF4-FFF2-40B4-BE49-F238E27FC236}">
                <a16:creationId xmlns:a16="http://schemas.microsoft.com/office/drawing/2014/main" id="{2F32CD80-5A3A-C88B-C90C-CAAAEE7601BA}"/>
              </a:ext>
            </a:extLst>
          </p:cNvPr>
          <p:cNvSpPr/>
          <p:nvPr/>
        </p:nvSpPr>
        <p:spPr>
          <a:xfrm>
            <a:off x="4981166" y="3486790"/>
            <a:ext cx="1574110" cy="593139"/>
          </a:xfrm>
          <a:prstGeom prst="rect">
            <a:avLst/>
          </a:prstGeom>
          <a:noFill/>
          <a:ln/>
        </p:spPr>
        <p:txBody>
          <a:bodyPr wrap="square" lIns="0" tIns="0" rIns="0" bIns="0" rtlCol="0" anchor="ctr"/>
          <a:lstStyle/>
          <a:p>
            <a:pPr marL="0" indent="0">
              <a:buNone/>
            </a:pPr>
            <a:r>
              <a:rPr lang="en-US" sz="1600" b="1">
                <a:latin typeface="Calibri"/>
                <a:ea typeface="Calibri"/>
                <a:cs typeface="Calibri"/>
              </a:rPr>
              <a:t>Semantic:</a:t>
            </a:r>
          </a:p>
          <a:p>
            <a:r>
              <a:rPr lang="en-US" sz="1600" b="1">
                <a:latin typeface="Calibri"/>
                <a:ea typeface="Calibri"/>
                <a:cs typeface="Calibri"/>
              </a:rPr>
              <a:t>Addressed through standards</a:t>
            </a:r>
          </a:p>
        </p:txBody>
      </p:sp>
      <p:pic>
        <p:nvPicPr>
          <p:cNvPr id="31" name="Graphic 39" descr="Semantic - brain">
            <a:extLst>
              <a:ext uri="{FF2B5EF4-FFF2-40B4-BE49-F238E27FC236}">
                <a16:creationId xmlns:a16="http://schemas.microsoft.com/office/drawing/2014/main" id="{5986483A-B2B6-C9B0-DDD7-E0D70ECE744E}"/>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086343" y="2985131"/>
            <a:ext cx="298069" cy="298069"/>
          </a:xfrm>
          <a:prstGeom prst="rect">
            <a:avLst/>
          </a:prstGeom>
        </p:spPr>
      </p:pic>
      <p:grpSp>
        <p:nvGrpSpPr>
          <p:cNvPr id="32" name="Group 31">
            <a:extLst>
              <a:ext uri="{FF2B5EF4-FFF2-40B4-BE49-F238E27FC236}">
                <a16:creationId xmlns:a16="http://schemas.microsoft.com/office/drawing/2014/main" id="{603500C4-51A3-BB75-F2A6-EFB3E7F559B1}"/>
              </a:ext>
            </a:extLst>
          </p:cNvPr>
          <p:cNvGrpSpPr/>
          <p:nvPr/>
        </p:nvGrpSpPr>
        <p:grpSpPr>
          <a:xfrm>
            <a:off x="7029646" y="2889504"/>
            <a:ext cx="516988" cy="516988"/>
            <a:chOff x="7214616" y="2057400"/>
            <a:chExt cx="681580" cy="681580"/>
          </a:xfrm>
          <a:solidFill>
            <a:srgbClr val="004791"/>
          </a:solidFill>
        </p:grpSpPr>
        <p:sp>
          <p:nvSpPr>
            <p:cNvPr id="33" name="Shape 14">
              <a:extLst>
                <a:ext uri="{FF2B5EF4-FFF2-40B4-BE49-F238E27FC236}">
                  <a16:creationId xmlns:a16="http://schemas.microsoft.com/office/drawing/2014/main" id="{76BB01A2-9D87-B03A-A395-FBCF01FA3350}"/>
                </a:ext>
              </a:extLst>
            </p:cNvPr>
            <p:cNvSpPr/>
            <p:nvPr/>
          </p:nvSpPr>
          <p:spPr>
            <a:xfrm>
              <a:off x="7214616" y="2057400"/>
              <a:ext cx="681580" cy="681580"/>
            </a:xfrm>
            <a:prstGeom prst="roundRect">
              <a:avLst>
                <a:gd name="adj" fmla="val 18824"/>
              </a:avLst>
            </a:prstGeom>
            <a:grpFill/>
            <a:ln/>
          </p:spPr>
          <p:txBody>
            <a:bodyPr/>
            <a:lstStyle/>
            <a:p>
              <a:endParaRPr lang="en-SE"/>
            </a:p>
          </p:txBody>
        </p:sp>
        <p:pic>
          <p:nvPicPr>
            <p:cNvPr id="34" name="Image 3" descr="preencoded.png">
              <a:extLst>
                <a:ext uri="{FF2B5EF4-FFF2-40B4-BE49-F238E27FC236}">
                  <a16:creationId xmlns:a16="http://schemas.microsoft.com/office/drawing/2014/main" id="{096D86CB-5EAA-DE61-CB66-83572A21C14D}"/>
                </a:ext>
              </a:extLst>
            </p:cNvPr>
            <p:cNvPicPr>
              <a:picLocks noChangeAspect="1"/>
            </p:cNvPicPr>
            <p:nvPr/>
          </p:nvPicPr>
          <p:blipFill>
            <a:blip r:embed="rId7"/>
            <a:stretch>
              <a:fillRect/>
            </a:stretch>
          </p:blipFill>
          <p:spPr>
            <a:xfrm>
              <a:off x="7358951" y="2201735"/>
              <a:ext cx="392911" cy="392911"/>
            </a:xfrm>
            <a:prstGeom prst="rect">
              <a:avLst/>
            </a:prstGeom>
            <a:grpFill/>
          </p:spPr>
        </p:pic>
      </p:grpSp>
      <p:sp>
        <p:nvSpPr>
          <p:cNvPr id="35" name="Text 15">
            <a:extLst>
              <a:ext uri="{FF2B5EF4-FFF2-40B4-BE49-F238E27FC236}">
                <a16:creationId xmlns:a16="http://schemas.microsoft.com/office/drawing/2014/main" id="{E0F20B67-8177-6338-90CE-8C25F0BAA470}"/>
              </a:ext>
            </a:extLst>
          </p:cNvPr>
          <p:cNvSpPr/>
          <p:nvPr/>
        </p:nvSpPr>
        <p:spPr>
          <a:xfrm>
            <a:off x="7029646" y="3673729"/>
            <a:ext cx="1339102" cy="320743"/>
          </a:xfrm>
          <a:prstGeom prst="rect">
            <a:avLst/>
          </a:prstGeom>
          <a:noFill/>
          <a:ln/>
        </p:spPr>
        <p:txBody>
          <a:bodyPr wrap="square" lIns="0" tIns="0" rIns="0" bIns="0" rtlCol="0" anchor="ctr"/>
          <a:lstStyle/>
          <a:p>
            <a:pPr marL="0" indent="0">
              <a:buNone/>
            </a:pPr>
            <a:r>
              <a:rPr lang="en-US" sz="1600" b="1">
                <a:solidFill>
                  <a:srgbClr val="1B2330"/>
                </a:solidFill>
                <a:latin typeface="Calibri" pitchFamily="34" charset="0"/>
                <a:ea typeface="Calibri" pitchFamily="34" charset="-122"/>
                <a:cs typeface="Calibri" pitchFamily="34" charset="-120"/>
              </a:rPr>
              <a:t>Organizational: Not even close</a:t>
            </a:r>
            <a:endParaRPr lang="en-US" sz="1600"/>
          </a:p>
        </p:txBody>
      </p:sp>
    </p:spTree>
    <p:extLst>
      <p:ext uri="{BB962C8B-B14F-4D97-AF65-F5344CB8AC3E}">
        <p14:creationId xmlns:p14="http://schemas.microsoft.com/office/powerpoint/2010/main" val="3467570804"/>
      </p:ext>
    </p:extLst>
  </p:cSld>
  <p:clrMapOvr>
    <a:masterClrMapping/>
  </p:clrMapOvr>
  <p:extLst>
    <p:ext uri="{6950BFC3-D8DA-4A85-94F7-54DA5524770B}">
      <p188:commentRel xmlns:p188="http://schemas.microsoft.com/office/powerpoint/2018/8/main" r:id="rId3"/>
    </p:ext>
  </p:extLs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E6E3BA-419C-0A97-61E5-718F1B65D37D}"/>
            </a:ext>
          </a:extLst>
        </p:cNvPr>
        <p:cNvGrpSpPr/>
        <p:nvPr/>
      </p:nvGrpSpPr>
      <p:grpSpPr>
        <a:xfrm>
          <a:off x="0" y="0"/>
          <a:ext cx="0" cy="0"/>
          <a:chOff x="0" y="0"/>
          <a:chExt cx="0" cy="0"/>
        </a:xfrm>
      </p:grpSpPr>
      <p:sp>
        <p:nvSpPr>
          <p:cNvPr id="9" name="Text 7">
            <a:extLst>
              <a:ext uri="{FF2B5EF4-FFF2-40B4-BE49-F238E27FC236}">
                <a16:creationId xmlns:a16="http://schemas.microsoft.com/office/drawing/2014/main" id="{C0BC5F11-9D22-C610-8D03-56A9BB4F43C0}"/>
              </a:ext>
            </a:extLst>
          </p:cNvPr>
          <p:cNvSpPr/>
          <p:nvPr/>
        </p:nvSpPr>
        <p:spPr>
          <a:xfrm>
            <a:off x="457200" y="182020"/>
            <a:ext cx="7772400" cy="822960"/>
          </a:xfrm>
          <a:prstGeom prst="rect">
            <a:avLst/>
          </a:prstGeom>
          <a:noFill/>
          <a:ln/>
        </p:spPr>
        <p:txBody>
          <a:bodyPr wrap="square" lIns="0" tIns="0" rIns="0" bIns="0" rtlCol="0" anchor="ctr"/>
          <a:lstStyle/>
          <a:p>
            <a:r>
              <a:rPr lang="en-US" sz="3600" b="1">
                <a:solidFill>
                  <a:srgbClr val="1B2A4A"/>
                </a:solidFill>
                <a:latin typeface="Bookman Old Style"/>
              </a:rPr>
              <a:t> Semantic Interoperability</a:t>
            </a:r>
          </a:p>
        </p:txBody>
      </p:sp>
      <p:sp>
        <p:nvSpPr>
          <p:cNvPr id="11" name="Text 9">
            <a:extLst>
              <a:ext uri="{FF2B5EF4-FFF2-40B4-BE49-F238E27FC236}">
                <a16:creationId xmlns:a16="http://schemas.microsoft.com/office/drawing/2014/main" id="{E53F2C9C-248E-7D9B-C7D9-353DFC7A3A85}"/>
              </a:ext>
            </a:extLst>
          </p:cNvPr>
          <p:cNvSpPr/>
          <p:nvPr/>
        </p:nvSpPr>
        <p:spPr>
          <a:xfrm>
            <a:off x="457200" y="1211258"/>
            <a:ext cx="8053611" cy="2103120"/>
          </a:xfrm>
          <a:prstGeom prst="rect">
            <a:avLst/>
          </a:prstGeom>
          <a:noFill/>
          <a:ln/>
        </p:spPr>
        <p:txBody>
          <a:bodyPr wrap="square" lIns="0" tIns="0" rIns="0" bIns="0" rtlCol="0" anchor="t"/>
          <a:lstStyle/>
          <a:p>
            <a:pPr marL="342900" indent="-342900">
              <a:lnSpc>
                <a:spcPts val="2200"/>
              </a:lnSpc>
              <a:spcAft>
                <a:spcPts val="1000"/>
              </a:spcAft>
              <a:buSzPct val="100000"/>
              <a:buFont typeface="Arial"/>
              <a:buChar char="•"/>
            </a:pPr>
            <a:r>
              <a:rPr lang="en-US" sz="1400">
                <a:solidFill>
                  <a:srgbClr val="1B2330"/>
                </a:solidFill>
                <a:latin typeface="Calibri"/>
                <a:ea typeface="Calibri"/>
                <a:cs typeface="Calibri"/>
              </a:rPr>
              <a:t>For complex domains, semantics are key:</a:t>
            </a:r>
            <a:endParaRPr lang="en-US" sz="1400">
              <a:solidFill>
                <a:srgbClr val="000000"/>
              </a:solidFill>
              <a:latin typeface="Calibri"/>
              <a:ea typeface="Calibri"/>
              <a:cs typeface="Calibri"/>
            </a:endParaRPr>
          </a:p>
          <a:p>
            <a:pPr marL="800100" lvl="1" indent="-342900">
              <a:lnSpc>
                <a:spcPts val="2200"/>
              </a:lnSpc>
              <a:spcAft>
                <a:spcPts val="1000"/>
              </a:spcAft>
              <a:buSzPct val="100000"/>
              <a:buFont typeface="Courier New"/>
              <a:buChar char="o"/>
            </a:pPr>
            <a:r>
              <a:rPr lang="en-US" sz="1400">
                <a:solidFill>
                  <a:srgbClr val="1B2330"/>
                </a:solidFill>
                <a:latin typeface="Calibri"/>
                <a:ea typeface="Calibri"/>
                <a:cs typeface="Calibri"/>
              </a:rPr>
              <a:t>The information model that captures an episode of a blood pressure reading of a patient is </a:t>
            </a:r>
            <a:r>
              <a:rPr lang="en-US" sz="1400" i="1">
                <a:solidFill>
                  <a:srgbClr val="1B2330"/>
                </a:solidFill>
                <a:latin typeface="Calibri"/>
                <a:ea typeface="Calibri"/>
                <a:cs typeface="Calibri"/>
              </a:rPr>
              <a:t>not</a:t>
            </a:r>
            <a:r>
              <a:rPr lang="en-US" sz="1400">
                <a:solidFill>
                  <a:srgbClr val="1B2330"/>
                </a:solidFill>
                <a:latin typeface="Calibri"/>
                <a:ea typeface="Calibri"/>
                <a:cs typeface="Calibri"/>
              </a:rPr>
              <a:t> the same as the ontological description of blood pressure</a:t>
            </a:r>
          </a:p>
          <a:p>
            <a:pPr marL="342900" indent="-342900">
              <a:lnSpc>
                <a:spcPts val="2200"/>
              </a:lnSpc>
              <a:spcAft>
                <a:spcPts val="1000"/>
              </a:spcAft>
              <a:buSzPct val="100000"/>
              <a:buFont typeface="Arial"/>
              <a:buChar char="•"/>
            </a:pPr>
            <a:r>
              <a:rPr lang="en-US" sz="1400">
                <a:solidFill>
                  <a:srgbClr val="1B2330"/>
                </a:solidFill>
                <a:latin typeface="Calibri"/>
                <a:ea typeface="Calibri"/>
                <a:cs typeface="Calibri"/>
              </a:rPr>
              <a:t>The </a:t>
            </a:r>
            <a:r>
              <a:rPr lang="en-US" sz="1400" i="1">
                <a:solidFill>
                  <a:srgbClr val="1B2330"/>
                </a:solidFill>
                <a:latin typeface="Calibri"/>
                <a:ea typeface="Calibri"/>
                <a:cs typeface="Calibri"/>
              </a:rPr>
              <a:t>meaning </a:t>
            </a:r>
            <a:r>
              <a:rPr lang="en-US" sz="1400">
                <a:solidFill>
                  <a:srgbClr val="1B2330"/>
                </a:solidFill>
                <a:latin typeface="Calibri"/>
                <a:ea typeface="Calibri"/>
                <a:cs typeface="Calibri"/>
              </a:rPr>
              <a:t>of data needs to be unambiguously exchanged, and </a:t>
            </a:r>
            <a:r>
              <a:rPr lang="en-US" sz="1400" i="1">
                <a:solidFill>
                  <a:srgbClr val="1B2330"/>
                </a:solidFill>
                <a:latin typeface="Calibri"/>
                <a:ea typeface="Calibri"/>
                <a:cs typeface="Calibri"/>
              </a:rPr>
              <a:t>understood </a:t>
            </a:r>
            <a:r>
              <a:rPr lang="en-US" sz="1400">
                <a:solidFill>
                  <a:srgbClr val="1B2330"/>
                </a:solidFill>
                <a:latin typeface="Calibri"/>
                <a:ea typeface="Calibri"/>
                <a:cs typeface="Calibri"/>
              </a:rPr>
              <a:t>by the receiver (system and user), </a:t>
            </a:r>
            <a:r>
              <a:rPr lang="en-US" sz="1400" i="1">
                <a:solidFill>
                  <a:srgbClr val="1B2330"/>
                </a:solidFill>
                <a:latin typeface="Calibri"/>
                <a:ea typeface="Calibri"/>
                <a:cs typeface="Calibri"/>
              </a:rPr>
              <a:t>without</a:t>
            </a:r>
            <a:r>
              <a:rPr lang="en-US" sz="1400">
                <a:solidFill>
                  <a:srgbClr val="1B2330"/>
                </a:solidFill>
                <a:latin typeface="Calibri"/>
                <a:ea typeface="Calibri"/>
                <a:cs typeface="Calibri"/>
              </a:rPr>
              <a:t> special measures</a:t>
            </a:r>
          </a:p>
          <a:p>
            <a:pPr marL="342900" indent="-342900">
              <a:lnSpc>
                <a:spcPts val="2200"/>
              </a:lnSpc>
              <a:spcAft>
                <a:spcPts val="1000"/>
              </a:spcAft>
              <a:buSzPct val="100000"/>
              <a:buFont typeface="Arial"/>
              <a:buChar char="•"/>
            </a:pPr>
            <a:r>
              <a:rPr lang="en-US" sz="1400">
                <a:solidFill>
                  <a:srgbClr val="1B2330"/>
                </a:solidFill>
                <a:latin typeface="Calibri"/>
                <a:ea typeface="Calibri"/>
                <a:cs typeface="Calibri"/>
              </a:rPr>
              <a:t>Interoperability (semantic) needs to be an emergent phenomenon of underlying common domain models, not ad-hoc reengineering of endless specifications (current scenario)</a:t>
            </a:r>
          </a:p>
        </p:txBody>
      </p:sp>
      <p:sp>
        <p:nvSpPr>
          <p:cNvPr id="19" name="Text 17">
            <a:extLst>
              <a:ext uri="{FF2B5EF4-FFF2-40B4-BE49-F238E27FC236}">
                <a16:creationId xmlns:a16="http://schemas.microsoft.com/office/drawing/2014/main" id="{7EE84C09-0D70-999C-0222-196F432BADEF}"/>
              </a:ext>
            </a:extLst>
          </p:cNvPr>
          <p:cNvSpPr/>
          <p:nvPr/>
        </p:nvSpPr>
        <p:spPr>
          <a:xfrm>
            <a:off x="457200" y="4832604"/>
            <a:ext cx="2743200" cy="146304"/>
          </a:xfrm>
          <a:prstGeom prst="rect">
            <a:avLst/>
          </a:prstGeom>
          <a:noFill/>
          <a:ln/>
        </p:spPr>
        <p:txBody>
          <a:bodyPr wrap="square" lIns="0" tIns="0" rIns="0" bIns="0" rtlCol="0" anchor="ctr"/>
          <a:lstStyle/>
          <a:p>
            <a:pPr marL="0" indent="0" algn="l">
              <a:buNone/>
            </a:pPr>
            <a:r>
              <a:rPr lang="en-US" sz="800" b="1" kern="0" spc="100">
                <a:solidFill>
                  <a:srgbClr val="004791"/>
                </a:solidFill>
                <a:latin typeface="Calibri" pitchFamily="34" charset="0"/>
                <a:ea typeface="Calibri" pitchFamily="34" charset="-122"/>
                <a:cs typeface="Calibri" pitchFamily="34" charset="-120"/>
              </a:rPr>
              <a:t>KTH</a:t>
            </a:r>
            <a:r>
              <a:rPr lang="en-US" sz="800" kern="0" spc="100">
                <a:solidFill>
                  <a:srgbClr val="C9C3BB"/>
                </a:solidFill>
                <a:latin typeface="Calibri" pitchFamily="34" charset="0"/>
                <a:ea typeface="Calibri" pitchFamily="34" charset="-122"/>
                <a:cs typeface="Calibri" pitchFamily="34" charset="-120"/>
              </a:rPr>
              <a:t>  /  </a:t>
            </a:r>
            <a:r>
              <a:rPr lang="en-US" sz="800" b="1" kern="0" spc="100">
                <a:solidFill>
                  <a:srgbClr val="57068C"/>
                </a:solidFill>
                <a:latin typeface="Calibri" pitchFamily="34" charset="0"/>
                <a:ea typeface="Calibri" pitchFamily="34" charset="-122"/>
                <a:cs typeface="Calibri" pitchFamily="34" charset="-120"/>
              </a:rPr>
              <a:t>NYU</a:t>
            </a:r>
            <a:r>
              <a:rPr lang="en-US" sz="800" kern="0" spc="100">
                <a:solidFill>
                  <a:srgbClr val="C9C3BB"/>
                </a:solidFill>
                <a:latin typeface="Calibri" pitchFamily="34" charset="0"/>
                <a:ea typeface="Calibri" pitchFamily="34" charset="-122"/>
                <a:cs typeface="Calibri" pitchFamily="34" charset="-120"/>
              </a:rPr>
              <a:t>  /  </a:t>
            </a:r>
            <a:r>
              <a:rPr lang="en-US" sz="800" b="1" kern="0" spc="100">
                <a:solidFill>
                  <a:srgbClr val="0066B3"/>
                </a:solidFill>
                <a:latin typeface="Calibri" pitchFamily="34" charset="0"/>
                <a:ea typeface="Calibri" pitchFamily="34" charset="-122"/>
                <a:cs typeface="Calibri" pitchFamily="34" charset="-120"/>
              </a:rPr>
              <a:t>TU Wien</a:t>
            </a:r>
            <a:endParaRPr lang="en-US" sz="800"/>
          </a:p>
        </p:txBody>
      </p:sp>
      <p:sp>
        <p:nvSpPr>
          <p:cNvPr id="21" name="Text 19">
            <a:extLst>
              <a:ext uri="{FF2B5EF4-FFF2-40B4-BE49-F238E27FC236}">
                <a16:creationId xmlns:a16="http://schemas.microsoft.com/office/drawing/2014/main" id="{81231319-A1A0-E2ED-F982-EC6BE1021DB5}"/>
              </a:ext>
            </a:extLst>
          </p:cNvPr>
          <p:cNvSpPr/>
          <p:nvPr/>
        </p:nvSpPr>
        <p:spPr>
          <a:xfrm>
            <a:off x="8321040" y="4823460"/>
            <a:ext cx="365760" cy="164592"/>
          </a:xfrm>
          <a:prstGeom prst="rect">
            <a:avLst/>
          </a:prstGeom>
          <a:noFill/>
          <a:ln/>
        </p:spPr>
        <p:txBody>
          <a:bodyPr wrap="square" lIns="0" tIns="0" rIns="0" bIns="0" rtlCol="0" anchor="ctr"/>
          <a:lstStyle/>
          <a:p>
            <a:pPr marL="0" indent="0" algn="r">
              <a:buNone/>
            </a:pPr>
            <a:fld id="{00000000-0000-0000-0000-000000000008}" type="slidenum">
              <a:rPr lang="en-US" sz="800">
                <a:solidFill>
                  <a:srgbClr val="5C6470"/>
                </a:solidFill>
                <a:latin typeface="Calibri" pitchFamily="34" charset="0"/>
                <a:ea typeface="Calibri" pitchFamily="34" charset="-122"/>
                <a:cs typeface="Calibri" pitchFamily="34" charset="-120"/>
              </a:rPr>
              <a:t>10</a:t>
            </a:fld>
            <a:endParaRPr lang="en-US" sz="800"/>
          </a:p>
        </p:txBody>
      </p:sp>
      <p:sp>
        <p:nvSpPr>
          <p:cNvPr id="22" name="Footer Divider">
            <a:extLst>
              <a:ext uri="{FF2B5EF4-FFF2-40B4-BE49-F238E27FC236}">
                <a16:creationId xmlns:a16="http://schemas.microsoft.com/office/drawing/2014/main" id="{DFE6D25E-9E76-945F-D90C-ADA443FD95DF}"/>
              </a:ext>
            </a:extLst>
          </p:cNvPr>
          <p:cNvSpPr/>
          <p:nvPr/>
        </p:nvSpPr>
        <p:spPr>
          <a:xfrm>
            <a:off x="457200" y="4721380"/>
            <a:ext cx="8229600" cy="9525"/>
          </a:xfrm>
          <a:prstGeom prst="rect">
            <a:avLst/>
          </a:prstGeom>
          <a:solidFill>
            <a:srgbClr val="C9C3BB"/>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SE"/>
          </a:p>
        </p:txBody>
      </p:sp>
      <p:sp>
        <p:nvSpPr>
          <p:cNvPr id="16" name="Text 18">
            <a:extLst>
              <a:ext uri="{FF2B5EF4-FFF2-40B4-BE49-F238E27FC236}">
                <a16:creationId xmlns:a16="http://schemas.microsoft.com/office/drawing/2014/main" id="{72C5EBB5-9D3E-042F-3EAB-9F3EE5971DCF}"/>
              </a:ext>
            </a:extLst>
          </p:cNvPr>
          <p:cNvSpPr/>
          <p:nvPr/>
        </p:nvSpPr>
        <p:spPr>
          <a:xfrm>
            <a:off x="5486400" y="4823460"/>
            <a:ext cx="2743200" cy="164592"/>
          </a:xfrm>
          <a:prstGeom prst="rect">
            <a:avLst/>
          </a:prstGeom>
          <a:noFill/>
          <a:ln/>
        </p:spPr>
        <p:txBody>
          <a:bodyPr wrap="square" lIns="0" tIns="0" rIns="0" bIns="0" rtlCol="0" anchor="ctr"/>
          <a:lstStyle/>
          <a:p>
            <a:pPr marL="0" indent="0" algn="r">
              <a:buNone/>
            </a:pPr>
            <a:r>
              <a:rPr lang="en-US" sz="800">
                <a:solidFill>
                  <a:srgbClr val="5C6470"/>
                </a:solidFill>
                <a:latin typeface="Calibri" pitchFamily="34" charset="0"/>
                <a:ea typeface="Calibri" pitchFamily="34" charset="-122"/>
                <a:cs typeface="Calibri" pitchFamily="34" charset="-120"/>
              </a:rPr>
              <a:t>Jayanth </a:t>
            </a:r>
            <a:r>
              <a:rPr lang="en-US" sz="800" err="1">
                <a:solidFill>
                  <a:srgbClr val="5C6470"/>
                </a:solidFill>
                <a:latin typeface="Calibri" pitchFamily="34" charset="0"/>
                <a:ea typeface="Calibri" pitchFamily="34" charset="-122"/>
                <a:cs typeface="Calibri" pitchFamily="34" charset="-120"/>
              </a:rPr>
              <a:t>Raghothama</a:t>
            </a:r>
            <a:endParaRPr lang="en-US" sz="800"/>
          </a:p>
        </p:txBody>
      </p:sp>
      <p:sp>
        <p:nvSpPr>
          <p:cNvPr id="4" name="TextBox 3">
            <a:extLst>
              <a:ext uri="{FF2B5EF4-FFF2-40B4-BE49-F238E27FC236}">
                <a16:creationId xmlns:a16="http://schemas.microsoft.com/office/drawing/2014/main" id="{486F65BC-182A-2E23-F0C2-1752BD74E393}"/>
              </a:ext>
            </a:extLst>
          </p:cNvPr>
          <p:cNvSpPr txBox="1"/>
          <p:nvPr/>
        </p:nvSpPr>
        <p:spPr>
          <a:xfrm>
            <a:off x="456985" y="4402054"/>
            <a:ext cx="2743200" cy="21544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800">
                <a:ea typeface="Calibri"/>
                <a:cs typeface="Calibri"/>
              </a:rPr>
              <a:t>Ref: </a:t>
            </a:r>
            <a:r>
              <a:rPr lang="en-US" sz="800" err="1">
                <a:ea typeface="Calibri"/>
                <a:cs typeface="Calibri"/>
              </a:rPr>
              <a:t>Stenzhorn</a:t>
            </a:r>
            <a:r>
              <a:rPr lang="en-US" sz="800">
                <a:ea typeface="Calibri"/>
                <a:cs typeface="Calibri"/>
              </a:rPr>
              <a:t> et.al. 2008</a:t>
            </a:r>
          </a:p>
        </p:txBody>
      </p:sp>
    </p:spTree>
    <p:extLst>
      <p:ext uri="{BB962C8B-B14F-4D97-AF65-F5344CB8AC3E}">
        <p14:creationId xmlns:p14="http://schemas.microsoft.com/office/powerpoint/2010/main" val="18926054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AFAA80-B87F-E988-AA73-2F647232CDDF}"/>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B54C76ED-85F6-8AFC-E1D6-75D1373807E8}"/>
              </a:ext>
            </a:extLst>
          </p:cNvPr>
          <p:cNvSpPr/>
          <p:nvPr/>
        </p:nvSpPr>
        <p:spPr>
          <a:xfrm>
            <a:off x="457200" y="411480"/>
            <a:ext cx="5486400" cy="731520"/>
          </a:xfrm>
          <a:prstGeom prst="rect">
            <a:avLst/>
          </a:prstGeom>
          <a:noFill/>
          <a:ln/>
        </p:spPr>
        <p:txBody>
          <a:bodyPr wrap="square" lIns="0" tIns="0" rIns="0" bIns="0" rtlCol="0" anchor="ctr"/>
          <a:lstStyle/>
          <a:p>
            <a:pPr marL="0" indent="0">
              <a:buNone/>
            </a:pPr>
            <a:r>
              <a:rPr lang="en-US" sz="3400" b="1">
                <a:solidFill>
                  <a:srgbClr val="1B2A4A"/>
                </a:solidFill>
                <a:latin typeface="Bookman Old Style" pitchFamily="34" charset="0"/>
                <a:ea typeface="Bookman Old Style" pitchFamily="34" charset="-122"/>
                <a:cs typeface="Bookman Old Style" pitchFamily="34" charset="-120"/>
              </a:rPr>
              <a:t>Interoperability</a:t>
            </a:r>
            <a:endParaRPr lang="en-US" sz="3400"/>
          </a:p>
        </p:txBody>
      </p:sp>
      <p:sp>
        <p:nvSpPr>
          <p:cNvPr id="3" name="Text 1">
            <a:extLst>
              <a:ext uri="{FF2B5EF4-FFF2-40B4-BE49-F238E27FC236}">
                <a16:creationId xmlns:a16="http://schemas.microsoft.com/office/drawing/2014/main" id="{B1C5AADC-617B-C90B-C207-E0693BE18AC3}"/>
              </a:ext>
            </a:extLst>
          </p:cNvPr>
          <p:cNvSpPr/>
          <p:nvPr/>
        </p:nvSpPr>
        <p:spPr>
          <a:xfrm>
            <a:off x="457200" y="1417320"/>
            <a:ext cx="3931920" cy="2377440"/>
          </a:xfrm>
          <a:prstGeom prst="rect">
            <a:avLst/>
          </a:prstGeom>
          <a:noFill/>
          <a:ln/>
        </p:spPr>
        <p:txBody>
          <a:bodyPr wrap="square" lIns="0" tIns="0" rIns="0" bIns="0" rtlCol="0" anchor="t"/>
          <a:lstStyle/>
          <a:p>
            <a:pPr marL="0" indent="0">
              <a:lnSpc>
                <a:spcPts val="1900"/>
              </a:lnSpc>
              <a:spcAft>
                <a:spcPts val="800"/>
              </a:spcAft>
              <a:buNone/>
            </a:pPr>
            <a:r>
              <a:rPr lang="en-US" sz="1600" b="1">
                <a:solidFill>
                  <a:srgbClr val="1B2330"/>
                </a:solidFill>
                <a:latin typeface="Calibri" pitchFamily="34" charset="0"/>
                <a:ea typeface="Calibri" pitchFamily="34" charset="-122"/>
                <a:cs typeface="Calibri" pitchFamily="34" charset="-120"/>
              </a:rPr>
              <a:t>Secondary Challenges:</a:t>
            </a:r>
          </a:p>
          <a:p>
            <a:pPr marL="342900" indent="-342900">
              <a:lnSpc>
                <a:spcPts val="1900"/>
              </a:lnSpc>
              <a:buFont typeface="+mj-lt"/>
              <a:buAutoNum type="arabicPeriod"/>
            </a:pPr>
            <a:r>
              <a:rPr lang="en-US" sz="1600"/>
              <a:t>Legacy systems</a:t>
            </a:r>
          </a:p>
          <a:p>
            <a:pPr marL="342900" indent="-342900">
              <a:lnSpc>
                <a:spcPts val="1900"/>
              </a:lnSpc>
              <a:buFont typeface="+mj-lt"/>
              <a:buAutoNum type="arabicPeriod"/>
            </a:pPr>
            <a:r>
              <a:rPr lang="en-US" sz="1600"/>
              <a:t>Proliferation of vocabularies and terminologies</a:t>
            </a:r>
          </a:p>
          <a:p>
            <a:pPr marL="342900" indent="-342900">
              <a:lnSpc>
                <a:spcPts val="1900"/>
              </a:lnSpc>
              <a:buFont typeface="+mj-lt"/>
              <a:buAutoNum type="arabicPeriod"/>
            </a:pPr>
            <a:r>
              <a:rPr lang="en-US" sz="1600"/>
              <a:t>Poor adherence to standards and terminologies</a:t>
            </a:r>
          </a:p>
          <a:p>
            <a:pPr marL="342900" indent="-342900">
              <a:lnSpc>
                <a:spcPts val="1900"/>
              </a:lnSpc>
              <a:buAutoNum type="arabicPeriod"/>
            </a:pPr>
            <a:r>
              <a:rPr lang="en-US" sz="1600">
                <a:ea typeface="Calibri" panose="020F0502020204030204"/>
                <a:cs typeface="Calibri" panose="020F0502020204030204"/>
              </a:rPr>
              <a:t>Closed and proprietary information models</a:t>
            </a:r>
            <a:endParaRPr lang="en-US" sz="1600"/>
          </a:p>
          <a:p>
            <a:pPr marL="342900" indent="-342900">
              <a:lnSpc>
                <a:spcPts val="1900"/>
              </a:lnSpc>
              <a:buFont typeface="+mj-lt"/>
              <a:buAutoNum type="arabicPeriod"/>
            </a:pPr>
            <a:r>
              <a:rPr lang="en-US" sz="1600"/>
              <a:t>Variance in clinical practice, cultures and demographics (perhaps not something to be "solved")</a:t>
            </a:r>
          </a:p>
        </p:txBody>
      </p:sp>
      <p:sp>
        <p:nvSpPr>
          <p:cNvPr id="20" name="Text 17">
            <a:extLst>
              <a:ext uri="{FF2B5EF4-FFF2-40B4-BE49-F238E27FC236}">
                <a16:creationId xmlns:a16="http://schemas.microsoft.com/office/drawing/2014/main" id="{1416DC05-A585-577F-5586-F11CCB282101}"/>
              </a:ext>
            </a:extLst>
          </p:cNvPr>
          <p:cNvSpPr/>
          <p:nvPr/>
        </p:nvSpPr>
        <p:spPr>
          <a:xfrm>
            <a:off x="457200" y="4832604"/>
            <a:ext cx="2743200" cy="146304"/>
          </a:xfrm>
          <a:prstGeom prst="rect">
            <a:avLst/>
          </a:prstGeom>
          <a:noFill/>
          <a:ln/>
        </p:spPr>
        <p:txBody>
          <a:bodyPr wrap="square" lIns="0" tIns="0" rIns="0" bIns="0" rtlCol="0" anchor="ctr"/>
          <a:lstStyle/>
          <a:p>
            <a:pPr marL="0" indent="0" algn="l">
              <a:buNone/>
            </a:pPr>
            <a:r>
              <a:rPr lang="en-US" sz="800" b="1" kern="0" spc="100">
                <a:solidFill>
                  <a:srgbClr val="004791"/>
                </a:solidFill>
                <a:latin typeface="Calibri" pitchFamily="34" charset="0"/>
                <a:ea typeface="Calibri" pitchFamily="34" charset="-122"/>
                <a:cs typeface="Calibri" pitchFamily="34" charset="-120"/>
              </a:rPr>
              <a:t>KTH</a:t>
            </a:r>
            <a:r>
              <a:rPr lang="en-US" sz="800" kern="0" spc="100">
                <a:solidFill>
                  <a:srgbClr val="C9C3BB"/>
                </a:solidFill>
                <a:latin typeface="Calibri" pitchFamily="34" charset="0"/>
                <a:ea typeface="Calibri" pitchFamily="34" charset="-122"/>
                <a:cs typeface="Calibri" pitchFamily="34" charset="-120"/>
              </a:rPr>
              <a:t>  /  </a:t>
            </a:r>
            <a:r>
              <a:rPr lang="en-US" sz="800" b="1" kern="0" spc="100">
                <a:solidFill>
                  <a:srgbClr val="57068C"/>
                </a:solidFill>
                <a:latin typeface="Calibri" pitchFamily="34" charset="0"/>
                <a:ea typeface="Calibri" pitchFamily="34" charset="-122"/>
                <a:cs typeface="Calibri" pitchFamily="34" charset="-120"/>
              </a:rPr>
              <a:t>NYU</a:t>
            </a:r>
            <a:r>
              <a:rPr lang="en-US" sz="800" kern="0" spc="100">
                <a:solidFill>
                  <a:srgbClr val="C9C3BB"/>
                </a:solidFill>
                <a:latin typeface="Calibri" pitchFamily="34" charset="0"/>
                <a:ea typeface="Calibri" pitchFamily="34" charset="-122"/>
                <a:cs typeface="Calibri" pitchFamily="34" charset="-120"/>
              </a:rPr>
              <a:t>  /  </a:t>
            </a:r>
            <a:r>
              <a:rPr lang="en-US" sz="800" b="1" kern="0" spc="100">
                <a:solidFill>
                  <a:srgbClr val="0066B3"/>
                </a:solidFill>
                <a:latin typeface="Calibri" pitchFamily="34" charset="0"/>
                <a:ea typeface="Calibri" pitchFamily="34" charset="-122"/>
                <a:cs typeface="Calibri" pitchFamily="34" charset="-120"/>
              </a:rPr>
              <a:t>TU Wien</a:t>
            </a:r>
            <a:endParaRPr lang="en-US" sz="800"/>
          </a:p>
        </p:txBody>
      </p:sp>
      <p:sp>
        <p:nvSpPr>
          <p:cNvPr id="22" name="Text 19">
            <a:extLst>
              <a:ext uri="{FF2B5EF4-FFF2-40B4-BE49-F238E27FC236}">
                <a16:creationId xmlns:a16="http://schemas.microsoft.com/office/drawing/2014/main" id="{8DE65742-CF8C-F187-A575-8B9C51B9C07E}"/>
              </a:ext>
            </a:extLst>
          </p:cNvPr>
          <p:cNvSpPr/>
          <p:nvPr/>
        </p:nvSpPr>
        <p:spPr>
          <a:xfrm>
            <a:off x="8321040" y="4823460"/>
            <a:ext cx="365760" cy="164592"/>
          </a:xfrm>
          <a:prstGeom prst="rect">
            <a:avLst/>
          </a:prstGeom>
          <a:noFill/>
          <a:ln/>
        </p:spPr>
        <p:txBody>
          <a:bodyPr wrap="square" lIns="0" tIns="0" rIns="0" bIns="0" rtlCol="0" anchor="ctr"/>
          <a:lstStyle/>
          <a:p>
            <a:pPr marL="0" indent="0" algn="r">
              <a:buNone/>
            </a:pPr>
            <a:fld id="{00000000-0000-0000-0000-000000000006}" type="slidenum">
              <a:rPr lang="en-US" sz="800">
                <a:solidFill>
                  <a:srgbClr val="5C6470"/>
                </a:solidFill>
                <a:latin typeface="Calibri" pitchFamily="34" charset="0"/>
                <a:ea typeface="Calibri" pitchFamily="34" charset="-122"/>
                <a:cs typeface="Calibri" pitchFamily="34" charset="-120"/>
              </a:rPr>
              <a:t>11</a:t>
            </a:fld>
            <a:endParaRPr lang="en-US" sz="800"/>
          </a:p>
        </p:txBody>
      </p:sp>
      <p:sp>
        <p:nvSpPr>
          <p:cNvPr id="23" name="Footer Divider">
            <a:extLst>
              <a:ext uri="{FF2B5EF4-FFF2-40B4-BE49-F238E27FC236}">
                <a16:creationId xmlns:a16="http://schemas.microsoft.com/office/drawing/2014/main" id="{8C704983-446F-617A-A940-9F60A2D2A9E2}"/>
              </a:ext>
            </a:extLst>
          </p:cNvPr>
          <p:cNvSpPr/>
          <p:nvPr/>
        </p:nvSpPr>
        <p:spPr>
          <a:xfrm>
            <a:off x="457200" y="4721380"/>
            <a:ext cx="8229600" cy="9525"/>
          </a:xfrm>
          <a:prstGeom prst="rect">
            <a:avLst/>
          </a:prstGeom>
          <a:solidFill>
            <a:srgbClr val="C9C3BB"/>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SE"/>
          </a:p>
        </p:txBody>
      </p:sp>
      <p:sp>
        <p:nvSpPr>
          <p:cNvPr id="16" name="Text 18">
            <a:extLst>
              <a:ext uri="{FF2B5EF4-FFF2-40B4-BE49-F238E27FC236}">
                <a16:creationId xmlns:a16="http://schemas.microsoft.com/office/drawing/2014/main" id="{0FF9DADA-7A9C-7876-DC8B-FEF0435B982B}"/>
              </a:ext>
            </a:extLst>
          </p:cNvPr>
          <p:cNvSpPr/>
          <p:nvPr/>
        </p:nvSpPr>
        <p:spPr>
          <a:xfrm>
            <a:off x="5486400" y="4823460"/>
            <a:ext cx="2743200" cy="164592"/>
          </a:xfrm>
          <a:prstGeom prst="rect">
            <a:avLst/>
          </a:prstGeom>
          <a:noFill/>
          <a:ln/>
        </p:spPr>
        <p:txBody>
          <a:bodyPr wrap="square" lIns="0" tIns="0" rIns="0" bIns="0" rtlCol="0" anchor="ctr"/>
          <a:lstStyle/>
          <a:p>
            <a:pPr marL="0" indent="0" algn="r">
              <a:buNone/>
            </a:pPr>
            <a:r>
              <a:rPr lang="en-US" sz="800">
                <a:solidFill>
                  <a:srgbClr val="5C6470"/>
                </a:solidFill>
                <a:latin typeface="Calibri" pitchFamily="34" charset="0"/>
                <a:ea typeface="Calibri" pitchFamily="34" charset="-122"/>
                <a:cs typeface="Calibri" pitchFamily="34" charset="-120"/>
              </a:rPr>
              <a:t>Jayanth </a:t>
            </a:r>
            <a:r>
              <a:rPr lang="en-US" sz="800" err="1">
                <a:solidFill>
                  <a:srgbClr val="5C6470"/>
                </a:solidFill>
                <a:latin typeface="Calibri" pitchFamily="34" charset="0"/>
                <a:ea typeface="Calibri" pitchFamily="34" charset="-122"/>
                <a:cs typeface="Calibri" pitchFamily="34" charset="-120"/>
              </a:rPr>
              <a:t>Raghothama</a:t>
            </a:r>
            <a:endParaRPr lang="en-US" sz="800"/>
          </a:p>
        </p:txBody>
      </p:sp>
      <p:sp>
        <p:nvSpPr>
          <p:cNvPr id="12" name="Shape 2">
            <a:extLst>
              <a:ext uri="{FF2B5EF4-FFF2-40B4-BE49-F238E27FC236}">
                <a16:creationId xmlns:a16="http://schemas.microsoft.com/office/drawing/2014/main" id="{18C4D288-F286-9005-1945-AE8A97CDD080}"/>
              </a:ext>
            </a:extLst>
          </p:cNvPr>
          <p:cNvSpPr/>
          <p:nvPr/>
        </p:nvSpPr>
        <p:spPr>
          <a:xfrm>
            <a:off x="4846320" y="1371600"/>
            <a:ext cx="1874520" cy="1188720"/>
          </a:xfrm>
          <a:prstGeom prst="roundRect">
            <a:avLst>
              <a:gd name="adj" fmla="val 5385"/>
            </a:avLst>
          </a:prstGeom>
          <a:solidFill>
            <a:srgbClr val="F5F1ED"/>
          </a:solidFill>
          <a:ln/>
        </p:spPr>
        <p:txBody>
          <a:bodyPr/>
          <a:lstStyle/>
          <a:p>
            <a:endParaRPr lang="en-SE"/>
          </a:p>
        </p:txBody>
      </p:sp>
      <p:sp>
        <p:nvSpPr>
          <p:cNvPr id="17" name="Text 3">
            <a:extLst>
              <a:ext uri="{FF2B5EF4-FFF2-40B4-BE49-F238E27FC236}">
                <a16:creationId xmlns:a16="http://schemas.microsoft.com/office/drawing/2014/main" id="{4DD698A6-B06D-1463-897A-1DE10CD80B3A}"/>
              </a:ext>
            </a:extLst>
          </p:cNvPr>
          <p:cNvSpPr/>
          <p:nvPr/>
        </p:nvSpPr>
        <p:spPr>
          <a:xfrm>
            <a:off x="5029200" y="1517904"/>
            <a:ext cx="1508760" cy="594360"/>
          </a:xfrm>
          <a:prstGeom prst="rect">
            <a:avLst/>
          </a:prstGeom>
          <a:noFill/>
          <a:ln/>
        </p:spPr>
        <p:txBody>
          <a:bodyPr wrap="square" lIns="0" tIns="0" rIns="0" bIns="0" rtlCol="0" anchor="ctr"/>
          <a:lstStyle/>
          <a:p>
            <a:pPr marL="0" indent="0">
              <a:buNone/>
            </a:pPr>
            <a:r>
              <a:rPr lang="en-US" sz="3600" b="1">
                <a:solidFill>
                  <a:srgbClr val="004791"/>
                </a:solidFill>
                <a:latin typeface="Bookman Old Style" pitchFamily="34" charset="0"/>
                <a:ea typeface="Bookman Old Style" pitchFamily="34" charset="-122"/>
                <a:cs typeface="Bookman Old Style" pitchFamily="34" charset="-120"/>
              </a:rPr>
              <a:t>1</a:t>
            </a:r>
            <a:endParaRPr lang="en-US" sz="3600"/>
          </a:p>
        </p:txBody>
      </p:sp>
      <p:sp>
        <p:nvSpPr>
          <p:cNvPr id="19" name="Text 4">
            <a:extLst>
              <a:ext uri="{FF2B5EF4-FFF2-40B4-BE49-F238E27FC236}">
                <a16:creationId xmlns:a16="http://schemas.microsoft.com/office/drawing/2014/main" id="{88482C13-4D55-15FD-B20B-AC214B0D9769}"/>
              </a:ext>
            </a:extLst>
          </p:cNvPr>
          <p:cNvSpPr/>
          <p:nvPr/>
        </p:nvSpPr>
        <p:spPr>
          <a:xfrm>
            <a:off x="5029200" y="2121408"/>
            <a:ext cx="1508760" cy="365760"/>
          </a:xfrm>
          <a:prstGeom prst="rect">
            <a:avLst/>
          </a:prstGeom>
          <a:noFill/>
          <a:ln/>
        </p:spPr>
        <p:txBody>
          <a:bodyPr wrap="square" lIns="0" tIns="0" rIns="0" bIns="0" rtlCol="0" anchor="ctr"/>
          <a:lstStyle/>
          <a:p>
            <a:pPr marL="0" indent="0">
              <a:buNone/>
            </a:pPr>
            <a:endParaRPr lang="en-US" sz="1100"/>
          </a:p>
        </p:txBody>
      </p:sp>
      <p:sp>
        <p:nvSpPr>
          <p:cNvPr id="37" name="Shape 5">
            <a:extLst>
              <a:ext uri="{FF2B5EF4-FFF2-40B4-BE49-F238E27FC236}">
                <a16:creationId xmlns:a16="http://schemas.microsoft.com/office/drawing/2014/main" id="{58F77485-D9BB-BE12-8D26-93F8EB2A86D7}"/>
              </a:ext>
            </a:extLst>
          </p:cNvPr>
          <p:cNvSpPr/>
          <p:nvPr/>
        </p:nvSpPr>
        <p:spPr>
          <a:xfrm>
            <a:off x="6903720" y="1371600"/>
            <a:ext cx="1874520" cy="1188720"/>
          </a:xfrm>
          <a:prstGeom prst="roundRect">
            <a:avLst>
              <a:gd name="adj" fmla="val 5385"/>
            </a:avLst>
          </a:prstGeom>
          <a:solidFill>
            <a:srgbClr val="F5F1ED"/>
          </a:solidFill>
          <a:ln/>
        </p:spPr>
        <p:txBody>
          <a:bodyPr/>
          <a:lstStyle/>
          <a:p>
            <a:endParaRPr lang="en-SE"/>
          </a:p>
        </p:txBody>
      </p:sp>
      <p:sp>
        <p:nvSpPr>
          <p:cNvPr id="39" name="Text 6">
            <a:extLst>
              <a:ext uri="{FF2B5EF4-FFF2-40B4-BE49-F238E27FC236}">
                <a16:creationId xmlns:a16="http://schemas.microsoft.com/office/drawing/2014/main" id="{7382DC91-7648-50FE-324D-E77FCA24EBB4}"/>
              </a:ext>
            </a:extLst>
          </p:cNvPr>
          <p:cNvSpPr/>
          <p:nvPr/>
        </p:nvSpPr>
        <p:spPr>
          <a:xfrm>
            <a:off x="7086600" y="1517904"/>
            <a:ext cx="1508760" cy="594360"/>
          </a:xfrm>
          <a:prstGeom prst="rect">
            <a:avLst/>
          </a:prstGeom>
          <a:noFill/>
          <a:ln/>
        </p:spPr>
        <p:txBody>
          <a:bodyPr wrap="square" lIns="0" tIns="0" rIns="0" bIns="0" rtlCol="0" anchor="ctr"/>
          <a:lstStyle/>
          <a:p>
            <a:pPr marL="0" indent="0">
              <a:buNone/>
            </a:pPr>
            <a:endParaRPr lang="en-US" sz="3600"/>
          </a:p>
        </p:txBody>
      </p:sp>
      <p:sp>
        <p:nvSpPr>
          <p:cNvPr id="41" name="Shape 8">
            <a:extLst>
              <a:ext uri="{FF2B5EF4-FFF2-40B4-BE49-F238E27FC236}">
                <a16:creationId xmlns:a16="http://schemas.microsoft.com/office/drawing/2014/main" id="{E28526A0-199E-DE0C-B1F5-D35666FB1A43}"/>
              </a:ext>
            </a:extLst>
          </p:cNvPr>
          <p:cNvSpPr/>
          <p:nvPr/>
        </p:nvSpPr>
        <p:spPr>
          <a:xfrm>
            <a:off x="4846320" y="2743200"/>
            <a:ext cx="1874520" cy="1546574"/>
          </a:xfrm>
          <a:prstGeom prst="roundRect">
            <a:avLst>
              <a:gd name="adj" fmla="val 5385"/>
            </a:avLst>
          </a:prstGeom>
          <a:solidFill>
            <a:srgbClr val="F5F1ED"/>
          </a:solidFill>
          <a:ln/>
        </p:spPr>
        <p:txBody>
          <a:bodyPr/>
          <a:lstStyle/>
          <a:p>
            <a:endParaRPr lang="en-SE"/>
          </a:p>
        </p:txBody>
      </p:sp>
      <p:sp>
        <p:nvSpPr>
          <p:cNvPr id="43" name="Text 9">
            <a:extLst>
              <a:ext uri="{FF2B5EF4-FFF2-40B4-BE49-F238E27FC236}">
                <a16:creationId xmlns:a16="http://schemas.microsoft.com/office/drawing/2014/main" id="{235FB2A7-CF37-4C04-8BDF-07E2EA50107B}"/>
              </a:ext>
            </a:extLst>
          </p:cNvPr>
          <p:cNvSpPr/>
          <p:nvPr/>
        </p:nvSpPr>
        <p:spPr>
          <a:xfrm>
            <a:off x="5029200" y="2889504"/>
            <a:ext cx="1508760" cy="594360"/>
          </a:xfrm>
          <a:prstGeom prst="rect">
            <a:avLst/>
          </a:prstGeom>
          <a:noFill/>
          <a:ln/>
        </p:spPr>
        <p:txBody>
          <a:bodyPr wrap="square" lIns="0" tIns="0" rIns="0" bIns="0" rtlCol="0" anchor="ctr"/>
          <a:lstStyle/>
          <a:p>
            <a:pPr marL="0" indent="0">
              <a:buNone/>
            </a:pPr>
            <a:r>
              <a:rPr lang="en-US" sz="3600" b="1">
                <a:solidFill>
                  <a:srgbClr val="0066B3"/>
                </a:solidFill>
                <a:latin typeface="Bookman Old Style" pitchFamily="34" charset="0"/>
                <a:ea typeface="Bookman Old Style" pitchFamily="34" charset="-122"/>
                <a:cs typeface="Bookman Old Style" pitchFamily="34" charset="-120"/>
              </a:rPr>
              <a:t>3</a:t>
            </a:r>
            <a:endParaRPr lang="en-US" sz="3600"/>
          </a:p>
        </p:txBody>
      </p:sp>
      <p:sp>
        <p:nvSpPr>
          <p:cNvPr id="45" name="Shape 11">
            <a:extLst>
              <a:ext uri="{FF2B5EF4-FFF2-40B4-BE49-F238E27FC236}">
                <a16:creationId xmlns:a16="http://schemas.microsoft.com/office/drawing/2014/main" id="{928469FC-C94E-D199-AC93-3AAC2178EE48}"/>
              </a:ext>
            </a:extLst>
          </p:cNvPr>
          <p:cNvSpPr/>
          <p:nvPr/>
        </p:nvSpPr>
        <p:spPr>
          <a:xfrm>
            <a:off x="6893038" y="2743200"/>
            <a:ext cx="1885202" cy="1530551"/>
          </a:xfrm>
          <a:prstGeom prst="roundRect">
            <a:avLst>
              <a:gd name="adj" fmla="val 5385"/>
            </a:avLst>
          </a:prstGeom>
          <a:solidFill>
            <a:srgbClr val="F5F1ED"/>
          </a:solidFill>
          <a:ln/>
        </p:spPr>
        <p:txBody>
          <a:bodyPr/>
          <a:lstStyle/>
          <a:p>
            <a:endParaRPr lang="en-SE"/>
          </a:p>
        </p:txBody>
      </p:sp>
      <p:sp>
        <p:nvSpPr>
          <p:cNvPr id="47" name="Text 13">
            <a:extLst>
              <a:ext uri="{FF2B5EF4-FFF2-40B4-BE49-F238E27FC236}">
                <a16:creationId xmlns:a16="http://schemas.microsoft.com/office/drawing/2014/main" id="{E056EA1C-E463-E366-6F8A-1B93044CD5A5}"/>
              </a:ext>
            </a:extLst>
          </p:cNvPr>
          <p:cNvSpPr/>
          <p:nvPr/>
        </p:nvSpPr>
        <p:spPr>
          <a:xfrm>
            <a:off x="7086600" y="3493008"/>
            <a:ext cx="1508760" cy="365760"/>
          </a:xfrm>
          <a:prstGeom prst="rect">
            <a:avLst/>
          </a:prstGeom>
          <a:noFill/>
          <a:ln/>
        </p:spPr>
        <p:txBody>
          <a:bodyPr wrap="square" lIns="0" tIns="0" rIns="0" bIns="0" rtlCol="0" anchor="ctr"/>
          <a:lstStyle/>
          <a:p>
            <a:pPr marL="0" indent="0">
              <a:buNone/>
            </a:pPr>
            <a:endParaRPr lang="en-US" sz="1100"/>
          </a:p>
        </p:txBody>
      </p:sp>
      <p:sp>
        <p:nvSpPr>
          <p:cNvPr id="49" name="Shape 2">
            <a:extLst>
              <a:ext uri="{FF2B5EF4-FFF2-40B4-BE49-F238E27FC236}">
                <a16:creationId xmlns:a16="http://schemas.microsoft.com/office/drawing/2014/main" id="{BB893DB6-C56B-56EA-1623-50FA88259F04}"/>
              </a:ext>
            </a:extLst>
          </p:cNvPr>
          <p:cNvSpPr/>
          <p:nvPr/>
        </p:nvSpPr>
        <p:spPr>
          <a:xfrm>
            <a:off x="4961147" y="1482192"/>
            <a:ext cx="516988" cy="516988"/>
          </a:xfrm>
          <a:prstGeom prst="roundRect">
            <a:avLst>
              <a:gd name="adj" fmla="val 18824"/>
            </a:avLst>
          </a:prstGeom>
          <a:solidFill>
            <a:srgbClr val="004791"/>
          </a:solidFill>
          <a:ln/>
        </p:spPr>
        <p:txBody>
          <a:bodyPr/>
          <a:lstStyle/>
          <a:p>
            <a:endParaRPr lang="en-SE"/>
          </a:p>
        </p:txBody>
      </p:sp>
      <p:sp>
        <p:nvSpPr>
          <p:cNvPr id="51" name="Text 3">
            <a:extLst>
              <a:ext uri="{FF2B5EF4-FFF2-40B4-BE49-F238E27FC236}">
                <a16:creationId xmlns:a16="http://schemas.microsoft.com/office/drawing/2014/main" id="{74B8E547-C6C2-39A2-049F-EC14FA1DE8E9}"/>
              </a:ext>
            </a:extLst>
          </p:cNvPr>
          <p:cNvSpPr/>
          <p:nvPr/>
        </p:nvSpPr>
        <p:spPr>
          <a:xfrm>
            <a:off x="4984558" y="2091735"/>
            <a:ext cx="1551453" cy="320743"/>
          </a:xfrm>
          <a:prstGeom prst="rect">
            <a:avLst/>
          </a:prstGeom>
          <a:noFill/>
          <a:ln/>
        </p:spPr>
        <p:txBody>
          <a:bodyPr wrap="square" lIns="0" tIns="0" rIns="0" bIns="0" rtlCol="0" anchor="ctr"/>
          <a:lstStyle/>
          <a:p>
            <a:pPr marL="0" indent="0">
              <a:buNone/>
            </a:pPr>
            <a:r>
              <a:rPr lang="en-US" sz="1600" b="1">
                <a:solidFill>
                  <a:srgbClr val="1B2330"/>
                </a:solidFill>
                <a:latin typeface="Calibri" pitchFamily="34" charset="0"/>
                <a:ea typeface="Calibri" pitchFamily="34" charset="-122"/>
                <a:cs typeface="Calibri" pitchFamily="34" charset="-120"/>
              </a:rPr>
              <a:t>Technical: Solved</a:t>
            </a:r>
            <a:endParaRPr lang="en-US" sz="1600"/>
          </a:p>
        </p:txBody>
      </p:sp>
      <p:pic>
        <p:nvPicPr>
          <p:cNvPr id="53" name="Graphic 37" descr="Technical - gears">
            <a:extLst>
              <a:ext uri="{FF2B5EF4-FFF2-40B4-BE49-F238E27FC236}">
                <a16:creationId xmlns:a16="http://schemas.microsoft.com/office/drawing/2014/main" id="{A7639573-54C8-B155-02EE-94C3D962332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070606" y="1610786"/>
            <a:ext cx="298069" cy="298069"/>
          </a:xfrm>
          <a:prstGeom prst="rect">
            <a:avLst/>
          </a:prstGeom>
        </p:spPr>
      </p:pic>
      <p:sp>
        <p:nvSpPr>
          <p:cNvPr id="55" name="Shape 6">
            <a:extLst>
              <a:ext uri="{FF2B5EF4-FFF2-40B4-BE49-F238E27FC236}">
                <a16:creationId xmlns:a16="http://schemas.microsoft.com/office/drawing/2014/main" id="{02C0CB30-8CE1-D02D-D072-A73F2E265C54}"/>
              </a:ext>
            </a:extLst>
          </p:cNvPr>
          <p:cNvSpPr/>
          <p:nvPr/>
        </p:nvSpPr>
        <p:spPr>
          <a:xfrm>
            <a:off x="7029646" y="1502838"/>
            <a:ext cx="516988" cy="516988"/>
          </a:xfrm>
          <a:prstGeom prst="roundRect">
            <a:avLst>
              <a:gd name="adj" fmla="val 18824"/>
            </a:avLst>
          </a:prstGeom>
          <a:solidFill>
            <a:srgbClr val="004791"/>
          </a:solidFill>
          <a:ln/>
        </p:spPr>
        <p:txBody>
          <a:bodyPr/>
          <a:lstStyle/>
          <a:p>
            <a:endParaRPr lang="en-SE"/>
          </a:p>
        </p:txBody>
      </p:sp>
      <p:sp>
        <p:nvSpPr>
          <p:cNvPr id="57" name="Text 7">
            <a:extLst>
              <a:ext uri="{FF2B5EF4-FFF2-40B4-BE49-F238E27FC236}">
                <a16:creationId xmlns:a16="http://schemas.microsoft.com/office/drawing/2014/main" id="{71C08510-6FD8-9C98-D488-3F0A7EFDC176}"/>
              </a:ext>
            </a:extLst>
          </p:cNvPr>
          <p:cNvSpPr/>
          <p:nvPr/>
        </p:nvSpPr>
        <p:spPr>
          <a:xfrm>
            <a:off x="7029646" y="2076919"/>
            <a:ext cx="1508760" cy="320743"/>
          </a:xfrm>
          <a:prstGeom prst="rect">
            <a:avLst/>
          </a:prstGeom>
          <a:noFill/>
          <a:ln/>
        </p:spPr>
        <p:txBody>
          <a:bodyPr wrap="square" lIns="0" tIns="0" rIns="0" bIns="0" rtlCol="0" anchor="ctr"/>
          <a:lstStyle/>
          <a:p>
            <a:pPr marL="0" indent="0">
              <a:buNone/>
            </a:pPr>
            <a:r>
              <a:rPr lang="en-US" sz="1600" b="1">
                <a:solidFill>
                  <a:srgbClr val="1B2330"/>
                </a:solidFill>
                <a:latin typeface="Calibri" pitchFamily="34" charset="0"/>
                <a:ea typeface="Calibri" pitchFamily="34" charset="-122"/>
                <a:cs typeface="Calibri" pitchFamily="34" charset="-120"/>
              </a:rPr>
              <a:t>Syntactic: Solved</a:t>
            </a:r>
            <a:endParaRPr lang="en-US" sz="1600"/>
          </a:p>
        </p:txBody>
      </p:sp>
      <p:pic>
        <p:nvPicPr>
          <p:cNvPr id="59" name="Graphic 38" descr="Syntactic - puzzle pieces">
            <a:extLst>
              <a:ext uri="{FF2B5EF4-FFF2-40B4-BE49-F238E27FC236}">
                <a16:creationId xmlns:a16="http://schemas.microsoft.com/office/drawing/2014/main" id="{6C455725-043D-EAD5-8748-4124E6F9E130}"/>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109104" y="1610028"/>
            <a:ext cx="298069" cy="298069"/>
          </a:xfrm>
          <a:prstGeom prst="rect">
            <a:avLst/>
          </a:prstGeom>
        </p:spPr>
      </p:pic>
      <p:sp>
        <p:nvSpPr>
          <p:cNvPr id="61" name="Shape 10">
            <a:extLst>
              <a:ext uri="{FF2B5EF4-FFF2-40B4-BE49-F238E27FC236}">
                <a16:creationId xmlns:a16="http://schemas.microsoft.com/office/drawing/2014/main" id="{860CC930-020C-8BE8-3987-13FA0E981914}"/>
              </a:ext>
            </a:extLst>
          </p:cNvPr>
          <p:cNvSpPr/>
          <p:nvPr/>
        </p:nvSpPr>
        <p:spPr>
          <a:xfrm>
            <a:off x="4976869" y="2875657"/>
            <a:ext cx="516988" cy="516988"/>
          </a:xfrm>
          <a:prstGeom prst="roundRect">
            <a:avLst>
              <a:gd name="adj" fmla="val 18824"/>
            </a:avLst>
          </a:prstGeom>
          <a:solidFill>
            <a:srgbClr val="004791"/>
          </a:solidFill>
          <a:ln/>
        </p:spPr>
        <p:txBody>
          <a:bodyPr/>
          <a:lstStyle/>
          <a:p>
            <a:endParaRPr lang="en-SE"/>
          </a:p>
        </p:txBody>
      </p:sp>
      <p:sp>
        <p:nvSpPr>
          <p:cNvPr id="63" name="Text 11">
            <a:extLst>
              <a:ext uri="{FF2B5EF4-FFF2-40B4-BE49-F238E27FC236}">
                <a16:creationId xmlns:a16="http://schemas.microsoft.com/office/drawing/2014/main" id="{5533BB55-4145-839D-D79B-93E8ECD3ABFF}"/>
              </a:ext>
            </a:extLst>
          </p:cNvPr>
          <p:cNvSpPr/>
          <p:nvPr/>
        </p:nvSpPr>
        <p:spPr>
          <a:xfrm>
            <a:off x="4981166" y="3486790"/>
            <a:ext cx="1574110" cy="593139"/>
          </a:xfrm>
          <a:prstGeom prst="rect">
            <a:avLst/>
          </a:prstGeom>
          <a:noFill/>
          <a:ln/>
        </p:spPr>
        <p:txBody>
          <a:bodyPr wrap="square" lIns="0" tIns="0" rIns="0" bIns="0" rtlCol="0" anchor="ctr"/>
          <a:lstStyle/>
          <a:p>
            <a:pPr marL="0" indent="0">
              <a:buNone/>
            </a:pPr>
            <a:r>
              <a:rPr lang="en-US" sz="1600" b="1">
                <a:latin typeface="Calibri"/>
                <a:ea typeface="Calibri"/>
                <a:cs typeface="Calibri"/>
              </a:rPr>
              <a:t>Semantic:</a:t>
            </a:r>
          </a:p>
          <a:p>
            <a:r>
              <a:rPr lang="en-US" sz="1600" b="1">
                <a:latin typeface="Calibri"/>
                <a:ea typeface="Calibri"/>
                <a:cs typeface="Calibri"/>
              </a:rPr>
              <a:t>Addressed through standards</a:t>
            </a:r>
          </a:p>
        </p:txBody>
      </p:sp>
      <p:pic>
        <p:nvPicPr>
          <p:cNvPr id="65" name="Graphic 39" descr="Semantic - brain">
            <a:extLst>
              <a:ext uri="{FF2B5EF4-FFF2-40B4-BE49-F238E27FC236}">
                <a16:creationId xmlns:a16="http://schemas.microsoft.com/office/drawing/2014/main" id="{6E7E8DBE-C794-252E-7720-29EB8D364B09}"/>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086343" y="2985131"/>
            <a:ext cx="298069" cy="298069"/>
          </a:xfrm>
          <a:prstGeom prst="rect">
            <a:avLst/>
          </a:prstGeom>
        </p:spPr>
      </p:pic>
      <p:grpSp>
        <p:nvGrpSpPr>
          <p:cNvPr id="69" name="Group 68">
            <a:extLst>
              <a:ext uri="{FF2B5EF4-FFF2-40B4-BE49-F238E27FC236}">
                <a16:creationId xmlns:a16="http://schemas.microsoft.com/office/drawing/2014/main" id="{5E285C14-F289-E543-727A-718DF8B5E12E}"/>
              </a:ext>
            </a:extLst>
          </p:cNvPr>
          <p:cNvGrpSpPr/>
          <p:nvPr/>
        </p:nvGrpSpPr>
        <p:grpSpPr>
          <a:xfrm>
            <a:off x="7029646" y="2889504"/>
            <a:ext cx="516988" cy="516988"/>
            <a:chOff x="7214616" y="2057400"/>
            <a:chExt cx="681580" cy="681580"/>
          </a:xfrm>
          <a:solidFill>
            <a:srgbClr val="004791"/>
          </a:solidFill>
        </p:grpSpPr>
        <p:sp>
          <p:nvSpPr>
            <p:cNvPr id="67" name="Shape 14">
              <a:extLst>
                <a:ext uri="{FF2B5EF4-FFF2-40B4-BE49-F238E27FC236}">
                  <a16:creationId xmlns:a16="http://schemas.microsoft.com/office/drawing/2014/main" id="{820145AE-9D07-1321-BFF2-2AAEBD102095}"/>
                </a:ext>
              </a:extLst>
            </p:cNvPr>
            <p:cNvSpPr/>
            <p:nvPr/>
          </p:nvSpPr>
          <p:spPr>
            <a:xfrm>
              <a:off x="7214616" y="2057400"/>
              <a:ext cx="681580" cy="681580"/>
            </a:xfrm>
            <a:prstGeom prst="roundRect">
              <a:avLst>
                <a:gd name="adj" fmla="val 18824"/>
              </a:avLst>
            </a:prstGeom>
            <a:grpFill/>
            <a:ln/>
          </p:spPr>
          <p:txBody>
            <a:bodyPr/>
            <a:lstStyle/>
            <a:p>
              <a:endParaRPr lang="en-SE"/>
            </a:p>
          </p:txBody>
        </p:sp>
        <p:pic>
          <p:nvPicPr>
            <p:cNvPr id="68" name="Image 3" descr="preencoded.png">
              <a:extLst>
                <a:ext uri="{FF2B5EF4-FFF2-40B4-BE49-F238E27FC236}">
                  <a16:creationId xmlns:a16="http://schemas.microsoft.com/office/drawing/2014/main" id="{934877DE-66D3-09A4-BBD5-4BCAA02E41D2}"/>
                </a:ext>
              </a:extLst>
            </p:cNvPr>
            <p:cNvPicPr>
              <a:picLocks noChangeAspect="1"/>
            </p:cNvPicPr>
            <p:nvPr/>
          </p:nvPicPr>
          <p:blipFill>
            <a:blip r:embed="rId6"/>
            <a:stretch>
              <a:fillRect/>
            </a:stretch>
          </p:blipFill>
          <p:spPr>
            <a:xfrm>
              <a:off x="7358951" y="2201735"/>
              <a:ext cx="392911" cy="392911"/>
            </a:xfrm>
            <a:prstGeom prst="rect">
              <a:avLst/>
            </a:prstGeom>
            <a:grpFill/>
          </p:spPr>
        </p:pic>
      </p:grpSp>
      <p:sp>
        <p:nvSpPr>
          <p:cNvPr id="71" name="Text 15">
            <a:extLst>
              <a:ext uri="{FF2B5EF4-FFF2-40B4-BE49-F238E27FC236}">
                <a16:creationId xmlns:a16="http://schemas.microsoft.com/office/drawing/2014/main" id="{14E4A1B4-D8B1-8E56-98AD-D0ACE443FEBA}"/>
              </a:ext>
            </a:extLst>
          </p:cNvPr>
          <p:cNvSpPr/>
          <p:nvPr/>
        </p:nvSpPr>
        <p:spPr>
          <a:xfrm>
            <a:off x="7029646" y="3673729"/>
            <a:ext cx="1339102" cy="320743"/>
          </a:xfrm>
          <a:prstGeom prst="rect">
            <a:avLst/>
          </a:prstGeom>
          <a:noFill/>
          <a:ln/>
        </p:spPr>
        <p:txBody>
          <a:bodyPr wrap="square" lIns="0" tIns="0" rIns="0" bIns="0" rtlCol="0" anchor="ctr"/>
          <a:lstStyle/>
          <a:p>
            <a:pPr marL="0" indent="0">
              <a:buNone/>
            </a:pPr>
            <a:r>
              <a:rPr lang="en-US" sz="1600" b="1">
                <a:solidFill>
                  <a:srgbClr val="1B2330"/>
                </a:solidFill>
                <a:latin typeface="Calibri" pitchFamily="34" charset="0"/>
                <a:ea typeface="Calibri" pitchFamily="34" charset="-122"/>
                <a:cs typeface="Calibri" pitchFamily="34" charset="-120"/>
              </a:rPr>
              <a:t>Organizational: Not even close</a:t>
            </a:r>
            <a:endParaRPr lang="en-US" sz="1600"/>
          </a:p>
        </p:txBody>
      </p:sp>
      <p:sp>
        <p:nvSpPr>
          <p:cNvPr id="4" name="TextBox 3">
            <a:extLst>
              <a:ext uri="{FF2B5EF4-FFF2-40B4-BE49-F238E27FC236}">
                <a16:creationId xmlns:a16="http://schemas.microsoft.com/office/drawing/2014/main" id="{1A2FF122-3023-3643-1663-B0EC139D371F}"/>
              </a:ext>
            </a:extLst>
          </p:cNvPr>
          <p:cNvSpPr txBox="1"/>
          <p:nvPr/>
        </p:nvSpPr>
        <p:spPr>
          <a:xfrm>
            <a:off x="457199" y="4412796"/>
            <a:ext cx="2743200" cy="2308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900">
                <a:ea typeface="Calibri"/>
                <a:cs typeface="Calibri"/>
              </a:rPr>
              <a:t>Ref: Beale et.al 2022</a:t>
            </a:r>
          </a:p>
        </p:txBody>
      </p:sp>
    </p:spTree>
    <p:extLst>
      <p:ext uri="{BB962C8B-B14F-4D97-AF65-F5344CB8AC3E}">
        <p14:creationId xmlns:p14="http://schemas.microsoft.com/office/powerpoint/2010/main" val="34387086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04791"/>
        </a:solidFill>
        <a:effectLst/>
      </p:bgPr>
    </p:bg>
    <p:spTree>
      <p:nvGrpSpPr>
        <p:cNvPr id="1" name="">
          <a:extLst>
            <a:ext uri="{FF2B5EF4-FFF2-40B4-BE49-F238E27FC236}">
              <a16:creationId xmlns:a16="http://schemas.microsoft.com/office/drawing/2014/main" id="{0EFA520D-9CCB-B1AD-B75D-2417932304A5}"/>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76DA1643-E8A1-234E-683D-86B49810201A}"/>
              </a:ext>
            </a:extLst>
          </p:cNvPr>
          <p:cNvSpPr/>
          <p:nvPr/>
        </p:nvSpPr>
        <p:spPr>
          <a:xfrm>
            <a:off x="5486400" y="182880"/>
            <a:ext cx="3566160" cy="4754880"/>
          </a:xfrm>
          <a:prstGeom prst="rect">
            <a:avLst/>
          </a:prstGeom>
          <a:noFill/>
          <a:ln/>
        </p:spPr>
        <p:txBody>
          <a:bodyPr wrap="square" lIns="0" tIns="0" rIns="0" bIns="0" rtlCol="0" anchor="ctr"/>
          <a:lstStyle/>
          <a:p>
            <a:pPr marL="0" indent="0" algn="r">
              <a:buNone/>
            </a:pPr>
            <a:r>
              <a:rPr lang="en-US" sz="32000" b="1">
                <a:solidFill>
                  <a:srgbClr val="FFFFFF">
                    <a:alpha val="14000"/>
                  </a:srgbClr>
                </a:solidFill>
                <a:latin typeface="Bookman Old Style" pitchFamily="34" charset="0"/>
                <a:ea typeface="Bookman Old Style" pitchFamily="34" charset="-122"/>
                <a:cs typeface="Bookman Old Style" pitchFamily="34" charset="-120"/>
              </a:rPr>
              <a:t>1</a:t>
            </a:r>
            <a:endParaRPr lang="en-US" sz="32000"/>
          </a:p>
        </p:txBody>
      </p:sp>
      <p:sp>
        <p:nvSpPr>
          <p:cNvPr id="3" name="Text 1">
            <a:extLst>
              <a:ext uri="{FF2B5EF4-FFF2-40B4-BE49-F238E27FC236}">
                <a16:creationId xmlns:a16="http://schemas.microsoft.com/office/drawing/2014/main" id="{6EA13A43-2438-2834-0DB2-BFEB8D0EC976}"/>
              </a:ext>
            </a:extLst>
          </p:cNvPr>
          <p:cNvSpPr/>
          <p:nvPr/>
        </p:nvSpPr>
        <p:spPr>
          <a:xfrm>
            <a:off x="676656" y="1783080"/>
            <a:ext cx="5486400" cy="320040"/>
          </a:xfrm>
          <a:prstGeom prst="rect">
            <a:avLst/>
          </a:prstGeom>
          <a:noFill/>
          <a:ln/>
        </p:spPr>
        <p:txBody>
          <a:bodyPr wrap="square" lIns="0" tIns="0" rIns="0" bIns="0" rtlCol="0" anchor="ctr"/>
          <a:lstStyle/>
          <a:p>
            <a:r>
              <a:rPr lang="en-US" sz="1300" b="1" kern="0" spc="400">
                <a:solidFill>
                  <a:srgbClr val="EBE5E0"/>
                </a:solidFill>
                <a:latin typeface="Calibri"/>
                <a:ea typeface="Calibri"/>
                <a:cs typeface="Calibri"/>
              </a:rPr>
              <a:t>PART 01</a:t>
            </a:r>
            <a:endParaRPr lang="en-US" sz="1300"/>
          </a:p>
        </p:txBody>
      </p:sp>
      <p:sp>
        <p:nvSpPr>
          <p:cNvPr id="4" name="Text 2">
            <a:extLst>
              <a:ext uri="{FF2B5EF4-FFF2-40B4-BE49-F238E27FC236}">
                <a16:creationId xmlns:a16="http://schemas.microsoft.com/office/drawing/2014/main" id="{41CC86AD-D4CF-078B-A5DF-F0F116D6B6B0}"/>
              </a:ext>
            </a:extLst>
          </p:cNvPr>
          <p:cNvSpPr/>
          <p:nvPr/>
        </p:nvSpPr>
        <p:spPr>
          <a:xfrm>
            <a:off x="676656" y="2103120"/>
            <a:ext cx="5120640" cy="1280160"/>
          </a:xfrm>
          <a:prstGeom prst="rect">
            <a:avLst/>
          </a:prstGeom>
          <a:noFill/>
          <a:ln/>
        </p:spPr>
        <p:txBody>
          <a:bodyPr wrap="square" lIns="0" tIns="0" rIns="0" bIns="0" rtlCol="0" anchor="ctr"/>
          <a:lstStyle/>
          <a:p>
            <a:pPr marL="0" indent="0">
              <a:lnSpc>
                <a:spcPts val="4600"/>
              </a:lnSpc>
              <a:buNone/>
            </a:pPr>
            <a:r>
              <a:rPr lang="en-US" sz="4600" b="1">
                <a:solidFill>
                  <a:srgbClr val="FFFFFF"/>
                </a:solidFill>
                <a:latin typeface="Bookman Old Style"/>
              </a:rPr>
              <a:t>First Generation</a:t>
            </a:r>
            <a:endParaRPr lang="en-US"/>
          </a:p>
        </p:txBody>
      </p:sp>
      <p:sp>
        <p:nvSpPr>
          <p:cNvPr id="5" name="Text 3">
            <a:extLst>
              <a:ext uri="{FF2B5EF4-FFF2-40B4-BE49-F238E27FC236}">
                <a16:creationId xmlns:a16="http://schemas.microsoft.com/office/drawing/2014/main" id="{EBBD080C-33FC-9D92-EE28-B8053F093965}"/>
              </a:ext>
            </a:extLst>
          </p:cNvPr>
          <p:cNvSpPr/>
          <p:nvPr/>
        </p:nvSpPr>
        <p:spPr>
          <a:xfrm>
            <a:off x="676656" y="3429000"/>
            <a:ext cx="4846320" cy="640080"/>
          </a:xfrm>
          <a:prstGeom prst="rect">
            <a:avLst/>
          </a:prstGeom>
          <a:noFill/>
          <a:ln/>
        </p:spPr>
        <p:txBody>
          <a:bodyPr wrap="square" lIns="0" tIns="0" rIns="0" bIns="0" rtlCol="0" anchor="ctr"/>
          <a:lstStyle/>
          <a:p>
            <a:pPr>
              <a:lnSpc>
                <a:spcPts val="1800"/>
              </a:lnSpc>
            </a:pPr>
            <a:r>
              <a:rPr lang="en-US" sz="1300">
                <a:solidFill>
                  <a:srgbClr val="EBE5E0"/>
                </a:solidFill>
                <a:ea typeface="Calibri"/>
                <a:cs typeface="Calibri"/>
              </a:rPr>
              <a:t>Jayanth </a:t>
            </a:r>
            <a:r>
              <a:rPr lang="en-US" sz="1300" err="1">
                <a:solidFill>
                  <a:srgbClr val="EBE5E0"/>
                </a:solidFill>
                <a:ea typeface="Calibri"/>
                <a:cs typeface="Calibri"/>
              </a:rPr>
              <a:t>Raghothama</a:t>
            </a:r>
            <a:endParaRPr lang="en-US" sz="1300">
              <a:solidFill>
                <a:srgbClr val="EBE5E0"/>
              </a:solidFill>
              <a:ea typeface="Calibri"/>
              <a:cs typeface="Calibri"/>
            </a:endParaRPr>
          </a:p>
        </p:txBody>
      </p:sp>
      <p:sp>
        <p:nvSpPr>
          <p:cNvPr id="6" name="Text 4">
            <a:extLst>
              <a:ext uri="{FF2B5EF4-FFF2-40B4-BE49-F238E27FC236}">
                <a16:creationId xmlns:a16="http://schemas.microsoft.com/office/drawing/2014/main" id="{D89B9989-2F78-9FA0-39CA-4887AE448A39}"/>
              </a:ext>
            </a:extLst>
          </p:cNvPr>
          <p:cNvSpPr/>
          <p:nvPr/>
        </p:nvSpPr>
        <p:spPr>
          <a:xfrm>
            <a:off x="713232" y="4718304"/>
            <a:ext cx="3200400" cy="164592"/>
          </a:xfrm>
          <a:prstGeom prst="rect">
            <a:avLst/>
          </a:prstGeom>
          <a:noFill/>
          <a:ln/>
        </p:spPr>
        <p:txBody>
          <a:bodyPr wrap="square" lIns="0" tIns="0" rIns="0" bIns="0" rtlCol="0" anchor="ctr"/>
          <a:lstStyle/>
          <a:p>
            <a:pPr marL="0" indent="0" algn="l">
              <a:buNone/>
            </a:pPr>
            <a:r>
              <a:rPr lang="en-US" sz="900" b="1" kern="0" spc="100">
                <a:solidFill>
                  <a:srgbClr val="EBE5E0"/>
                </a:solidFill>
                <a:latin typeface="Calibri" pitchFamily="34" charset="0"/>
                <a:ea typeface="Calibri" pitchFamily="34" charset="-122"/>
                <a:cs typeface="Calibri" pitchFamily="34" charset="-120"/>
              </a:rPr>
              <a:t>KTH</a:t>
            </a:r>
            <a:r>
              <a:rPr lang="en-US" sz="900" kern="0" spc="100">
                <a:solidFill>
                  <a:srgbClr val="9AA1AB"/>
                </a:solidFill>
                <a:latin typeface="Calibri" pitchFamily="34" charset="0"/>
                <a:ea typeface="Calibri" pitchFamily="34" charset="-122"/>
                <a:cs typeface="Calibri" pitchFamily="34" charset="-120"/>
              </a:rPr>
              <a:t>  /  </a:t>
            </a:r>
            <a:r>
              <a:rPr lang="en-US" sz="900" b="1" kern="0" spc="100">
                <a:solidFill>
                  <a:srgbClr val="EBE5E0"/>
                </a:solidFill>
                <a:latin typeface="Calibri" pitchFamily="34" charset="0"/>
                <a:ea typeface="Calibri" pitchFamily="34" charset="-122"/>
                <a:cs typeface="Calibri" pitchFamily="34" charset="-120"/>
              </a:rPr>
              <a:t>NYU</a:t>
            </a:r>
            <a:r>
              <a:rPr lang="en-US" sz="900" kern="0" spc="100">
                <a:solidFill>
                  <a:srgbClr val="9AA1AB"/>
                </a:solidFill>
                <a:latin typeface="Calibri" pitchFamily="34" charset="0"/>
                <a:ea typeface="Calibri" pitchFamily="34" charset="-122"/>
                <a:cs typeface="Calibri" pitchFamily="34" charset="-120"/>
              </a:rPr>
              <a:t>  /  </a:t>
            </a:r>
            <a:r>
              <a:rPr lang="en-US" sz="900" b="1" kern="0" spc="100">
                <a:solidFill>
                  <a:srgbClr val="EBE5E0"/>
                </a:solidFill>
                <a:latin typeface="Calibri" pitchFamily="34" charset="0"/>
                <a:ea typeface="Calibri" pitchFamily="34" charset="-122"/>
                <a:cs typeface="Calibri" pitchFamily="34" charset="-120"/>
              </a:rPr>
              <a:t>TU Wien</a:t>
            </a:r>
            <a:endParaRPr lang="en-US" sz="900"/>
          </a:p>
        </p:txBody>
      </p:sp>
    </p:spTree>
    <p:extLst>
      <p:ext uri="{BB962C8B-B14F-4D97-AF65-F5344CB8AC3E}">
        <p14:creationId xmlns:p14="http://schemas.microsoft.com/office/powerpoint/2010/main" val="30476653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0EF65D-9564-76E3-DA78-945E77D81554}"/>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CBCE0AF7-B635-E9AA-AB38-294FABD7D4F6}"/>
              </a:ext>
            </a:extLst>
          </p:cNvPr>
          <p:cNvSpPr/>
          <p:nvPr/>
        </p:nvSpPr>
        <p:spPr>
          <a:xfrm>
            <a:off x="457200" y="411480"/>
            <a:ext cx="5486400" cy="731520"/>
          </a:xfrm>
          <a:prstGeom prst="rect">
            <a:avLst/>
          </a:prstGeom>
          <a:noFill/>
          <a:ln/>
        </p:spPr>
        <p:txBody>
          <a:bodyPr wrap="square" lIns="0" tIns="0" rIns="0" bIns="0" rtlCol="0" anchor="ctr"/>
          <a:lstStyle/>
          <a:p>
            <a:pPr marL="0" indent="0">
              <a:buNone/>
            </a:pPr>
            <a:r>
              <a:rPr lang="en-US" sz="3400" b="1">
                <a:solidFill>
                  <a:srgbClr val="1B2A4A"/>
                </a:solidFill>
                <a:latin typeface="Bookman Old Style" pitchFamily="34" charset="0"/>
              </a:rPr>
              <a:t>History</a:t>
            </a:r>
            <a:endParaRPr lang="en-US" sz="3400"/>
          </a:p>
        </p:txBody>
      </p:sp>
      <p:sp>
        <p:nvSpPr>
          <p:cNvPr id="9" name="Text 17">
            <a:extLst>
              <a:ext uri="{FF2B5EF4-FFF2-40B4-BE49-F238E27FC236}">
                <a16:creationId xmlns:a16="http://schemas.microsoft.com/office/drawing/2014/main" id="{E60FA03F-5442-3556-B406-81D9BC178733}"/>
              </a:ext>
            </a:extLst>
          </p:cNvPr>
          <p:cNvSpPr/>
          <p:nvPr/>
        </p:nvSpPr>
        <p:spPr>
          <a:xfrm>
            <a:off x="457200" y="4832604"/>
            <a:ext cx="2743200" cy="146304"/>
          </a:xfrm>
          <a:prstGeom prst="rect">
            <a:avLst/>
          </a:prstGeom>
          <a:noFill/>
          <a:ln/>
        </p:spPr>
        <p:txBody>
          <a:bodyPr wrap="square" lIns="0" tIns="0" rIns="0" bIns="0" rtlCol="0" anchor="ctr"/>
          <a:lstStyle/>
          <a:p>
            <a:pPr marL="0" indent="0" algn="l">
              <a:buNone/>
            </a:pPr>
            <a:r>
              <a:rPr lang="en-US" sz="800" b="1" kern="0" spc="100">
                <a:solidFill>
                  <a:srgbClr val="004791"/>
                </a:solidFill>
                <a:latin typeface="Calibri" pitchFamily="34" charset="0"/>
                <a:ea typeface="Calibri" pitchFamily="34" charset="-122"/>
                <a:cs typeface="Calibri" pitchFamily="34" charset="-120"/>
              </a:rPr>
              <a:t>KTH</a:t>
            </a:r>
            <a:r>
              <a:rPr lang="en-US" sz="800" kern="0" spc="100">
                <a:solidFill>
                  <a:srgbClr val="C9C3BB"/>
                </a:solidFill>
                <a:latin typeface="Calibri" pitchFamily="34" charset="0"/>
                <a:ea typeface="Calibri" pitchFamily="34" charset="-122"/>
                <a:cs typeface="Calibri" pitchFamily="34" charset="-120"/>
              </a:rPr>
              <a:t>  /  </a:t>
            </a:r>
            <a:r>
              <a:rPr lang="en-US" sz="800" b="1" kern="0" spc="100">
                <a:solidFill>
                  <a:srgbClr val="57068C"/>
                </a:solidFill>
                <a:latin typeface="Calibri" pitchFamily="34" charset="0"/>
                <a:ea typeface="Calibri" pitchFamily="34" charset="-122"/>
                <a:cs typeface="Calibri" pitchFamily="34" charset="-120"/>
              </a:rPr>
              <a:t>NYU</a:t>
            </a:r>
            <a:r>
              <a:rPr lang="en-US" sz="800" kern="0" spc="100">
                <a:solidFill>
                  <a:srgbClr val="C9C3BB"/>
                </a:solidFill>
                <a:latin typeface="Calibri" pitchFamily="34" charset="0"/>
                <a:ea typeface="Calibri" pitchFamily="34" charset="-122"/>
                <a:cs typeface="Calibri" pitchFamily="34" charset="-120"/>
              </a:rPr>
              <a:t>  /  </a:t>
            </a:r>
            <a:r>
              <a:rPr lang="en-US" sz="800" b="1" kern="0" spc="100">
                <a:solidFill>
                  <a:srgbClr val="0066B3"/>
                </a:solidFill>
                <a:latin typeface="Calibri" pitchFamily="34" charset="0"/>
                <a:ea typeface="Calibri" pitchFamily="34" charset="-122"/>
                <a:cs typeface="Calibri" pitchFamily="34" charset="-120"/>
              </a:rPr>
              <a:t>TU Wien</a:t>
            </a:r>
            <a:endParaRPr lang="en-US" sz="800"/>
          </a:p>
        </p:txBody>
      </p:sp>
      <p:sp>
        <p:nvSpPr>
          <p:cNvPr id="11" name="Text 19">
            <a:extLst>
              <a:ext uri="{FF2B5EF4-FFF2-40B4-BE49-F238E27FC236}">
                <a16:creationId xmlns:a16="http://schemas.microsoft.com/office/drawing/2014/main" id="{FBC6BB99-67E8-4DE3-6DA9-72C9E7E4365E}"/>
              </a:ext>
            </a:extLst>
          </p:cNvPr>
          <p:cNvSpPr/>
          <p:nvPr/>
        </p:nvSpPr>
        <p:spPr>
          <a:xfrm>
            <a:off x="8321040" y="4823460"/>
            <a:ext cx="365760" cy="164592"/>
          </a:xfrm>
          <a:prstGeom prst="rect">
            <a:avLst/>
          </a:prstGeom>
          <a:noFill/>
          <a:ln/>
        </p:spPr>
        <p:txBody>
          <a:bodyPr wrap="square" lIns="0" tIns="0" rIns="0" bIns="0" rtlCol="0" anchor="ctr"/>
          <a:lstStyle/>
          <a:p>
            <a:pPr marL="0" indent="0" algn="r">
              <a:buNone/>
            </a:pPr>
            <a:fld id="{00000000-0000-0000-0000-000000000007}" type="slidenum">
              <a:rPr lang="en-US" sz="800">
                <a:solidFill>
                  <a:srgbClr val="5C6470"/>
                </a:solidFill>
                <a:latin typeface="Calibri" pitchFamily="34" charset="0"/>
                <a:ea typeface="Calibri" pitchFamily="34" charset="-122"/>
                <a:cs typeface="Calibri" pitchFamily="34" charset="-120"/>
              </a:rPr>
              <a:t>13</a:t>
            </a:fld>
            <a:endParaRPr lang="en-US" sz="800"/>
          </a:p>
        </p:txBody>
      </p:sp>
      <p:sp>
        <p:nvSpPr>
          <p:cNvPr id="12" name="Footer Divider">
            <a:extLst>
              <a:ext uri="{FF2B5EF4-FFF2-40B4-BE49-F238E27FC236}">
                <a16:creationId xmlns:a16="http://schemas.microsoft.com/office/drawing/2014/main" id="{514ABB17-1404-8D5A-6758-770EE7A0E98C}"/>
              </a:ext>
            </a:extLst>
          </p:cNvPr>
          <p:cNvSpPr/>
          <p:nvPr/>
        </p:nvSpPr>
        <p:spPr>
          <a:xfrm>
            <a:off x="457200" y="4721380"/>
            <a:ext cx="8229600" cy="9525"/>
          </a:xfrm>
          <a:prstGeom prst="rect">
            <a:avLst/>
          </a:prstGeom>
          <a:solidFill>
            <a:srgbClr val="C9C3BB"/>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SE"/>
          </a:p>
        </p:txBody>
      </p:sp>
      <p:pic>
        <p:nvPicPr>
          <p:cNvPr id="14" name="Picture 13">
            <a:extLst>
              <a:ext uri="{FF2B5EF4-FFF2-40B4-BE49-F238E27FC236}">
                <a16:creationId xmlns:a16="http://schemas.microsoft.com/office/drawing/2014/main" id="{839A8AC5-A939-08D8-E846-41EB97EE8B4D}"/>
              </a:ext>
            </a:extLst>
          </p:cNvPr>
          <p:cNvPicPr>
            <a:picLocks noChangeAspect="1"/>
          </p:cNvPicPr>
          <p:nvPr/>
        </p:nvPicPr>
        <p:blipFill>
          <a:blip r:embed="rId3"/>
          <a:stretch>
            <a:fillRect/>
          </a:stretch>
        </p:blipFill>
        <p:spPr>
          <a:xfrm>
            <a:off x="685800" y="1320481"/>
            <a:ext cx="7772400" cy="3104466"/>
          </a:xfrm>
          <a:prstGeom prst="rect">
            <a:avLst/>
          </a:prstGeom>
        </p:spPr>
      </p:pic>
      <p:sp>
        <p:nvSpPr>
          <p:cNvPr id="4" name="Text 18">
            <a:extLst>
              <a:ext uri="{FF2B5EF4-FFF2-40B4-BE49-F238E27FC236}">
                <a16:creationId xmlns:a16="http://schemas.microsoft.com/office/drawing/2014/main" id="{3FC34054-4A7B-5DAC-E3BD-9F86BE158858}"/>
              </a:ext>
            </a:extLst>
          </p:cNvPr>
          <p:cNvSpPr/>
          <p:nvPr/>
        </p:nvSpPr>
        <p:spPr>
          <a:xfrm>
            <a:off x="5486400" y="4823460"/>
            <a:ext cx="2743200" cy="164592"/>
          </a:xfrm>
          <a:prstGeom prst="rect">
            <a:avLst/>
          </a:prstGeom>
          <a:noFill/>
          <a:ln/>
        </p:spPr>
        <p:txBody>
          <a:bodyPr wrap="square" lIns="0" tIns="0" rIns="0" bIns="0" rtlCol="0" anchor="ctr"/>
          <a:lstStyle/>
          <a:p>
            <a:pPr marL="0" indent="0" algn="r">
              <a:buNone/>
            </a:pPr>
            <a:r>
              <a:rPr lang="en-US" sz="800">
                <a:solidFill>
                  <a:srgbClr val="5C6470"/>
                </a:solidFill>
                <a:latin typeface="Calibri" pitchFamily="34" charset="0"/>
                <a:ea typeface="Calibri" pitchFamily="34" charset="-122"/>
                <a:cs typeface="Calibri" pitchFamily="34" charset="-120"/>
              </a:rPr>
              <a:t>Jayanth </a:t>
            </a:r>
            <a:r>
              <a:rPr lang="en-US" sz="800" err="1">
                <a:solidFill>
                  <a:srgbClr val="5C6470"/>
                </a:solidFill>
                <a:latin typeface="Calibri" pitchFamily="34" charset="0"/>
                <a:ea typeface="Calibri" pitchFamily="34" charset="-122"/>
                <a:cs typeface="Calibri" pitchFamily="34" charset="-120"/>
              </a:rPr>
              <a:t>Raghothama</a:t>
            </a:r>
            <a:endParaRPr lang="en-US" sz="800"/>
          </a:p>
        </p:txBody>
      </p:sp>
      <p:sp>
        <p:nvSpPr>
          <p:cNvPr id="13" name="Rounded Rectangle 12">
            <a:extLst>
              <a:ext uri="{FF2B5EF4-FFF2-40B4-BE49-F238E27FC236}">
                <a16:creationId xmlns:a16="http://schemas.microsoft.com/office/drawing/2014/main" id="{12DFD0C1-DC2F-F4C0-B22E-71A38BCF80FE}"/>
              </a:ext>
            </a:extLst>
          </p:cNvPr>
          <p:cNvSpPr/>
          <p:nvPr/>
        </p:nvSpPr>
        <p:spPr>
          <a:xfrm>
            <a:off x="685800" y="1239610"/>
            <a:ext cx="3298371" cy="3238497"/>
          </a:xfrm>
          <a:prstGeom prst="roundRect">
            <a:avLst/>
          </a:prstGeom>
          <a:noFill/>
          <a:ln w="38100">
            <a:solidFill>
              <a:srgbClr val="E0156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E"/>
          </a:p>
        </p:txBody>
      </p:sp>
    </p:spTree>
    <p:extLst>
      <p:ext uri="{BB962C8B-B14F-4D97-AF65-F5344CB8AC3E}">
        <p14:creationId xmlns:p14="http://schemas.microsoft.com/office/powerpoint/2010/main" val="25981724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1000" fill="hold"/>
                                        <p:tgtEl>
                                          <p:spTgt spid="13"/>
                                        </p:tgtEl>
                                        <p:attrNameLst>
                                          <p:attrName>ppt_w</p:attrName>
                                        </p:attrNameLst>
                                      </p:cBhvr>
                                      <p:tavLst>
                                        <p:tav tm="0">
                                          <p:val>
                                            <p:strVal val="#ppt_w*0.70"/>
                                          </p:val>
                                        </p:tav>
                                        <p:tav tm="100000">
                                          <p:val>
                                            <p:strVal val="#ppt_w"/>
                                          </p:val>
                                        </p:tav>
                                      </p:tavLst>
                                    </p:anim>
                                    <p:anim calcmode="lin" valueType="num">
                                      <p:cBhvr>
                                        <p:cTn id="8" dur="1000" fill="hold"/>
                                        <p:tgtEl>
                                          <p:spTgt spid="13"/>
                                        </p:tgtEl>
                                        <p:attrNameLst>
                                          <p:attrName>ppt_h</p:attrName>
                                        </p:attrNameLst>
                                      </p:cBhvr>
                                      <p:tavLst>
                                        <p:tav tm="0">
                                          <p:val>
                                            <p:strVal val="#ppt_h"/>
                                          </p:val>
                                        </p:tav>
                                        <p:tav tm="100000">
                                          <p:val>
                                            <p:strVal val="#ppt_h"/>
                                          </p:val>
                                        </p:tav>
                                      </p:tavLst>
                                    </p:anim>
                                    <p:animEffect transition="in" filter="fade">
                                      <p:cBhvr>
                                        <p:cTn id="9"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E6E3BA-419C-0A97-61E5-718F1B65D37D}"/>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86D71721-2FDE-F5CD-DDED-82C02C1BF614}"/>
              </a:ext>
            </a:extLst>
          </p:cNvPr>
          <p:cNvSpPr/>
          <p:nvPr/>
        </p:nvSpPr>
        <p:spPr>
          <a:xfrm>
            <a:off x="457200" y="301752"/>
            <a:ext cx="3840480" cy="274320"/>
          </a:xfrm>
          <a:prstGeom prst="rect">
            <a:avLst/>
          </a:prstGeom>
          <a:noFill/>
          <a:ln/>
        </p:spPr>
        <p:txBody>
          <a:bodyPr wrap="square" lIns="0" tIns="0" rIns="0" bIns="0" rtlCol="0" anchor="ctr"/>
          <a:lstStyle/>
          <a:p>
            <a:pPr marL="0" indent="0">
              <a:buNone/>
            </a:pPr>
            <a:r>
              <a:rPr lang="en-US" sz="1100" b="1" kern="0" spc="200">
                <a:solidFill>
                  <a:srgbClr val="004791"/>
                </a:solidFill>
                <a:latin typeface="Calibri" pitchFamily="34" charset="0"/>
                <a:ea typeface="Calibri" pitchFamily="34" charset="-122"/>
                <a:cs typeface="Calibri" pitchFamily="34" charset="-120"/>
              </a:rPr>
              <a:t>FIRST GENERATION</a:t>
            </a:r>
            <a:endParaRPr lang="en-US" sz="1100"/>
          </a:p>
        </p:txBody>
      </p:sp>
      <p:sp>
        <p:nvSpPr>
          <p:cNvPr id="9" name="Text 7">
            <a:extLst>
              <a:ext uri="{FF2B5EF4-FFF2-40B4-BE49-F238E27FC236}">
                <a16:creationId xmlns:a16="http://schemas.microsoft.com/office/drawing/2014/main" id="{C0BC5F11-9D22-C610-8D03-56A9BB4F43C0}"/>
              </a:ext>
            </a:extLst>
          </p:cNvPr>
          <p:cNvSpPr/>
          <p:nvPr/>
        </p:nvSpPr>
        <p:spPr>
          <a:xfrm>
            <a:off x="457200" y="868680"/>
            <a:ext cx="7772400" cy="822960"/>
          </a:xfrm>
          <a:prstGeom prst="rect">
            <a:avLst/>
          </a:prstGeom>
          <a:noFill/>
          <a:ln/>
        </p:spPr>
        <p:txBody>
          <a:bodyPr wrap="square" lIns="0" tIns="0" rIns="0" bIns="0" rtlCol="0" anchor="ctr"/>
          <a:lstStyle/>
          <a:p>
            <a:r>
              <a:rPr lang="en-US" sz="3600" b="1">
                <a:solidFill>
                  <a:srgbClr val="1B2A4A"/>
                </a:solidFill>
                <a:latin typeface="Bookman Old Style"/>
              </a:rPr>
              <a:t>Informatics Models</a:t>
            </a:r>
            <a:endParaRPr lang="en-US"/>
          </a:p>
        </p:txBody>
      </p:sp>
      <p:sp>
        <p:nvSpPr>
          <p:cNvPr id="10" name="Text 8">
            <a:extLst>
              <a:ext uri="{FF2B5EF4-FFF2-40B4-BE49-F238E27FC236}">
                <a16:creationId xmlns:a16="http://schemas.microsoft.com/office/drawing/2014/main" id="{B2B31170-E07A-27CF-3D83-39C85F2A321F}"/>
              </a:ext>
            </a:extLst>
          </p:cNvPr>
          <p:cNvSpPr/>
          <p:nvPr/>
        </p:nvSpPr>
        <p:spPr>
          <a:xfrm>
            <a:off x="457200" y="1627632"/>
            <a:ext cx="7772400" cy="365760"/>
          </a:xfrm>
          <a:prstGeom prst="rect">
            <a:avLst/>
          </a:prstGeom>
          <a:noFill/>
          <a:ln/>
        </p:spPr>
        <p:txBody>
          <a:bodyPr wrap="square" lIns="0" tIns="0" rIns="0" bIns="0" rtlCol="0" anchor="ctr"/>
          <a:lstStyle/>
          <a:p>
            <a:r>
              <a:rPr lang="en-US" sz="1400">
                <a:solidFill>
                  <a:srgbClr val="5C6470"/>
                </a:solidFill>
                <a:latin typeface="Calibri"/>
                <a:ea typeface="Calibri"/>
                <a:cs typeface="Calibri"/>
              </a:rPr>
              <a:t>Predate computers … </a:t>
            </a:r>
            <a:endParaRPr lang="en-US"/>
          </a:p>
        </p:txBody>
      </p:sp>
      <p:sp>
        <p:nvSpPr>
          <p:cNvPr id="11" name="Text 9">
            <a:extLst>
              <a:ext uri="{FF2B5EF4-FFF2-40B4-BE49-F238E27FC236}">
                <a16:creationId xmlns:a16="http://schemas.microsoft.com/office/drawing/2014/main" id="{E53F2C9C-248E-7D9B-C7D9-353DFC7A3A85}"/>
              </a:ext>
            </a:extLst>
          </p:cNvPr>
          <p:cNvSpPr/>
          <p:nvPr/>
        </p:nvSpPr>
        <p:spPr>
          <a:xfrm>
            <a:off x="457200" y="2240280"/>
            <a:ext cx="8053611" cy="2103120"/>
          </a:xfrm>
          <a:prstGeom prst="rect">
            <a:avLst/>
          </a:prstGeom>
          <a:noFill/>
          <a:ln/>
        </p:spPr>
        <p:txBody>
          <a:bodyPr wrap="square" lIns="0" tIns="0" rIns="0" bIns="0" rtlCol="0" anchor="t"/>
          <a:lstStyle/>
          <a:p>
            <a:pPr marL="342900" indent="-342900">
              <a:lnSpc>
                <a:spcPts val="2200"/>
              </a:lnSpc>
              <a:spcAft>
                <a:spcPts val="1000"/>
              </a:spcAft>
              <a:buSzPct val="100000"/>
              <a:buFont typeface="Arial"/>
              <a:buChar char="•"/>
            </a:pPr>
            <a:r>
              <a:rPr lang="en-US" sz="1400">
                <a:solidFill>
                  <a:srgbClr val="1B2330"/>
                </a:solidFill>
                <a:latin typeface="Calibri"/>
                <a:ea typeface="Calibri"/>
                <a:cs typeface="Calibri"/>
              </a:rPr>
              <a:t>Jean Fernel,  produced the first </a:t>
            </a:r>
            <a:r>
              <a:rPr lang="en-US" sz="1400" err="1">
                <a:solidFill>
                  <a:srgbClr val="1B2330"/>
                </a:solidFill>
                <a:latin typeface="Calibri"/>
                <a:ea typeface="Calibri"/>
                <a:cs typeface="Calibri"/>
              </a:rPr>
              <a:t>recognised</a:t>
            </a:r>
            <a:r>
              <a:rPr lang="en-US" sz="1400">
                <a:solidFill>
                  <a:srgbClr val="1B2330"/>
                </a:solidFill>
                <a:latin typeface="Calibri"/>
                <a:ea typeface="Calibri"/>
                <a:cs typeface="Calibri"/>
              </a:rPr>
              <a:t> classification of diseases structured according to contemporary principles of scientific empiricism in the </a:t>
            </a:r>
            <a:r>
              <a:rPr lang="en-US" sz="1400" err="1">
                <a:solidFill>
                  <a:srgbClr val="1B2330"/>
                </a:solidFill>
                <a:latin typeface="Calibri"/>
                <a:ea typeface="Calibri"/>
                <a:cs typeface="Calibri"/>
              </a:rPr>
              <a:t>Universa</a:t>
            </a:r>
            <a:r>
              <a:rPr lang="en-US" sz="1400">
                <a:solidFill>
                  <a:srgbClr val="1B2330"/>
                </a:solidFill>
                <a:latin typeface="Calibri"/>
                <a:ea typeface="Calibri"/>
                <a:cs typeface="Calibri"/>
              </a:rPr>
              <a:t> Medicina, published in 1554</a:t>
            </a:r>
            <a:endParaRPr lang="en-US" sz="1400">
              <a:solidFill>
                <a:srgbClr val="000000"/>
              </a:solidFill>
              <a:latin typeface="Calibri"/>
              <a:ea typeface="Calibri"/>
              <a:cs typeface="Calibri"/>
            </a:endParaRPr>
          </a:p>
          <a:p>
            <a:pPr marL="342900" indent="-342900">
              <a:lnSpc>
                <a:spcPts val="2200"/>
              </a:lnSpc>
              <a:spcAft>
                <a:spcPts val="1000"/>
              </a:spcAft>
              <a:buSzPct val="100000"/>
              <a:buFont typeface="Arial"/>
              <a:buChar char="•"/>
            </a:pPr>
            <a:r>
              <a:rPr lang="en-US" sz="1400">
                <a:solidFill>
                  <a:srgbClr val="1B2330"/>
                </a:solidFill>
                <a:latin typeface="Calibri"/>
                <a:ea typeface="Calibri"/>
                <a:cs typeface="Calibri"/>
              </a:rPr>
              <a:t>Carolus Linnaeus (famed for his botanical taxonomy) also classified the animal and mineral kingdoms, and attempted the same for diseases</a:t>
            </a:r>
            <a:endParaRPr lang="en-US" sz="1400">
              <a:solidFill>
                <a:srgbClr val="000000"/>
              </a:solidFill>
              <a:latin typeface="Calibri"/>
              <a:ea typeface="Calibri"/>
              <a:cs typeface="Calibri"/>
            </a:endParaRPr>
          </a:p>
        </p:txBody>
      </p:sp>
      <p:sp>
        <p:nvSpPr>
          <p:cNvPr id="19" name="Text 17">
            <a:extLst>
              <a:ext uri="{FF2B5EF4-FFF2-40B4-BE49-F238E27FC236}">
                <a16:creationId xmlns:a16="http://schemas.microsoft.com/office/drawing/2014/main" id="{7EE84C09-0D70-999C-0222-196F432BADEF}"/>
              </a:ext>
            </a:extLst>
          </p:cNvPr>
          <p:cNvSpPr/>
          <p:nvPr/>
        </p:nvSpPr>
        <p:spPr>
          <a:xfrm>
            <a:off x="457200" y="4832604"/>
            <a:ext cx="2743200" cy="146304"/>
          </a:xfrm>
          <a:prstGeom prst="rect">
            <a:avLst/>
          </a:prstGeom>
          <a:noFill/>
          <a:ln/>
        </p:spPr>
        <p:txBody>
          <a:bodyPr wrap="square" lIns="0" tIns="0" rIns="0" bIns="0" rtlCol="0" anchor="ctr"/>
          <a:lstStyle/>
          <a:p>
            <a:pPr marL="0" indent="0" algn="l">
              <a:buNone/>
            </a:pPr>
            <a:r>
              <a:rPr lang="en-US" sz="800" b="1" kern="0" spc="100">
                <a:solidFill>
                  <a:srgbClr val="004791"/>
                </a:solidFill>
                <a:latin typeface="Calibri" pitchFamily="34" charset="0"/>
                <a:ea typeface="Calibri" pitchFamily="34" charset="-122"/>
                <a:cs typeface="Calibri" pitchFamily="34" charset="-120"/>
              </a:rPr>
              <a:t>KTH</a:t>
            </a:r>
            <a:r>
              <a:rPr lang="en-US" sz="800" kern="0" spc="100">
                <a:solidFill>
                  <a:srgbClr val="C9C3BB"/>
                </a:solidFill>
                <a:latin typeface="Calibri" pitchFamily="34" charset="0"/>
                <a:ea typeface="Calibri" pitchFamily="34" charset="-122"/>
                <a:cs typeface="Calibri" pitchFamily="34" charset="-120"/>
              </a:rPr>
              <a:t>  /  </a:t>
            </a:r>
            <a:r>
              <a:rPr lang="en-US" sz="800" b="1" kern="0" spc="100">
                <a:solidFill>
                  <a:srgbClr val="57068C"/>
                </a:solidFill>
                <a:latin typeface="Calibri" pitchFamily="34" charset="0"/>
                <a:ea typeface="Calibri" pitchFamily="34" charset="-122"/>
                <a:cs typeface="Calibri" pitchFamily="34" charset="-120"/>
              </a:rPr>
              <a:t>NYU</a:t>
            </a:r>
            <a:r>
              <a:rPr lang="en-US" sz="800" kern="0" spc="100">
                <a:solidFill>
                  <a:srgbClr val="C9C3BB"/>
                </a:solidFill>
                <a:latin typeface="Calibri" pitchFamily="34" charset="0"/>
                <a:ea typeface="Calibri" pitchFamily="34" charset="-122"/>
                <a:cs typeface="Calibri" pitchFamily="34" charset="-120"/>
              </a:rPr>
              <a:t>  /  </a:t>
            </a:r>
            <a:r>
              <a:rPr lang="en-US" sz="800" b="1" kern="0" spc="100">
                <a:solidFill>
                  <a:srgbClr val="0066B3"/>
                </a:solidFill>
                <a:latin typeface="Calibri" pitchFamily="34" charset="0"/>
                <a:ea typeface="Calibri" pitchFamily="34" charset="-122"/>
                <a:cs typeface="Calibri" pitchFamily="34" charset="-120"/>
              </a:rPr>
              <a:t>TU Wien</a:t>
            </a:r>
            <a:endParaRPr lang="en-US" sz="800"/>
          </a:p>
        </p:txBody>
      </p:sp>
      <p:sp>
        <p:nvSpPr>
          <p:cNvPr id="21" name="Text 19">
            <a:extLst>
              <a:ext uri="{FF2B5EF4-FFF2-40B4-BE49-F238E27FC236}">
                <a16:creationId xmlns:a16="http://schemas.microsoft.com/office/drawing/2014/main" id="{81231319-A1A0-E2ED-F982-EC6BE1021DB5}"/>
              </a:ext>
            </a:extLst>
          </p:cNvPr>
          <p:cNvSpPr/>
          <p:nvPr/>
        </p:nvSpPr>
        <p:spPr>
          <a:xfrm>
            <a:off x="8321040" y="4823460"/>
            <a:ext cx="365760" cy="164592"/>
          </a:xfrm>
          <a:prstGeom prst="rect">
            <a:avLst/>
          </a:prstGeom>
          <a:noFill/>
          <a:ln/>
        </p:spPr>
        <p:txBody>
          <a:bodyPr wrap="square" lIns="0" tIns="0" rIns="0" bIns="0" rtlCol="0" anchor="ctr"/>
          <a:lstStyle/>
          <a:p>
            <a:pPr marL="0" indent="0" algn="r">
              <a:buNone/>
            </a:pPr>
            <a:fld id="{00000000-0000-0000-0000-000000000008}" type="slidenum">
              <a:rPr lang="en-US" sz="800">
                <a:solidFill>
                  <a:srgbClr val="5C6470"/>
                </a:solidFill>
                <a:latin typeface="Calibri" pitchFamily="34" charset="0"/>
                <a:ea typeface="Calibri" pitchFamily="34" charset="-122"/>
                <a:cs typeface="Calibri" pitchFamily="34" charset="-120"/>
              </a:rPr>
              <a:t>14</a:t>
            </a:fld>
            <a:endParaRPr lang="en-US" sz="800"/>
          </a:p>
        </p:txBody>
      </p:sp>
      <p:sp>
        <p:nvSpPr>
          <p:cNvPr id="22" name="Footer Divider">
            <a:extLst>
              <a:ext uri="{FF2B5EF4-FFF2-40B4-BE49-F238E27FC236}">
                <a16:creationId xmlns:a16="http://schemas.microsoft.com/office/drawing/2014/main" id="{DFE6D25E-9E76-945F-D90C-ADA443FD95DF}"/>
              </a:ext>
            </a:extLst>
          </p:cNvPr>
          <p:cNvSpPr/>
          <p:nvPr/>
        </p:nvSpPr>
        <p:spPr>
          <a:xfrm>
            <a:off x="457200" y="4721380"/>
            <a:ext cx="8229600" cy="9525"/>
          </a:xfrm>
          <a:prstGeom prst="rect">
            <a:avLst/>
          </a:prstGeom>
          <a:solidFill>
            <a:srgbClr val="C9C3BB"/>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SE"/>
          </a:p>
        </p:txBody>
      </p:sp>
      <p:sp>
        <p:nvSpPr>
          <p:cNvPr id="16" name="Text 18">
            <a:extLst>
              <a:ext uri="{FF2B5EF4-FFF2-40B4-BE49-F238E27FC236}">
                <a16:creationId xmlns:a16="http://schemas.microsoft.com/office/drawing/2014/main" id="{72C5EBB5-9D3E-042F-3EAB-9F3EE5971DCF}"/>
              </a:ext>
            </a:extLst>
          </p:cNvPr>
          <p:cNvSpPr/>
          <p:nvPr/>
        </p:nvSpPr>
        <p:spPr>
          <a:xfrm>
            <a:off x="5486400" y="4823460"/>
            <a:ext cx="2743200" cy="164592"/>
          </a:xfrm>
          <a:prstGeom prst="rect">
            <a:avLst/>
          </a:prstGeom>
          <a:noFill/>
          <a:ln/>
        </p:spPr>
        <p:txBody>
          <a:bodyPr wrap="square" lIns="0" tIns="0" rIns="0" bIns="0" rtlCol="0" anchor="ctr"/>
          <a:lstStyle/>
          <a:p>
            <a:pPr marL="0" indent="0" algn="r">
              <a:buNone/>
            </a:pPr>
            <a:r>
              <a:rPr lang="en-US" sz="800">
                <a:solidFill>
                  <a:srgbClr val="5C6470"/>
                </a:solidFill>
                <a:latin typeface="Calibri" pitchFamily="34" charset="0"/>
                <a:ea typeface="Calibri" pitchFamily="34" charset="-122"/>
                <a:cs typeface="Calibri" pitchFamily="34" charset="-120"/>
              </a:rPr>
              <a:t>Jayanth </a:t>
            </a:r>
            <a:r>
              <a:rPr lang="en-US" sz="800" err="1">
                <a:solidFill>
                  <a:srgbClr val="5C6470"/>
                </a:solidFill>
                <a:latin typeface="Calibri" pitchFamily="34" charset="0"/>
                <a:ea typeface="Calibri" pitchFamily="34" charset="-122"/>
                <a:cs typeface="Calibri" pitchFamily="34" charset="-120"/>
              </a:rPr>
              <a:t>Raghothama</a:t>
            </a:r>
            <a:endParaRPr lang="en-US" sz="800"/>
          </a:p>
        </p:txBody>
      </p:sp>
    </p:spTree>
    <p:extLst>
      <p:ext uri="{BB962C8B-B14F-4D97-AF65-F5344CB8AC3E}">
        <p14:creationId xmlns:p14="http://schemas.microsoft.com/office/powerpoint/2010/main" val="24088874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9BFFA8-7C60-8B72-92E0-FB9841C91FD5}"/>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002C4E48-D26F-594E-5F88-10AF2A343DB6}"/>
              </a:ext>
            </a:extLst>
          </p:cNvPr>
          <p:cNvSpPr/>
          <p:nvPr/>
        </p:nvSpPr>
        <p:spPr>
          <a:xfrm>
            <a:off x="457200" y="301752"/>
            <a:ext cx="3840480" cy="274320"/>
          </a:xfrm>
          <a:prstGeom prst="rect">
            <a:avLst/>
          </a:prstGeom>
          <a:noFill/>
          <a:ln/>
        </p:spPr>
        <p:txBody>
          <a:bodyPr wrap="square" lIns="0" tIns="0" rIns="0" bIns="0" rtlCol="0" anchor="ctr"/>
          <a:lstStyle/>
          <a:p>
            <a:pPr marL="0" indent="0">
              <a:buNone/>
            </a:pPr>
            <a:r>
              <a:rPr lang="en-US" sz="1100" b="1" kern="0" spc="200">
                <a:solidFill>
                  <a:srgbClr val="004791"/>
                </a:solidFill>
                <a:latin typeface="Calibri" pitchFamily="34" charset="0"/>
                <a:ea typeface="Calibri" pitchFamily="34" charset="-122"/>
                <a:cs typeface="Calibri" pitchFamily="34" charset="-120"/>
              </a:rPr>
              <a:t>FIRST GENERATION</a:t>
            </a:r>
            <a:endParaRPr lang="en-US" sz="1100"/>
          </a:p>
        </p:txBody>
      </p:sp>
      <p:sp>
        <p:nvSpPr>
          <p:cNvPr id="9" name="Text 7">
            <a:extLst>
              <a:ext uri="{FF2B5EF4-FFF2-40B4-BE49-F238E27FC236}">
                <a16:creationId xmlns:a16="http://schemas.microsoft.com/office/drawing/2014/main" id="{CD5594A5-B998-2C58-F59D-5B536EAA7992}"/>
              </a:ext>
            </a:extLst>
          </p:cNvPr>
          <p:cNvSpPr/>
          <p:nvPr/>
        </p:nvSpPr>
        <p:spPr>
          <a:xfrm>
            <a:off x="457200" y="868680"/>
            <a:ext cx="7772400" cy="822960"/>
          </a:xfrm>
          <a:prstGeom prst="rect">
            <a:avLst/>
          </a:prstGeom>
          <a:noFill/>
          <a:ln/>
        </p:spPr>
        <p:txBody>
          <a:bodyPr wrap="square" lIns="0" tIns="0" rIns="0" bIns="0" rtlCol="0" anchor="ctr"/>
          <a:lstStyle/>
          <a:p>
            <a:r>
              <a:rPr lang="en-US" sz="3600" b="1">
                <a:solidFill>
                  <a:srgbClr val="1B2A4A"/>
                </a:solidFill>
                <a:latin typeface="Bookman Old Style"/>
              </a:rPr>
              <a:t>19th Century Statistics</a:t>
            </a:r>
            <a:endParaRPr lang="en-US"/>
          </a:p>
        </p:txBody>
      </p:sp>
      <p:sp>
        <p:nvSpPr>
          <p:cNvPr id="10" name="Text 8">
            <a:extLst>
              <a:ext uri="{FF2B5EF4-FFF2-40B4-BE49-F238E27FC236}">
                <a16:creationId xmlns:a16="http://schemas.microsoft.com/office/drawing/2014/main" id="{21167D39-582D-B8BF-E442-E16AEB4D5C07}"/>
              </a:ext>
            </a:extLst>
          </p:cNvPr>
          <p:cNvSpPr/>
          <p:nvPr/>
        </p:nvSpPr>
        <p:spPr>
          <a:xfrm>
            <a:off x="457200" y="1627632"/>
            <a:ext cx="7772400" cy="365760"/>
          </a:xfrm>
          <a:prstGeom prst="rect">
            <a:avLst/>
          </a:prstGeom>
          <a:noFill/>
          <a:ln/>
        </p:spPr>
        <p:txBody>
          <a:bodyPr wrap="square" lIns="0" tIns="0" rIns="0" bIns="0" rtlCol="0" anchor="ctr"/>
          <a:lstStyle/>
          <a:p>
            <a:r>
              <a:rPr lang="en-US" sz="1400">
                <a:solidFill>
                  <a:srgbClr val="5C6470"/>
                </a:solidFill>
                <a:latin typeface="Calibri"/>
                <a:ea typeface="Calibri"/>
                <a:cs typeface="Calibri"/>
              </a:rPr>
              <a:t>First attempts at structured vocabularies</a:t>
            </a:r>
            <a:endParaRPr lang="en-US" sz="1400">
              <a:solidFill>
                <a:srgbClr val="5C6470"/>
              </a:solidFill>
              <a:ea typeface="Calibri"/>
              <a:cs typeface="Calibri"/>
            </a:endParaRPr>
          </a:p>
        </p:txBody>
      </p:sp>
      <p:sp>
        <p:nvSpPr>
          <p:cNvPr id="11" name="Text 9">
            <a:extLst>
              <a:ext uri="{FF2B5EF4-FFF2-40B4-BE49-F238E27FC236}">
                <a16:creationId xmlns:a16="http://schemas.microsoft.com/office/drawing/2014/main" id="{DF280020-7BCB-5ABA-73F7-9E2B2D66E92D}"/>
              </a:ext>
            </a:extLst>
          </p:cNvPr>
          <p:cNvSpPr/>
          <p:nvPr/>
        </p:nvSpPr>
        <p:spPr>
          <a:xfrm>
            <a:off x="457200" y="2240280"/>
            <a:ext cx="7596051" cy="2103120"/>
          </a:xfrm>
          <a:prstGeom prst="rect">
            <a:avLst/>
          </a:prstGeom>
          <a:noFill/>
          <a:ln/>
        </p:spPr>
        <p:txBody>
          <a:bodyPr wrap="square" lIns="0" tIns="0" rIns="0" bIns="0" rtlCol="0" anchor="t"/>
          <a:lstStyle/>
          <a:p>
            <a:pPr marL="342900" indent="-342900">
              <a:lnSpc>
                <a:spcPts val="2200"/>
              </a:lnSpc>
              <a:spcAft>
                <a:spcPts val="1000"/>
              </a:spcAft>
              <a:buSzPct val="100000"/>
              <a:buFont typeface="Arial"/>
              <a:buChar char="•"/>
            </a:pPr>
            <a:r>
              <a:rPr lang="en-US" sz="1400">
                <a:solidFill>
                  <a:srgbClr val="1B2330"/>
                </a:solidFill>
                <a:latin typeface="Calibri"/>
                <a:ea typeface="Calibri"/>
                <a:cs typeface="Calibri"/>
              </a:rPr>
              <a:t>1839. First Classification of Mortalities, culminating in the International List of Causes of Death (ILCD)</a:t>
            </a:r>
            <a:endParaRPr lang="en-US" sz="1400">
              <a:ea typeface="Calibri"/>
              <a:cs typeface="Calibri"/>
            </a:endParaRPr>
          </a:p>
          <a:p>
            <a:pPr marL="342900" indent="-342900">
              <a:lnSpc>
                <a:spcPts val="2200"/>
              </a:lnSpc>
              <a:buSzPct val="100000"/>
              <a:buFont typeface="Arial"/>
              <a:buChar char="•"/>
            </a:pPr>
            <a:r>
              <a:rPr lang="en-US" sz="1400">
                <a:solidFill>
                  <a:srgbClr val="1B2330"/>
                </a:solidFill>
                <a:latin typeface="Calibri"/>
                <a:ea typeface="Calibri"/>
                <a:cs typeface="Calibri"/>
              </a:rPr>
              <a:t>ILCD was systematically expanded by Jacques Bertillon into a classification: Bertillon Classification of Causes of Death (1880s – 1890s)</a:t>
            </a:r>
          </a:p>
          <a:p>
            <a:pPr marL="342900" indent="-342900">
              <a:lnSpc>
                <a:spcPts val="2200"/>
              </a:lnSpc>
              <a:buSzPct val="100000"/>
              <a:buFont typeface="Arial"/>
              <a:buChar char="•"/>
            </a:pPr>
            <a:r>
              <a:rPr lang="en-US" sz="1400">
                <a:solidFill>
                  <a:srgbClr val="1B2330"/>
                </a:solidFill>
                <a:ea typeface="Calibri"/>
                <a:cs typeface="Calibri"/>
              </a:rPr>
              <a:t>Adopted by the WHO in 1948 to become ICD-6</a:t>
            </a:r>
          </a:p>
        </p:txBody>
      </p:sp>
      <p:sp>
        <p:nvSpPr>
          <p:cNvPr id="19" name="Text 17">
            <a:extLst>
              <a:ext uri="{FF2B5EF4-FFF2-40B4-BE49-F238E27FC236}">
                <a16:creationId xmlns:a16="http://schemas.microsoft.com/office/drawing/2014/main" id="{83489A61-A67D-7007-7AEF-FA5D5F01060F}"/>
              </a:ext>
            </a:extLst>
          </p:cNvPr>
          <p:cNvSpPr/>
          <p:nvPr/>
        </p:nvSpPr>
        <p:spPr>
          <a:xfrm>
            <a:off x="457200" y="4832604"/>
            <a:ext cx="2743200" cy="146304"/>
          </a:xfrm>
          <a:prstGeom prst="rect">
            <a:avLst/>
          </a:prstGeom>
          <a:noFill/>
          <a:ln/>
        </p:spPr>
        <p:txBody>
          <a:bodyPr wrap="square" lIns="0" tIns="0" rIns="0" bIns="0" rtlCol="0" anchor="ctr"/>
          <a:lstStyle/>
          <a:p>
            <a:pPr marL="0" indent="0" algn="l">
              <a:buNone/>
            </a:pPr>
            <a:r>
              <a:rPr lang="en-US" sz="800" b="1" kern="0" spc="100">
                <a:solidFill>
                  <a:srgbClr val="004791"/>
                </a:solidFill>
                <a:latin typeface="Calibri" pitchFamily="34" charset="0"/>
                <a:ea typeface="Calibri" pitchFamily="34" charset="-122"/>
                <a:cs typeface="Calibri" pitchFamily="34" charset="-120"/>
              </a:rPr>
              <a:t>KTH</a:t>
            </a:r>
            <a:r>
              <a:rPr lang="en-US" sz="800" kern="0" spc="100">
                <a:solidFill>
                  <a:srgbClr val="C9C3BB"/>
                </a:solidFill>
                <a:latin typeface="Calibri" pitchFamily="34" charset="0"/>
                <a:ea typeface="Calibri" pitchFamily="34" charset="-122"/>
                <a:cs typeface="Calibri" pitchFamily="34" charset="-120"/>
              </a:rPr>
              <a:t>  /  </a:t>
            </a:r>
            <a:r>
              <a:rPr lang="en-US" sz="800" b="1" kern="0" spc="100">
                <a:solidFill>
                  <a:srgbClr val="57068C"/>
                </a:solidFill>
                <a:latin typeface="Calibri" pitchFamily="34" charset="0"/>
                <a:ea typeface="Calibri" pitchFamily="34" charset="-122"/>
                <a:cs typeface="Calibri" pitchFamily="34" charset="-120"/>
              </a:rPr>
              <a:t>NYU</a:t>
            </a:r>
            <a:r>
              <a:rPr lang="en-US" sz="800" kern="0" spc="100">
                <a:solidFill>
                  <a:srgbClr val="C9C3BB"/>
                </a:solidFill>
                <a:latin typeface="Calibri" pitchFamily="34" charset="0"/>
                <a:ea typeface="Calibri" pitchFamily="34" charset="-122"/>
                <a:cs typeface="Calibri" pitchFamily="34" charset="-120"/>
              </a:rPr>
              <a:t>  /  </a:t>
            </a:r>
            <a:r>
              <a:rPr lang="en-US" sz="800" b="1" kern="0" spc="100">
                <a:solidFill>
                  <a:srgbClr val="0066B3"/>
                </a:solidFill>
                <a:latin typeface="Calibri" pitchFamily="34" charset="0"/>
                <a:ea typeface="Calibri" pitchFamily="34" charset="-122"/>
                <a:cs typeface="Calibri" pitchFamily="34" charset="-120"/>
              </a:rPr>
              <a:t>TU Wien</a:t>
            </a:r>
            <a:endParaRPr lang="en-US" sz="800"/>
          </a:p>
        </p:txBody>
      </p:sp>
      <p:sp>
        <p:nvSpPr>
          <p:cNvPr id="21" name="Text 19">
            <a:extLst>
              <a:ext uri="{FF2B5EF4-FFF2-40B4-BE49-F238E27FC236}">
                <a16:creationId xmlns:a16="http://schemas.microsoft.com/office/drawing/2014/main" id="{AB9824D7-360A-88C9-B9F1-1B19738A90F4}"/>
              </a:ext>
            </a:extLst>
          </p:cNvPr>
          <p:cNvSpPr/>
          <p:nvPr/>
        </p:nvSpPr>
        <p:spPr>
          <a:xfrm>
            <a:off x="8321040" y="4823460"/>
            <a:ext cx="365760" cy="164592"/>
          </a:xfrm>
          <a:prstGeom prst="rect">
            <a:avLst/>
          </a:prstGeom>
          <a:noFill/>
          <a:ln/>
        </p:spPr>
        <p:txBody>
          <a:bodyPr wrap="square" lIns="0" tIns="0" rIns="0" bIns="0" rtlCol="0" anchor="ctr"/>
          <a:lstStyle/>
          <a:p>
            <a:pPr marL="0" indent="0" algn="r">
              <a:buNone/>
            </a:pPr>
            <a:fld id="{00000000-0000-0000-0000-000000000009}" type="slidenum">
              <a:rPr lang="en-US" sz="800">
                <a:solidFill>
                  <a:srgbClr val="5C6470"/>
                </a:solidFill>
                <a:latin typeface="Calibri" pitchFamily="34" charset="0"/>
                <a:ea typeface="Calibri" pitchFamily="34" charset="-122"/>
                <a:cs typeface="Calibri" pitchFamily="34" charset="-120"/>
              </a:rPr>
              <a:t>15</a:t>
            </a:fld>
            <a:endParaRPr lang="en-US" sz="800"/>
          </a:p>
        </p:txBody>
      </p:sp>
      <p:sp>
        <p:nvSpPr>
          <p:cNvPr id="22" name="Footer Divider">
            <a:extLst>
              <a:ext uri="{FF2B5EF4-FFF2-40B4-BE49-F238E27FC236}">
                <a16:creationId xmlns:a16="http://schemas.microsoft.com/office/drawing/2014/main" id="{C0983622-1973-DC46-0871-EDE92879ACA7}"/>
              </a:ext>
            </a:extLst>
          </p:cNvPr>
          <p:cNvSpPr/>
          <p:nvPr/>
        </p:nvSpPr>
        <p:spPr>
          <a:xfrm>
            <a:off x="457200" y="4721380"/>
            <a:ext cx="8229600" cy="9525"/>
          </a:xfrm>
          <a:prstGeom prst="rect">
            <a:avLst/>
          </a:prstGeom>
          <a:solidFill>
            <a:srgbClr val="C9C3BB"/>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SE"/>
          </a:p>
        </p:txBody>
      </p:sp>
      <p:sp>
        <p:nvSpPr>
          <p:cNvPr id="32" name="Text 18">
            <a:extLst>
              <a:ext uri="{FF2B5EF4-FFF2-40B4-BE49-F238E27FC236}">
                <a16:creationId xmlns:a16="http://schemas.microsoft.com/office/drawing/2014/main" id="{B8EE044F-DB19-776C-60DE-D15117E90FCD}"/>
              </a:ext>
            </a:extLst>
          </p:cNvPr>
          <p:cNvSpPr/>
          <p:nvPr/>
        </p:nvSpPr>
        <p:spPr>
          <a:xfrm>
            <a:off x="5486400" y="4823460"/>
            <a:ext cx="2743200" cy="164592"/>
          </a:xfrm>
          <a:prstGeom prst="rect">
            <a:avLst/>
          </a:prstGeom>
          <a:noFill/>
          <a:ln/>
        </p:spPr>
        <p:txBody>
          <a:bodyPr wrap="square" lIns="0" tIns="0" rIns="0" bIns="0" rtlCol="0" anchor="ctr"/>
          <a:lstStyle/>
          <a:p>
            <a:pPr marL="0" indent="0" algn="r">
              <a:buNone/>
            </a:pPr>
            <a:r>
              <a:rPr lang="en-US" sz="800">
                <a:solidFill>
                  <a:srgbClr val="5C6470"/>
                </a:solidFill>
                <a:latin typeface="Calibri" pitchFamily="34" charset="0"/>
                <a:ea typeface="Calibri" pitchFamily="34" charset="-122"/>
                <a:cs typeface="Calibri" pitchFamily="34" charset="-120"/>
              </a:rPr>
              <a:t>Jayanth </a:t>
            </a:r>
            <a:r>
              <a:rPr lang="en-US" sz="800" err="1">
                <a:solidFill>
                  <a:srgbClr val="5C6470"/>
                </a:solidFill>
                <a:latin typeface="Calibri" pitchFamily="34" charset="0"/>
                <a:ea typeface="Calibri" pitchFamily="34" charset="-122"/>
                <a:cs typeface="Calibri" pitchFamily="34" charset="-120"/>
              </a:rPr>
              <a:t>Raghothama</a:t>
            </a:r>
            <a:endParaRPr lang="en-US" sz="800"/>
          </a:p>
        </p:txBody>
      </p:sp>
    </p:spTree>
    <p:extLst>
      <p:ext uri="{BB962C8B-B14F-4D97-AF65-F5344CB8AC3E}">
        <p14:creationId xmlns:p14="http://schemas.microsoft.com/office/powerpoint/2010/main" val="36799873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522CF9-04D4-5AD1-F84B-C3442FF0C00C}"/>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6C2EF24A-5220-A7E4-F58F-09884F48ECDE}"/>
              </a:ext>
            </a:extLst>
          </p:cNvPr>
          <p:cNvSpPr/>
          <p:nvPr/>
        </p:nvSpPr>
        <p:spPr>
          <a:xfrm>
            <a:off x="457200" y="301752"/>
            <a:ext cx="3840480" cy="274320"/>
          </a:xfrm>
          <a:prstGeom prst="rect">
            <a:avLst/>
          </a:prstGeom>
          <a:noFill/>
          <a:ln/>
        </p:spPr>
        <p:txBody>
          <a:bodyPr wrap="square" lIns="0" tIns="0" rIns="0" bIns="0" rtlCol="0" anchor="ctr"/>
          <a:lstStyle/>
          <a:p>
            <a:pPr marL="0" indent="0">
              <a:buNone/>
            </a:pPr>
            <a:r>
              <a:rPr lang="en-US" sz="1100" b="1" kern="0" spc="200">
                <a:solidFill>
                  <a:srgbClr val="004791"/>
                </a:solidFill>
                <a:latin typeface="Calibri" pitchFamily="34" charset="0"/>
                <a:ea typeface="Calibri" pitchFamily="34" charset="-122"/>
                <a:cs typeface="Calibri" pitchFamily="34" charset="-120"/>
              </a:rPr>
              <a:t>FIRST GENERATION</a:t>
            </a:r>
            <a:endParaRPr lang="en-US" sz="1100"/>
          </a:p>
        </p:txBody>
      </p:sp>
      <p:sp>
        <p:nvSpPr>
          <p:cNvPr id="9" name="Text 7">
            <a:extLst>
              <a:ext uri="{FF2B5EF4-FFF2-40B4-BE49-F238E27FC236}">
                <a16:creationId xmlns:a16="http://schemas.microsoft.com/office/drawing/2014/main" id="{9020C1A6-3B61-E24A-E791-9BA5A73D485C}"/>
              </a:ext>
            </a:extLst>
          </p:cNvPr>
          <p:cNvSpPr/>
          <p:nvPr/>
        </p:nvSpPr>
        <p:spPr>
          <a:xfrm>
            <a:off x="457200" y="868680"/>
            <a:ext cx="7772400" cy="822960"/>
          </a:xfrm>
          <a:prstGeom prst="rect">
            <a:avLst/>
          </a:prstGeom>
          <a:noFill/>
          <a:ln/>
        </p:spPr>
        <p:txBody>
          <a:bodyPr wrap="square" lIns="0" tIns="0" rIns="0" bIns="0" rtlCol="0" anchor="ctr"/>
          <a:lstStyle/>
          <a:p>
            <a:r>
              <a:rPr lang="en-US" sz="3600" b="1">
                <a:solidFill>
                  <a:srgbClr val="1B2A4A"/>
                </a:solidFill>
                <a:latin typeface="Bookman Old Style"/>
              </a:rPr>
              <a:t>First Computer Systems</a:t>
            </a:r>
            <a:endParaRPr lang="en-US"/>
          </a:p>
        </p:txBody>
      </p:sp>
      <p:sp>
        <p:nvSpPr>
          <p:cNvPr id="10" name="Text 8">
            <a:extLst>
              <a:ext uri="{FF2B5EF4-FFF2-40B4-BE49-F238E27FC236}">
                <a16:creationId xmlns:a16="http://schemas.microsoft.com/office/drawing/2014/main" id="{D16F960A-E6FF-70FD-2EC8-A844CE969C69}"/>
              </a:ext>
            </a:extLst>
          </p:cNvPr>
          <p:cNvSpPr/>
          <p:nvPr/>
        </p:nvSpPr>
        <p:spPr>
          <a:xfrm>
            <a:off x="457200" y="1627632"/>
            <a:ext cx="7772400" cy="365760"/>
          </a:xfrm>
          <a:prstGeom prst="rect">
            <a:avLst/>
          </a:prstGeom>
          <a:noFill/>
          <a:ln/>
        </p:spPr>
        <p:txBody>
          <a:bodyPr wrap="square" lIns="0" tIns="0" rIns="0" bIns="0" rtlCol="0" anchor="ctr"/>
          <a:lstStyle/>
          <a:p>
            <a:r>
              <a:rPr lang="en-US" sz="1400">
                <a:solidFill>
                  <a:srgbClr val="5C6470"/>
                </a:solidFill>
                <a:latin typeface="Calibri"/>
                <a:ea typeface="Calibri"/>
                <a:cs typeface="Calibri"/>
              </a:rPr>
              <a:t>1955 – 1970s: Foundations of the modern EHR</a:t>
            </a:r>
            <a:endParaRPr lang="en-US"/>
          </a:p>
        </p:txBody>
      </p:sp>
      <p:sp>
        <p:nvSpPr>
          <p:cNvPr id="11" name="Text 9">
            <a:extLst>
              <a:ext uri="{FF2B5EF4-FFF2-40B4-BE49-F238E27FC236}">
                <a16:creationId xmlns:a16="http://schemas.microsoft.com/office/drawing/2014/main" id="{7058B285-BC08-1AF0-0D60-3EAB3237EDC7}"/>
              </a:ext>
            </a:extLst>
          </p:cNvPr>
          <p:cNvSpPr/>
          <p:nvPr/>
        </p:nvSpPr>
        <p:spPr>
          <a:xfrm>
            <a:off x="457200" y="2240280"/>
            <a:ext cx="7772997" cy="2103120"/>
          </a:xfrm>
          <a:prstGeom prst="rect">
            <a:avLst/>
          </a:prstGeom>
          <a:noFill/>
          <a:ln/>
        </p:spPr>
        <p:txBody>
          <a:bodyPr wrap="square" lIns="0" tIns="0" rIns="0" bIns="0" rtlCol="0" anchor="t"/>
          <a:lstStyle/>
          <a:p>
            <a:pPr marL="342900" indent="-342900">
              <a:lnSpc>
                <a:spcPts val="2200"/>
              </a:lnSpc>
              <a:spcAft>
                <a:spcPts val="1000"/>
              </a:spcAft>
              <a:buSzPct val="100000"/>
              <a:buFont typeface="Arial"/>
              <a:buChar char="•"/>
            </a:pPr>
            <a:r>
              <a:rPr lang="en-US" sz="1400">
                <a:solidFill>
                  <a:srgbClr val="1B2330"/>
                </a:solidFill>
                <a:ea typeface="+mn-lt"/>
                <a:cs typeface="+mn-lt"/>
              </a:rPr>
              <a:t>MUMPS, otherwise known as the Massachusetts General Hospital Utility Multi-Programming System.</a:t>
            </a:r>
            <a:endParaRPr lang="en-US" sz="1400">
              <a:solidFill>
                <a:srgbClr val="000000"/>
              </a:solidFill>
              <a:ea typeface="Calibri"/>
              <a:cs typeface="Calibri"/>
            </a:endParaRPr>
          </a:p>
          <a:p>
            <a:pPr marL="342900" indent="-342900">
              <a:lnSpc>
                <a:spcPts val="2200"/>
              </a:lnSpc>
              <a:buSzPct val="100000"/>
              <a:buFont typeface="Arial"/>
              <a:buChar char="•"/>
            </a:pPr>
            <a:r>
              <a:rPr lang="en-US" sz="1400">
                <a:solidFill>
                  <a:srgbClr val="1B2330"/>
                </a:solidFill>
                <a:ea typeface="+mn-lt"/>
                <a:cs typeface="+mn-lt"/>
              </a:rPr>
              <a:t>Problem-Oriented Medical Records (POMR) that changed how doctors recorded patient interactions.</a:t>
            </a:r>
            <a:endParaRPr lang="en-US" sz="1400">
              <a:solidFill>
                <a:srgbClr val="1B2330"/>
              </a:solidFill>
              <a:ea typeface="Calibri"/>
              <a:cs typeface="Calibri"/>
            </a:endParaRPr>
          </a:p>
        </p:txBody>
      </p:sp>
      <p:sp>
        <p:nvSpPr>
          <p:cNvPr id="19" name="Text 17">
            <a:extLst>
              <a:ext uri="{FF2B5EF4-FFF2-40B4-BE49-F238E27FC236}">
                <a16:creationId xmlns:a16="http://schemas.microsoft.com/office/drawing/2014/main" id="{795E0D4A-9279-DB9C-14EF-FB2C4B75EF4A}"/>
              </a:ext>
            </a:extLst>
          </p:cNvPr>
          <p:cNvSpPr/>
          <p:nvPr/>
        </p:nvSpPr>
        <p:spPr>
          <a:xfrm>
            <a:off x="457200" y="4832604"/>
            <a:ext cx="2743200" cy="146304"/>
          </a:xfrm>
          <a:prstGeom prst="rect">
            <a:avLst/>
          </a:prstGeom>
          <a:noFill/>
          <a:ln/>
        </p:spPr>
        <p:txBody>
          <a:bodyPr wrap="square" lIns="0" tIns="0" rIns="0" bIns="0" rtlCol="0" anchor="ctr"/>
          <a:lstStyle/>
          <a:p>
            <a:pPr marL="0" indent="0" algn="l">
              <a:buNone/>
            </a:pPr>
            <a:r>
              <a:rPr lang="en-US" sz="800" b="1" kern="0" spc="100">
                <a:solidFill>
                  <a:srgbClr val="004791"/>
                </a:solidFill>
                <a:latin typeface="Calibri" pitchFamily="34" charset="0"/>
                <a:ea typeface="Calibri" pitchFamily="34" charset="-122"/>
                <a:cs typeface="Calibri" pitchFamily="34" charset="-120"/>
              </a:rPr>
              <a:t>KTH</a:t>
            </a:r>
            <a:r>
              <a:rPr lang="en-US" sz="800" kern="0" spc="100">
                <a:solidFill>
                  <a:srgbClr val="C9C3BB"/>
                </a:solidFill>
                <a:latin typeface="Calibri" pitchFamily="34" charset="0"/>
                <a:ea typeface="Calibri" pitchFamily="34" charset="-122"/>
                <a:cs typeface="Calibri" pitchFamily="34" charset="-120"/>
              </a:rPr>
              <a:t>  /  </a:t>
            </a:r>
            <a:r>
              <a:rPr lang="en-US" sz="800" b="1" kern="0" spc="100">
                <a:solidFill>
                  <a:srgbClr val="57068C"/>
                </a:solidFill>
                <a:latin typeface="Calibri" pitchFamily="34" charset="0"/>
                <a:ea typeface="Calibri" pitchFamily="34" charset="-122"/>
                <a:cs typeface="Calibri" pitchFamily="34" charset="-120"/>
              </a:rPr>
              <a:t>NYU</a:t>
            </a:r>
            <a:r>
              <a:rPr lang="en-US" sz="800" kern="0" spc="100">
                <a:solidFill>
                  <a:srgbClr val="C9C3BB"/>
                </a:solidFill>
                <a:latin typeface="Calibri" pitchFamily="34" charset="0"/>
                <a:ea typeface="Calibri" pitchFamily="34" charset="-122"/>
                <a:cs typeface="Calibri" pitchFamily="34" charset="-120"/>
              </a:rPr>
              <a:t>  /  </a:t>
            </a:r>
            <a:r>
              <a:rPr lang="en-US" sz="800" b="1" kern="0" spc="100">
                <a:solidFill>
                  <a:srgbClr val="0066B3"/>
                </a:solidFill>
                <a:latin typeface="Calibri" pitchFamily="34" charset="0"/>
                <a:ea typeface="Calibri" pitchFamily="34" charset="-122"/>
                <a:cs typeface="Calibri" pitchFamily="34" charset="-120"/>
              </a:rPr>
              <a:t>TU Wien</a:t>
            </a:r>
            <a:endParaRPr lang="en-US" sz="800"/>
          </a:p>
        </p:txBody>
      </p:sp>
      <p:sp>
        <p:nvSpPr>
          <p:cNvPr id="21" name="Text 19">
            <a:extLst>
              <a:ext uri="{FF2B5EF4-FFF2-40B4-BE49-F238E27FC236}">
                <a16:creationId xmlns:a16="http://schemas.microsoft.com/office/drawing/2014/main" id="{9FDF9097-A7E7-9853-F791-9CB831327853}"/>
              </a:ext>
            </a:extLst>
          </p:cNvPr>
          <p:cNvSpPr/>
          <p:nvPr/>
        </p:nvSpPr>
        <p:spPr>
          <a:xfrm>
            <a:off x="8321040" y="4823460"/>
            <a:ext cx="365760" cy="164592"/>
          </a:xfrm>
          <a:prstGeom prst="rect">
            <a:avLst/>
          </a:prstGeom>
          <a:noFill/>
          <a:ln/>
        </p:spPr>
        <p:txBody>
          <a:bodyPr wrap="square" lIns="0" tIns="0" rIns="0" bIns="0" rtlCol="0" anchor="ctr"/>
          <a:lstStyle/>
          <a:p>
            <a:pPr marL="0" indent="0" algn="r">
              <a:buNone/>
            </a:pPr>
            <a:fld id="{00000000-0000-0000-0000-000000000010}" type="slidenum">
              <a:rPr lang="en-US" sz="800">
                <a:solidFill>
                  <a:srgbClr val="5C6470"/>
                </a:solidFill>
                <a:latin typeface="Calibri" pitchFamily="34" charset="0"/>
                <a:ea typeface="Calibri" pitchFamily="34" charset="-122"/>
                <a:cs typeface="Calibri" pitchFamily="34" charset="-120"/>
              </a:rPr>
              <a:t>16</a:t>
            </a:fld>
            <a:endParaRPr lang="en-US" sz="800"/>
          </a:p>
        </p:txBody>
      </p:sp>
      <p:sp>
        <p:nvSpPr>
          <p:cNvPr id="22" name="Footer Divider">
            <a:extLst>
              <a:ext uri="{FF2B5EF4-FFF2-40B4-BE49-F238E27FC236}">
                <a16:creationId xmlns:a16="http://schemas.microsoft.com/office/drawing/2014/main" id="{05082001-00B2-53C0-1804-661EEF487277}"/>
              </a:ext>
            </a:extLst>
          </p:cNvPr>
          <p:cNvSpPr/>
          <p:nvPr/>
        </p:nvSpPr>
        <p:spPr>
          <a:xfrm>
            <a:off x="457200" y="4721380"/>
            <a:ext cx="8229600" cy="9525"/>
          </a:xfrm>
          <a:prstGeom prst="rect">
            <a:avLst/>
          </a:prstGeom>
          <a:solidFill>
            <a:srgbClr val="C9C3BB"/>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SE"/>
          </a:p>
        </p:txBody>
      </p:sp>
      <p:sp>
        <p:nvSpPr>
          <p:cNvPr id="32" name="Text 18">
            <a:extLst>
              <a:ext uri="{FF2B5EF4-FFF2-40B4-BE49-F238E27FC236}">
                <a16:creationId xmlns:a16="http://schemas.microsoft.com/office/drawing/2014/main" id="{02549730-3130-8472-1979-500EB920FBB2}"/>
              </a:ext>
            </a:extLst>
          </p:cNvPr>
          <p:cNvSpPr/>
          <p:nvPr/>
        </p:nvSpPr>
        <p:spPr>
          <a:xfrm>
            <a:off x="5486400" y="4823460"/>
            <a:ext cx="2743200" cy="164592"/>
          </a:xfrm>
          <a:prstGeom prst="rect">
            <a:avLst/>
          </a:prstGeom>
          <a:noFill/>
          <a:ln/>
        </p:spPr>
        <p:txBody>
          <a:bodyPr wrap="square" lIns="0" tIns="0" rIns="0" bIns="0" rtlCol="0" anchor="ctr"/>
          <a:lstStyle/>
          <a:p>
            <a:pPr marL="0" indent="0" algn="r">
              <a:buNone/>
            </a:pPr>
            <a:r>
              <a:rPr lang="en-US" sz="800">
                <a:solidFill>
                  <a:srgbClr val="5C6470"/>
                </a:solidFill>
                <a:latin typeface="Calibri" pitchFamily="34" charset="0"/>
                <a:ea typeface="Calibri" pitchFamily="34" charset="-122"/>
                <a:cs typeface="Calibri" pitchFamily="34" charset="-120"/>
              </a:rPr>
              <a:t>Jayanth </a:t>
            </a:r>
            <a:r>
              <a:rPr lang="en-US" sz="800" err="1">
                <a:solidFill>
                  <a:srgbClr val="5C6470"/>
                </a:solidFill>
                <a:latin typeface="Calibri" pitchFamily="34" charset="0"/>
                <a:ea typeface="Calibri" pitchFamily="34" charset="-122"/>
                <a:cs typeface="Calibri" pitchFamily="34" charset="-120"/>
              </a:rPr>
              <a:t>Raghothama</a:t>
            </a:r>
            <a:endParaRPr lang="en-US" sz="800"/>
          </a:p>
        </p:txBody>
      </p:sp>
    </p:spTree>
    <p:extLst>
      <p:ext uri="{BB962C8B-B14F-4D97-AF65-F5344CB8AC3E}">
        <p14:creationId xmlns:p14="http://schemas.microsoft.com/office/powerpoint/2010/main" val="30086621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FAE042-DECD-F344-1087-77841B86ED86}"/>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DF52D702-A4B5-ECF9-E024-69AD32B901B5}"/>
              </a:ext>
            </a:extLst>
          </p:cNvPr>
          <p:cNvSpPr/>
          <p:nvPr/>
        </p:nvSpPr>
        <p:spPr>
          <a:xfrm>
            <a:off x="457200" y="301752"/>
            <a:ext cx="3840480" cy="274320"/>
          </a:xfrm>
          <a:prstGeom prst="rect">
            <a:avLst/>
          </a:prstGeom>
          <a:noFill/>
          <a:ln/>
        </p:spPr>
        <p:txBody>
          <a:bodyPr wrap="square" lIns="0" tIns="0" rIns="0" bIns="0" rtlCol="0" anchor="ctr"/>
          <a:lstStyle/>
          <a:p>
            <a:pPr marL="0" indent="0">
              <a:buNone/>
            </a:pPr>
            <a:r>
              <a:rPr lang="en-US" sz="1100" b="1" kern="0" spc="200">
                <a:solidFill>
                  <a:srgbClr val="004791"/>
                </a:solidFill>
                <a:latin typeface="Calibri" pitchFamily="34" charset="0"/>
                <a:ea typeface="Calibri" pitchFamily="34" charset="-122"/>
                <a:cs typeface="Calibri" pitchFamily="34" charset="-120"/>
              </a:rPr>
              <a:t>FIRST GENERATION</a:t>
            </a:r>
            <a:endParaRPr lang="en-US" sz="1100"/>
          </a:p>
        </p:txBody>
      </p:sp>
      <p:sp>
        <p:nvSpPr>
          <p:cNvPr id="9" name="Text 7">
            <a:extLst>
              <a:ext uri="{FF2B5EF4-FFF2-40B4-BE49-F238E27FC236}">
                <a16:creationId xmlns:a16="http://schemas.microsoft.com/office/drawing/2014/main" id="{A4512DF0-B4C4-CD42-EACC-6B5172930D00}"/>
              </a:ext>
            </a:extLst>
          </p:cNvPr>
          <p:cNvSpPr/>
          <p:nvPr/>
        </p:nvSpPr>
        <p:spPr>
          <a:xfrm>
            <a:off x="457200" y="868680"/>
            <a:ext cx="7772400" cy="822960"/>
          </a:xfrm>
          <a:prstGeom prst="rect">
            <a:avLst/>
          </a:prstGeom>
          <a:noFill/>
          <a:ln/>
        </p:spPr>
        <p:txBody>
          <a:bodyPr wrap="square" lIns="0" tIns="0" rIns="0" bIns="0" rtlCol="0" anchor="ctr"/>
          <a:lstStyle/>
          <a:p>
            <a:r>
              <a:rPr lang="en-US" sz="3600" b="1">
                <a:solidFill>
                  <a:srgbClr val="1B2A4A"/>
                </a:solidFill>
                <a:latin typeface="Bookman Old Style"/>
              </a:rPr>
              <a:t>First Computer Systems</a:t>
            </a:r>
            <a:endParaRPr lang="en-US"/>
          </a:p>
        </p:txBody>
      </p:sp>
      <p:sp>
        <p:nvSpPr>
          <p:cNvPr id="10" name="Text 8">
            <a:extLst>
              <a:ext uri="{FF2B5EF4-FFF2-40B4-BE49-F238E27FC236}">
                <a16:creationId xmlns:a16="http://schemas.microsoft.com/office/drawing/2014/main" id="{5E91EAD2-463C-8B13-EB79-1E6081F456CD}"/>
              </a:ext>
            </a:extLst>
          </p:cNvPr>
          <p:cNvSpPr/>
          <p:nvPr/>
        </p:nvSpPr>
        <p:spPr>
          <a:xfrm>
            <a:off x="457200" y="1627632"/>
            <a:ext cx="7772400" cy="365760"/>
          </a:xfrm>
          <a:prstGeom prst="rect">
            <a:avLst/>
          </a:prstGeom>
          <a:noFill/>
          <a:ln/>
        </p:spPr>
        <p:txBody>
          <a:bodyPr wrap="square" lIns="0" tIns="0" rIns="0" bIns="0" rtlCol="0" anchor="ctr"/>
          <a:lstStyle/>
          <a:p>
            <a:r>
              <a:rPr lang="en-US" sz="1400">
                <a:solidFill>
                  <a:srgbClr val="5C6470"/>
                </a:solidFill>
                <a:latin typeface="Calibri"/>
                <a:ea typeface="Calibri"/>
                <a:cs typeface="Calibri"/>
              </a:rPr>
              <a:t>1970s – 1995: Foundations of the modern EHR</a:t>
            </a:r>
            <a:endParaRPr lang="en-US"/>
          </a:p>
        </p:txBody>
      </p:sp>
      <p:sp>
        <p:nvSpPr>
          <p:cNvPr id="11" name="Text 9">
            <a:extLst>
              <a:ext uri="{FF2B5EF4-FFF2-40B4-BE49-F238E27FC236}">
                <a16:creationId xmlns:a16="http://schemas.microsoft.com/office/drawing/2014/main" id="{2A1EB6AD-DB45-CDFD-4D71-412DD797906D}"/>
              </a:ext>
            </a:extLst>
          </p:cNvPr>
          <p:cNvSpPr/>
          <p:nvPr/>
        </p:nvSpPr>
        <p:spPr>
          <a:xfrm>
            <a:off x="457200" y="2240280"/>
            <a:ext cx="7018468" cy="2103120"/>
          </a:xfrm>
          <a:prstGeom prst="rect">
            <a:avLst/>
          </a:prstGeom>
          <a:noFill/>
          <a:ln/>
        </p:spPr>
        <p:txBody>
          <a:bodyPr wrap="square" lIns="0" tIns="0" rIns="0" bIns="0" rtlCol="0" anchor="t"/>
          <a:lstStyle/>
          <a:p>
            <a:pPr marL="342900" indent="-342900">
              <a:lnSpc>
                <a:spcPts val="2200"/>
              </a:lnSpc>
              <a:buSzPct val="100000"/>
              <a:buFont typeface="Arial"/>
              <a:buChar char="•"/>
            </a:pPr>
            <a:r>
              <a:rPr lang="en-US" sz="1400">
                <a:solidFill>
                  <a:srgbClr val="1B2330"/>
                </a:solidFill>
                <a:ea typeface="+mn-lt"/>
                <a:cs typeface="+mn-lt"/>
              </a:rPr>
              <a:t>EPIC Cosmos</a:t>
            </a:r>
          </a:p>
          <a:p>
            <a:pPr marL="342900" indent="-342900">
              <a:lnSpc>
                <a:spcPts val="2200"/>
              </a:lnSpc>
              <a:buSzPct val="100000"/>
              <a:buFont typeface="Arial"/>
              <a:buChar char="•"/>
            </a:pPr>
            <a:r>
              <a:rPr lang="en-US" sz="1400">
                <a:solidFill>
                  <a:srgbClr val="1B2330"/>
                </a:solidFill>
                <a:ea typeface="+mn-lt"/>
                <a:cs typeface="+mn-lt"/>
              </a:rPr>
              <a:t>SNOMED-CT in 1975</a:t>
            </a:r>
          </a:p>
          <a:p>
            <a:pPr marL="342900" indent="-342900">
              <a:lnSpc>
                <a:spcPts val="2200"/>
              </a:lnSpc>
              <a:buSzPct val="100000"/>
              <a:buFont typeface="Arial"/>
              <a:buChar char="•"/>
            </a:pPr>
            <a:r>
              <a:rPr lang="en-US" sz="1400">
                <a:solidFill>
                  <a:srgbClr val="1B2330"/>
                </a:solidFill>
                <a:ea typeface="+mn-lt"/>
                <a:cs typeface="+mn-lt"/>
              </a:rPr>
              <a:t>Slow development of other standards: LOINC, CPT</a:t>
            </a:r>
          </a:p>
          <a:p>
            <a:pPr marL="342900" indent="-342900">
              <a:lnSpc>
                <a:spcPts val="2200"/>
              </a:lnSpc>
              <a:buSzPct val="100000"/>
              <a:buFont typeface="Arial"/>
              <a:buChar char="•"/>
            </a:pPr>
            <a:r>
              <a:rPr lang="en-US" sz="1400">
                <a:solidFill>
                  <a:srgbClr val="1B2330"/>
                </a:solidFill>
                <a:ea typeface="+mn-lt"/>
                <a:cs typeface="+mn-lt"/>
              </a:rPr>
              <a:t>Transition from National Databases (e.g. Medline) to Site-Level (provider) Systems</a:t>
            </a:r>
          </a:p>
          <a:p>
            <a:pPr marL="342900" indent="-342900">
              <a:lnSpc>
                <a:spcPts val="2200"/>
              </a:lnSpc>
              <a:buSzPct val="100000"/>
              <a:buFont typeface="Arial"/>
              <a:buChar char="•"/>
            </a:pPr>
            <a:r>
              <a:rPr lang="en-US" sz="1400">
                <a:solidFill>
                  <a:srgbClr val="1B2330"/>
                </a:solidFill>
                <a:ea typeface="+mn-lt"/>
                <a:cs typeface="+mn-lt"/>
              </a:rPr>
              <a:t>Proprietary Information Models, leading to a sprawl of Information Models.</a:t>
            </a:r>
            <a:endParaRPr lang="en-US" sz="1400">
              <a:solidFill>
                <a:srgbClr val="1B2330"/>
              </a:solidFill>
              <a:ea typeface="Calibri"/>
              <a:cs typeface="Calibri"/>
            </a:endParaRPr>
          </a:p>
        </p:txBody>
      </p:sp>
      <p:sp>
        <p:nvSpPr>
          <p:cNvPr id="19" name="Text 17">
            <a:extLst>
              <a:ext uri="{FF2B5EF4-FFF2-40B4-BE49-F238E27FC236}">
                <a16:creationId xmlns:a16="http://schemas.microsoft.com/office/drawing/2014/main" id="{07AB4421-72A2-2ABE-14F0-A31E75E4994F}"/>
              </a:ext>
            </a:extLst>
          </p:cNvPr>
          <p:cNvSpPr/>
          <p:nvPr/>
        </p:nvSpPr>
        <p:spPr>
          <a:xfrm>
            <a:off x="457200" y="4832604"/>
            <a:ext cx="2743200" cy="146304"/>
          </a:xfrm>
          <a:prstGeom prst="rect">
            <a:avLst/>
          </a:prstGeom>
          <a:noFill/>
          <a:ln/>
        </p:spPr>
        <p:txBody>
          <a:bodyPr wrap="square" lIns="0" tIns="0" rIns="0" bIns="0" rtlCol="0" anchor="ctr"/>
          <a:lstStyle/>
          <a:p>
            <a:pPr marL="0" indent="0" algn="l">
              <a:buNone/>
            </a:pPr>
            <a:r>
              <a:rPr lang="en-US" sz="800" b="1" kern="0" spc="100">
                <a:solidFill>
                  <a:srgbClr val="004791"/>
                </a:solidFill>
                <a:latin typeface="Calibri" pitchFamily="34" charset="0"/>
                <a:ea typeface="Calibri" pitchFamily="34" charset="-122"/>
                <a:cs typeface="Calibri" pitchFamily="34" charset="-120"/>
              </a:rPr>
              <a:t>KTH</a:t>
            </a:r>
            <a:r>
              <a:rPr lang="en-US" sz="800" kern="0" spc="100">
                <a:solidFill>
                  <a:srgbClr val="C9C3BB"/>
                </a:solidFill>
                <a:latin typeface="Calibri" pitchFamily="34" charset="0"/>
                <a:ea typeface="Calibri" pitchFamily="34" charset="-122"/>
                <a:cs typeface="Calibri" pitchFamily="34" charset="-120"/>
              </a:rPr>
              <a:t>  /  </a:t>
            </a:r>
            <a:r>
              <a:rPr lang="en-US" sz="800" b="1" kern="0" spc="100">
                <a:solidFill>
                  <a:srgbClr val="57068C"/>
                </a:solidFill>
                <a:latin typeface="Calibri" pitchFamily="34" charset="0"/>
                <a:ea typeface="Calibri" pitchFamily="34" charset="-122"/>
                <a:cs typeface="Calibri" pitchFamily="34" charset="-120"/>
              </a:rPr>
              <a:t>NYU</a:t>
            </a:r>
            <a:r>
              <a:rPr lang="en-US" sz="800" kern="0" spc="100">
                <a:solidFill>
                  <a:srgbClr val="C9C3BB"/>
                </a:solidFill>
                <a:latin typeface="Calibri" pitchFamily="34" charset="0"/>
                <a:ea typeface="Calibri" pitchFamily="34" charset="-122"/>
                <a:cs typeface="Calibri" pitchFamily="34" charset="-120"/>
              </a:rPr>
              <a:t>  /  </a:t>
            </a:r>
            <a:r>
              <a:rPr lang="en-US" sz="800" b="1" kern="0" spc="100">
                <a:solidFill>
                  <a:srgbClr val="0066B3"/>
                </a:solidFill>
                <a:latin typeface="Calibri" pitchFamily="34" charset="0"/>
                <a:ea typeface="Calibri" pitchFamily="34" charset="-122"/>
                <a:cs typeface="Calibri" pitchFamily="34" charset="-120"/>
              </a:rPr>
              <a:t>TU Wien</a:t>
            </a:r>
            <a:endParaRPr lang="en-US" sz="800"/>
          </a:p>
        </p:txBody>
      </p:sp>
      <p:sp>
        <p:nvSpPr>
          <p:cNvPr id="21" name="Text 19">
            <a:extLst>
              <a:ext uri="{FF2B5EF4-FFF2-40B4-BE49-F238E27FC236}">
                <a16:creationId xmlns:a16="http://schemas.microsoft.com/office/drawing/2014/main" id="{B0533436-BCFD-6524-ECDE-C0464560E80A}"/>
              </a:ext>
            </a:extLst>
          </p:cNvPr>
          <p:cNvSpPr/>
          <p:nvPr/>
        </p:nvSpPr>
        <p:spPr>
          <a:xfrm>
            <a:off x="8321040" y="4823460"/>
            <a:ext cx="365760" cy="164592"/>
          </a:xfrm>
          <a:prstGeom prst="rect">
            <a:avLst/>
          </a:prstGeom>
          <a:noFill/>
          <a:ln/>
        </p:spPr>
        <p:txBody>
          <a:bodyPr wrap="square" lIns="0" tIns="0" rIns="0" bIns="0" rtlCol="0" anchor="ctr"/>
          <a:lstStyle/>
          <a:p>
            <a:pPr marL="0" indent="0" algn="r">
              <a:buNone/>
            </a:pPr>
            <a:fld id="{00000000-0000-0000-0000-000000000011}" type="slidenum">
              <a:rPr lang="en-US" sz="800">
                <a:solidFill>
                  <a:srgbClr val="5C6470"/>
                </a:solidFill>
                <a:latin typeface="Calibri" pitchFamily="34" charset="0"/>
                <a:ea typeface="Calibri" pitchFamily="34" charset="-122"/>
                <a:cs typeface="Calibri" pitchFamily="34" charset="-120"/>
              </a:rPr>
              <a:t>17</a:t>
            </a:fld>
            <a:endParaRPr lang="en-US" sz="800"/>
          </a:p>
        </p:txBody>
      </p:sp>
      <p:sp>
        <p:nvSpPr>
          <p:cNvPr id="22" name="Footer Divider">
            <a:extLst>
              <a:ext uri="{FF2B5EF4-FFF2-40B4-BE49-F238E27FC236}">
                <a16:creationId xmlns:a16="http://schemas.microsoft.com/office/drawing/2014/main" id="{8B220F53-91F4-ECDD-4F52-621615CD7738}"/>
              </a:ext>
            </a:extLst>
          </p:cNvPr>
          <p:cNvSpPr/>
          <p:nvPr/>
        </p:nvSpPr>
        <p:spPr>
          <a:xfrm>
            <a:off x="457200" y="4721380"/>
            <a:ext cx="8229600" cy="9525"/>
          </a:xfrm>
          <a:prstGeom prst="rect">
            <a:avLst/>
          </a:prstGeom>
          <a:solidFill>
            <a:srgbClr val="C9C3BB"/>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SE"/>
          </a:p>
        </p:txBody>
      </p:sp>
      <p:sp>
        <p:nvSpPr>
          <p:cNvPr id="32" name="Text 18">
            <a:extLst>
              <a:ext uri="{FF2B5EF4-FFF2-40B4-BE49-F238E27FC236}">
                <a16:creationId xmlns:a16="http://schemas.microsoft.com/office/drawing/2014/main" id="{ECE28A82-CDE8-C8D0-6E02-F2ECDF6AD414}"/>
              </a:ext>
            </a:extLst>
          </p:cNvPr>
          <p:cNvSpPr/>
          <p:nvPr/>
        </p:nvSpPr>
        <p:spPr>
          <a:xfrm>
            <a:off x="5486400" y="4823460"/>
            <a:ext cx="2743200" cy="164592"/>
          </a:xfrm>
          <a:prstGeom prst="rect">
            <a:avLst/>
          </a:prstGeom>
          <a:noFill/>
          <a:ln/>
        </p:spPr>
        <p:txBody>
          <a:bodyPr wrap="square" lIns="0" tIns="0" rIns="0" bIns="0" rtlCol="0" anchor="ctr"/>
          <a:lstStyle/>
          <a:p>
            <a:pPr marL="0" indent="0" algn="r">
              <a:buNone/>
            </a:pPr>
            <a:r>
              <a:rPr lang="en-US" sz="800">
                <a:solidFill>
                  <a:srgbClr val="5C6470"/>
                </a:solidFill>
                <a:latin typeface="Calibri" pitchFamily="34" charset="0"/>
                <a:ea typeface="Calibri" pitchFamily="34" charset="-122"/>
                <a:cs typeface="Calibri" pitchFamily="34" charset="-120"/>
              </a:rPr>
              <a:t>Jayanth </a:t>
            </a:r>
            <a:r>
              <a:rPr lang="en-US" sz="800" err="1">
                <a:solidFill>
                  <a:srgbClr val="5C6470"/>
                </a:solidFill>
                <a:latin typeface="Calibri" pitchFamily="34" charset="0"/>
                <a:ea typeface="Calibri" pitchFamily="34" charset="-122"/>
                <a:cs typeface="Calibri" pitchFamily="34" charset="-120"/>
              </a:rPr>
              <a:t>Raghothama</a:t>
            </a:r>
            <a:endParaRPr lang="en-US" sz="800"/>
          </a:p>
        </p:txBody>
      </p:sp>
    </p:spTree>
    <p:extLst>
      <p:ext uri="{BB962C8B-B14F-4D97-AF65-F5344CB8AC3E}">
        <p14:creationId xmlns:p14="http://schemas.microsoft.com/office/powerpoint/2010/main" val="37642970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B08581-96D5-9E56-C884-F02DFBEBD7D2}"/>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91456462-1FA1-A53C-D830-95D31571A53D}"/>
              </a:ext>
            </a:extLst>
          </p:cNvPr>
          <p:cNvSpPr/>
          <p:nvPr/>
        </p:nvSpPr>
        <p:spPr>
          <a:xfrm>
            <a:off x="457200" y="301752"/>
            <a:ext cx="3840480" cy="274320"/>
          </a:xfrm>
          <a:prstGeom prst="rect">
            <a:avLst/>
          </a:prstGeom>
          <a:noFill/>
          <a:ln/>
        </p:spPr>
        <p:txBody>
          <a:bodyPr wrap="square" lIns="0" tIns="0" rIns="0" bIns="0" rtlCol="0" anchor="ctr"/>
          <a:lstStyle/>
          <a:p>
            <a:r>
              <a:rPr lang="en-US" sz="1100" b="1" kern="0" spc="200">
                <a:solidFill>
                  <a:srgbClr val="004791"/>
                </a:solidFill>
                <a:latin typeface="Calibri"/>
                <a:ea typeface="Calibri"/>
                <a:cs typeface="Calibri"/>
              </a:rPr>
              <a:t>SECOND GENERATION</a:t>
            </a:r>
            <a:endParaRPr lang="en-US" sz="1100"/>
          </a:p>
        </p:txBody>
      </p:sp>
      <p:sp>
        <p:nvSpPr>
          <p:cNvPr id="9" name="Text 7">
            <a:extLst>
              <a:ext uri="{FF2B5EF4-FFF2-40B4-BE49-F238E27FC236}">
                <a16:creationId xmlns:a16="http://schemas.microsoft.com/office/drawing/2014/main" id="{D5EFD893-A537-2677-2BBB-C3A68C4C8A7C}"/>
              </a:ext>
            </a:extLst>
          </p:cNvPr>
          <p:cNvSpPr/>
          <p:nvPr/>
        </p:nvSpPr>
        <p:spPr>
          <a:xfrm>
            <a:off x="457200" y="689386"/>
            <a:ext cx="7772400" cy="822960"/>
          </a:xfrm>
          <a:prstGeom prst="rect">
            <a:avLst/>
          </a:prstGeom>
          <a:noFill/>
          <a:ln/>
        </p:spPr>
        <p:txBody>
          <a:bodyPr wrap="square" lIns="0" tIns="0" rIns="0" bIns="0" rtlCol="0" anchor="ctr"/>
          <a:lstStyle/>
          <a:p>
            <a:r>
              <a:rPr lang="en-US" sz="3600" b="1">
                <a:solidFill>
                  <a:srgbClr val="1B2A4A"/>
                </a:solidFill>
                <a:latin typeface="Bookman Old Style"/>
              </a:rPr>
              <a:t>SOTA early 21st Century</a:t>
            </a:r>
          </a:p>
        </p:txBody>
      </p:sp>
      <p:sp>
        <p:nvSpPr>
          <p:cNvPr id="11" name="Text 9">
            <a:extLst>
              <a:ext uri="{FF2B5EF4-FFF2-40B4-BE49-F238E27FC236}">
                <a16:creationId xmlns:a16="http://schemas.microsoft.com/office/drawing/2014/main" id="{8E5B2A58-0CAE-C16B-FE77-2521C18ECFA7}"/>
              </a:ext>
            </a:extLst>
          </p:cNvPr>
          <p:cNvSpPr/>
          <p:nvPr/>
        </p:nvSpPr>
        <p:spPr>
          <a:xfrm>
            <a:off x="457200" y="1747222"/>
            <a:ext cx="6689761" cy="2596178"/>
          </a:xfrm>
          <a:prstGeom prst="rect">
            <a:avLst/>
          </a:prstGeom>
          <a:noFill/>
          <a:ln/>
        </p:spPr>
        <p:txBody>
          <a:bodyPr wrap="square" lIns="0" tIns="0" rIns="0" bIns="0" rtlCol="0" anchor="t"/>
          <a:lstStyle/>
          <a:p>
            <a:pPr marL="342900" indent="-342900">
              <a:lnSpc>
                <a:spcPts val="2200"/>
              </a:lnSpc>
              <a:buSzPct val="100000"/>
              <a:buFont typeface="Arial"/>
              <a:buChar char="•"/>
            </a:pPr>
            <a:endParaRPr lang="en-US" sz="1400">
              <a:solidFill>
                <a:srgbClr val="1B2330"/>
              </a:solidFill>
              <a:ea typeface="Calibri"/>
              <a:cs typeface="Calibri"/>
            </a:endParaRPr>
          </a:p>
        </p:txBody>
      </p:sp>
      <p:pic>
        <p:nvPicPr>
          <p:cNvPr id="14" name="Image 0" descr="preencoded.png">
            <a:extLst>
              <a:ext uri="{FF2B5EF4-FFF2-40B4-BE49-F238E27FC236}">
                <a16:creationId xmlns:a16="http://schemas.microsoft.com/office/drawing/2014/main" id="{637591C3-63D3-0E06-0297-DB54FAEA91DC}"/>
              </a:ext>
            </a:extLst>
          </p:cNvPr>
          <p:cNvPicPr>
            <a:picLocks noChangeAspect="1"/>
          </p:cNvPicPr>
          <p:nvPr/>
        </p:nvPicPr>
        <p:blipFill>
          <a:blip r:embed="rId4"/>
          <a:stretch>
            <a:fillRect/>
          </a:stretch>
        </p:blipFill>
        <p:spPr>
          <a:xfrm>
            <a:off x="6053328" y="2715768"/>
            <a:ext cx="329184" cy="329184"/>
          </a:xfrm>
          <a:prstGeom prst="rect">
            <a:avLst/>
          </a:prstGeom>
        </p:spPr>
      </p:pic>
      <p:sp>
        <p:nvSpPr>
          <p:cNvPr id="19" name="Text 17">
            <a:extLst>
              <a:ext uri="{FF2B5EF4-FFF2-40B4-BE49-F238E27FC236}">
                <a16:creationId xmlns:a16="http://schemas.microsoft.com/office/drawing/2014/main" id="{870F53AA-1DD9-7949-9953-7EB1D69804F0}"/>
              </a:ext>
            </a:extLst>
          </p:cNvPr>
          <p:cNvSpPr/>
          <p:nvPr/>
        </p:nvSpPr>
        <p:spPr>
          <a:xfrm>
            <a:off x="457200" y="4832604"/>
            <a:ext cx="2743200" cy="146304"/>
          </a:xfrm>
          <a:prstGeom prst="rect">
            <a:avLst/>
          </a:prstGeom>
          <a:noFill/>
          <a:ln/>
        </p:spPr>
        <p:txBody>
          <a:bodyPr wrap="square" lIns="0" tIns="0" rIns="0" bIns="0" rtlCol="0" anchor="ctr"/>
          <a:lstStyle/>
          <a:p>
            <a:pPr marL="0" indent="0" algn="l">
              <a:buNone/>
            </a:pPr>
            <a:r>
              <a:rPr lang="en-US" sz="800" b="1" kern="0" spc="100">
                <a:solidFill>
                  <a:srgbClr val="004791"/>
                </a:solidFill>
                <a:latin typeface="Calibri" pitchFamily="34" charset="0"/>
                <a:ea typeface="Calibri" pitchFamily="34" charset="-122"/>
                <a:cs typeface="Calibri" pitchFamily="34" charset="-120"/>
              </a:rPr>
              <a:t>KTH</a:t>
            </a:r>
            <a:r>
              <a:rPr lang="en-US" sz="800" kern="0" spc="100">
                <a:solidFill>
                  <a:srgbClr val="C9C3BB"/>
                </a:solidFill>
                <a:latin typeface="Calibri" pitchFamily="34" charset="0"/>
                <a:ea typeface="Calibri" pitchFamily="34" charset="-122"/>
                <a:cs typeface="Calibri" pitchFamily="34" charset="-120"/>
              </a:rPr>
              <a:t>  /  </a:t>
            </a:r>
            <a:r>
              <a:rPr lang="en-US" sz="800" b="1" kern="0" spc="100">
                <a:solidFill>
                  <a:srgbClr val="57068C"/>
                </a:solidFill>
                <a:latin typeface="Calibri" pitchFamily="34" charset="0"/>
                <a:ea typeface="Calibri" pitchFamily="34" charset="-122"/>
                <a:cs typeface="Calibri" pitchFamily="34" charset="-120"/>
              </a:rPr>
              <a:t>NYU</a:t>
            </a:r>
            <a:r>
              <a:rPr lang="en-US" sz="800" kern="0" spc="100">
                <a:solidFill>
                  <a:srgbClr val="C9C3BB"/>
                </a:solidFill>
                <a:latin typeface="Calibri" pitchFamily="34" charset="0"/>
                <a:ea typeface="Calibri" pitchFamily="34" charset="-122"/>
                <a:cs typeface="Calibri" pitchFamily="34" charset="-120"/>
              </a:rPr>
              <a:t>  /  </a:t>
            </a:r>
            <a:r>
              <a:rPr lang="en-US" sz="800" b="1" kern="0" spc="100">
                <a:solidFill>
                  <a:srgbClr val="0066B3"/>
                </a:solidFill>
                <a:latin typeface="Calibri" pitchFamily="34" charset="0"/>
                <a:ea typeface="Calibri" pitchFamily="34" charset="-122"/>
                <a:cs typeface="Calibri" pitchFamily="34" charset="-120"/>
              </a:rPr>
              <a:t>TU Wien</a:t>
            </a:r>
            <a:endParaRPr lang="en-US" sz="800"/>
          </a:p>
        </p:txBody>
      </p:sp>
      <p:sp>
        <p:nvSpPr>
          <p:cNvPr id="21" name="Text 19">
            <a:extLst>
              <a:ext uri="{FF2B5EF4-FFF2-40B4-BE49-F238E27FC236}">
                <a16:creationId xmlns:a16="http://schemas.microsoft.com/office/drawing/2014/main" id="{14BED5D6-0F64-D5C4-2E1D-A42F22BD14D4}"/>
              </a:ext>
            </a:extLst>
          </p:cNvPr>
          <p:cNvSpPr/>
          <p:nvPr/>
        </p:nvSpPr>
        <p:spPr>
          <a:xfrm>
            <a:off x="8321040" y="4823460"/>
            <a:ext cx="365760" cy="164592"/>
          </a:xfrm>
          <a:prstGeom prst="rect">
            <a:avLst/>
          </a:prstGeom>
          <a:noFill/>
          <a:ln/>
        </p:spPr>
        <p:txBody>
          <a:bodyPr wrap="square" lIns="0" tIns="0" rIns="0" bIns="0" rtlCol="0" anchor="ctr"/>
          <a:lstStyle/>
          <a:p>
            <a:pPr marL="0" indent="0" algn="r">
              <a:buNone/>
            </a:pPr>
            <a:fld id="{00000000-0000-0000-0000-000000000011}" type="slidenum">
              <a:rPr lang="en-US" sz="800">
                <a:solidFill>
                  <a:srgbClr val="5C6470"/>
                </a:solidFill>
                <a:latin typeface="Calibri" pitchFamily="34" charset="0"/>
                <a:ea typeface="Calibri" pitchFamily="34" charset="-122"/>
                <a:cs typeface="Calibri" pitchFamily="34" charset="-120"/>
              </a:rPr>
              <a:t>18</a:t>
            </a:fld>
            <a:endParaRPr lang="en-US" sz="800"/>
          </a:p>
        </p:txBody>
      </p:sp>
      <p:sp>
        <p:nvSpPr>
          <p:cNvPr id="22" name="Footer Divider">
            <a:extLst>
              <a:ext uri="{FF2B5EF4-FFF2-40B4-BE49-F238E27FC236}">
                <a16:creationId xmlns:a16="http://schemas.microsoft.com/office/drawing/2014/main" id="{B32EE83E-68F9-E3C9-F8A0-779B2617C95A}"/>
              </a:ext>
            </a:extLst>
          </p:cNvPr>
          <p:cNvSpPr/>
          <p:nvPr/>
        </p:nvSpPr>
        <p:spPr>
          <a:xfrm>
            <a:off x="457200" y="4721380"/>
            <a:ext cx="8229600" cy="9525"/>
          </a:xfrm>
          <a:prstGeom prst="rect">
            <a:avLst/>
          </a:prstGeom>
          <a:solidFill>
            <a:srgbClr val="C9C3BB"/>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SE"/>
          </a:p>
        </p:txBody>
      </p:sp>
      <p:sp>
        <p:nvSpPr>
          <p:cNvPr id="32" name="Text 18">
            <a:extLst>
              <a:ext uri="{FF2B5EF4-FFF2-40B4-BE49-F238E27FC236}">
                <a16:creationId xmlns:a16="http://schemas.microsoft.com/office/drawing/2014/main" id="{FE5600E2-21F4-BA44-0F84-9B0963EDEC56}"/>
              </a:ext>
            </a:extLst>
          </p:cNvPr>
          <p:cNvSpPr/>
          <p:nvPr/>
        </p:nvSpPr>
        <p:spPr>
          <a:xfrm>
            <a:off x="5486400" y="4823460"/>
            <a:ext cx="2743200" cy="164592"/>
          </a:xfrm>
          <a:prstGeom prst="rect">
            <a:avLst/>
          </a:prstGeom>
          <a:noFill/>
          <a:ln/>
        </p:spPr>
        <p:txBody>
          <a:bodyPr wrap="square" lIns="0" tIns="0" rIns="0" bIns="0" rtlCol="0" anchor="ctr"/>
          <a:lstStyle/>
          <a:p>
            <a:pPr marL="0" indent="0" algn="r">
              <a:buNone/>
            </a:pPr>
            <a:r>
              <a:rPr lang="en-US" sz="800">
                <a:solidFill>
                  <a:srgbClr val="5C6470"/>
                </a:solidFill>
                <a:latin typeface="Calibri" pitchFamily="34" charset="0"/>
                <a:ea typeface="Calibri" pitchFamily="34" charset="-122"/>
                <a:cs typeface="Calibri" pitchFamily="34" charset="-120"/>
              </a:rPr>
              <a:t>Jayanth </a:t>
            </a:r>
            <a:r>
              <a:rPr lang="en-US" sz="800" err="1">
                <a:solidFill>
                  <a:srgbClr val="5C6470"/>
                </a:solidFill>
                <a:latin typeface="Calibri" pitchFamily="34" charset="0"/>
                <a:ea typeface="Calibri" pitchFamily="34" charset="-122"/>
                <a:cs typeface="Calibri" pitchFamily="34" charset="-120"/>
              </a:rPr>
              <a:t>Raghothama</a:t>
            </a:r>
            <a:endParaRPr lang="en-US" sz="800"/>
          </a:p>
        </p:txBody>
      </p:sp>
      <p:sp>
        <p:nvSpPr>
          <p:cNvPr id="6" name="Body Text">
            <a:extLst>
              <a:ext uri="{FF2B5EF4-FFF2-40B4-BE49-F238E27FC236}">
                <a16:creationId xmlns:a16="http://schemas.microsoft.com/office/drawing/2014/main" id="{AB25A1B3-8643-BE46-4035-50B8E3EA22D2}"/>
              </a:ext>
            </a:extLst>
          </p:cNvPr>
          <p:cNvSpPr txBox="1"/>
          <p:nvPr/>
        </p:nvSpPr>
        <p:spPr>
          <a:xfrm>
            <a:off x="427307" y="1635717"/>
            <a:ext cx="7323864" cy="523220"/>
          </a:xfrm>
          <a:prstGeom prst="rect">
            <a:avLst/>
          </a:prstGeom>
          <a:noFill/>
        </p:spPr>
        <p:txBody>
          <a:bodyPr vertOverflow="overflow" vert="horz" wrap="square" lIns="91440" tIns="45720" rIns="91440" bIns="45720" rtlCol="0" anchor="t">
            <a:spAutoFit/>
          </a:bodyPr>
          <a:lstStyle/>
          <a:p>
            <a:r>
              <a:rPr lang="en-GB" sz="1400">
                <a:solidFill>
                  <a:srgbClr val="1B2A4A"/>
                </a:solidFill>
              </a:rPr>
              <a:t>•  Rapid acceleration in Digitalization of medical records and health systems, spurred on by large government investments</a:t>
            </a:r>
            <a:endParaRPr lang="en-US" sz="1400">
              <a:solidFill>
                <a:srgbClr val="1B2A4A"/>
              </a:solidFill>
              <a:ea typeface="Calibri"/>
              <a:cs typeface="Calibri"/>
            </a:endParaRPr>
          </a:p>
        </p:txBody>
      </p:sp>
      <p:sp>
        <p:nvSpPr>
          <p:cNvPr id="8" name="Bullet C Link">
            <a:extLst>
              <a:ext uri="{FF2B5EF4-FFF2-40B4-BE49-F238E27FC236}">
                <a16:creationId xmlns:a16="http://schemas.microsoft.com/office/drawing/2014/main" id="{1FA7BB20-0D8C-E502-0640-2796BAB3628A}"/>
              </a:ext>
            </a:extLst>
          </p:cNvPr>
          <p:cNvSpPr txBox="1"/>
          <p:nvPr/>
        </p:nvSpPr>
        <p:spPr>
          <a:xfrm>
            <a:off x="459354" y="2268750"/>
            <a:ext cx="7030102" cy="307777"/>
          </a:xfrm>
          <a:prstGeom prst="rect">
            <a:avLst/>
          </a:prstGeom>
          <a:noFill/>
        </p:spPr>
        <p:txBody>
          <a:bodyPr vertOverflow="overflow" vert="horz" wrap="square" lIns="91440" tIns="45720" rIns="91440" bIns="45720" rtlCol="0" anchor="t">
            <a:spAutoFit/>
          </a:bodyPr>
          <a:lstStyle/>
          <a:p>
            <a:r>
              <a:rPr lang="en-GB" sz="1400">
                <a:solidFill>
                  <a:srgbClr val="1B2A4A"/>
                </a:solidFill>
                <a:ea typeface="Calibri"/>
                <a:cs typeface="Calibri"/>
              </a:rPr>
              <a:t>• </a:t>
            </a:r>
            <a:r>
              <a:rPr lang="en-US" sz="1400">
                <a:solidFill>
                  <a:srgbClr val="1B2A4A"/>
                </a:solidFill>
                <a:ea typeface="Calibri"/>
                <a:cs typeface="Calibri"/>
              </a:rPr>
              <a:t>Vendors gain prominence, such as Epic and Cerner, with proprietary information models</a:t>
            </a:r>
          </a:p>
        </p:txBody>
      </p:sp>
      <p:sp>
        <p:nvSpPr>
          <p:cNvPr id="12" name="Body Text">
            <a:extLst>
              <a:ext uri="{FF2B5EF4-FFF2-40B4-BE49-F238E27FC236}">
                <a16:creationId xmlns:a16="http://schemas.microsoft.com/office/drawing/2014/main" id="{50813E40-DF93-C324-BDE0-CCC1273BAB05}"/>
              </a:ext>
            </a:extLst>
          </p:cNvPr>
          <p:cNvSpPr txBox="1"/>
          <p:nvPr/>
        </p:nvSpPr>
        <p:spPr>
          <a:xfrm>
            <a:off x="459354" y="2622249"/>
            <a:ext cx="5588000" cy="307777"/>
          </a:xfrm>
          <a:prstGeom prst="rect">
            <a:avLst/>
          </a:prstGeom>
          <a:noFill/>
        </p:spPr>
        <p:txBody>
          <a:bodyPr vertOverflow="overflow" vert="horz" wrap="square" lIns="91440" tIns="45720" rIns="91440" bIns="45720" rtlCol="0" anchor="t">
            <a:spAutoFit/>
          </a:bodyPr>
          <a:lstStyle/>
          <a:p>
            <a:r>
              <a:rPr lang="en-GB" sz="1400">
                <a:solidFill>
                  <a:srgbClr val="1B2A4A"/>
                </a:solidFill>
              </a:rPr>
              <a:t>• Shift towards web-based systems starts</a:t>
            </a:r>
            <a:endParaRPr lang="en-GB" sz="1400">
              <a:solidFill>
                <a:srgbClr val="1B2A4A"/>
              </a:solidFill>
              <a:ea typeface="Calibri"/>
              <a:cs typeface="Calibri"/>
            </a:endParaRPr>
          </a:p>
        </p:txBody>
      </p:sp>
      <p:sp>
        <p:nvSpPr>
          <p:cNvPr id="20" name="Body Bullet">
            <a:extLst>
              <a:ext uri="{FF2B5EF4-FFF2-40B4-BE49-F238E27FC236}">
                <a16:creationId xmlns:a16="http://schemas.microsoft.com/office/drawing/2014/main" id="{2AA893A7-F22C-E82B-E147-1367B9EAAE95}"/>
              </a:ext>
            </a:extLst>
          </p:cNvPr>
          <p:cNvSpPr txBox="1"/>
          <p:nvPr/>
        </p:nvSpPr>
        <p:spPr>
          <a:xfrm>
            <a:off x="461508" y="3044789"/>
            <a:ext cx="6690051" cy="954107"/>
          </a:xfrm>
          <a:prstGeom prst="rect">
            <a:avLst/>
          </a:prstGeom>
          <a:noFill/>
        </p:spPr>
        <p:txBody>
          <a:bodyPr vertOverflow="overflow" vert="horz" wrap="square" lIns="91440" tIns="45720" rIns="91440" bIns="45720" rtlCol="0" anchor="t">
            <a:spAutoFit/>
          </a:bodyPr>
          <a:lstStyle/>
          <a:p>
            <a:r>
              <a:rPr lang="en-GB" sz="1400">
                <a:solidFill>
                  <a:srgbClr val="1B2A4A"/>
                </a:solidFill>
              </a:rPr>
              <a:t>• Interoperability becomes a concern: </a:t>
            </a:r>
          </a:p>
          <a:p>
            <a:pPr marL="742950" lvl="1" indent="-285750">
              <a:buFont typeface="Courier New"/>
              <a:buChar char="o"/>
            </a:pPr>
            <a:r>
              <a:rPr lang="en-GB" sz="1400">
                <a:solidFill>
                  <a:srgbClr val="1B2A4A"/>
                </a:solidFill>
                <a:ea typeface="Calibri"/>
                <a:cs typeface="Calibri"/>
              </a:rPr>
              <a:t>Standards based interoperability: imposition of semantics top-down</a:t>
            </a:r>
          </a:p>
          <a:p>
            <a:pPr marL="742950" lvl="1" indent="-285750">
              <a:buFont typeface="Courier New"/>
              <a:buChar char="o"/>
            </a:pPr>
            <a:r>
              <a:rPr lang="en-GB" sz="1400">
                <a:solidFill>
                  <a:srgbClr val="1B2A4A"/>
                </a:solidFill>
                <a:ea typeface="Calibri"/>
                <a:cs typeface="Calibri"/>
              </a:rPr>
              <a:t>More standards developed</a:t>
            </a:r>
          </a:p>
          <a:p>
            <a:r>
              <a:rPr lang="en-GB" sz="1400">
                <a:solidFill>
                  <a:srgbClr val="1B2A4A"/>
                </a:solidFill>
                <a:ea typeface="Calibri"/>
                <a:cs typeface="Calibri"/>
              </a:rPr>
              <a:t> </a:t>
            </a:r>
          </a:p>
        </p:txBody>
      </p:sp>
    </p:spTree>
    <p:extLst>
      <p:ext uri="{BB962C8B-B14F-4D97-AF65-F5344CB8AC3E}">
        <p14:creationId xmlns:p14="http://schemas.microsoft.com/office/powerpoint/2010/main" val="20688422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12" grpId="0"/>
      <p:bldP spid="20" grpId="0"/>
    </p:bldLst>
  </p:timing>
  <p:extLst>
    <p:ext uri="{6950BFC3-D8DA-4A85-94F7-54DA5524770B}">
      <p188:commentRel xmlns:p188="http://schemas.microsoft.com/office/powerpoint/2018/8/main" r:id="rId3"/>
    </p:ext>
  </p:extLst>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57068C"/>
        </a:solidFill>
        <a:effectLst/>
      </p:bgPr>
    </p:bg>
    <p:spTree>
      <p:nvGrpSpPr>
        <p:cNvPr id="1" name="">
          <a:extLst>
            <a:ext uri="{FF2B5EF4-FFF2-40B4-BE49-F238E27FC236}">
              <a16:creationId xmlns:a16="http://schemas.microsoft.com/office/drawing/2014/main" id="{8F3E6684-4029-4C85-0943-02DEF0292A9C}"/>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12D6B51B-D7DE-AC08-37E7-EDD9B5CDED40}"/>
              </a:ext>
            </a:extLst>
          </p:cNvPr>
          <p:cNvSpPr/>
          <p:nvPr/>
        </p:nvSpPr>
        <p:spPr>
          <a:xfrm>
            <a:off x="5486400" y="182880"/>
            <a:ext cx="3566160" cy="4754880"/>
          </a:xfrm>
          <a:prstGeom prst="rect">
            <a:avLst/>
          </a:prstGeom>
          <a:noFill/>
          <a:ln/>
        </p:spPr>
        <p:txBody>
          <a:bodyPr wrap="square" lIns="0" tIns="0" rIns="0" bIns="0" rtlCol="0" anchor="ctr"/>
          <a:lstStyle/>
          <a:p>
            <a:pPr marL="0" indent="0" algn="r">
              <a:buNone/>
            </a:pPr>
            <a:r>
              <a:rPr lang="en-US" sz="32000" b="1">
                <a:solidFill>
                  <a:srgbClr val="FFFFFF">
                    <a:alpha val="14000"/>
                  </a:srgbClr>
                </a:solidFill>
                <a:latin typeface="Bookman Old Style" pitchFamily="34" charset="0"/>
                <a:ea typeface="Bookman Old Style" pitchFamily="34" charset="-122"/>
                <a:cs typeface="Bookman Old Style" pitchFamily="34" charset="-120"/>
              </a:rPr>
              <a:t>2</a:t>
            </a:r>
            <a:endParaRPr lang="en-US" sz="32000"/>
          </a:p>
        </p:txBody>
      </p:sp>
      <p:sp>
        <p:nvSpPr>
          <p:cNvPr id="3" name="Text 1">
            <a:extLst>
              <a:ext uri="{FF2B5EF4-FFF2-40B4-BE49-F238E27FC236}">
                <a16:creationId xmlns:a16="http://schemas.microsoft.com/office/drawing/2014/main" id="{E855D5C2-F1E7-5D03-4EFE-5E2DC0645CB8}"/>
              </a:ext>
            </a:extLst>
          </p:cNvPr>
          <p:cNvSpPr/>
          <p:nvPr/>
        </p:nvSpPr>
        <p:spPr>
          <a:xfrm>
            <a:off x="713232" y="1783080"/>
            <a:ext cx="5486400" cy="320040"/>
          </a:xfrm>
          <a:prstGeom prst="rect">
            <a:avLst/>
          </a:prstGeom>
          <a:noFill/>
          <a:ln/>
        </p:spPr>
        <p:txBody>
          <a:bodyPr wrap="square" lIns="0" tIns="0" rIns="0" bIns="0" rtlCol="0" anchor="ctr"/>
          <a:lstStyle/>
          <a:p>
            <a:pPr marL="0" indent="0">
              <a:buNone/>
            </a:pPr>
            <a:r>
              <a:rPr lang="en-US" sz="1300" b="1" kern="0" spc="400">
                <a:solidFill>
                  <a:srgbClr val="EBE5E0"/>
                </a:solidFill>
                <a:latin typeface="Calibri" pitchFamily="34" charset="0"/>
                <a:ea typeface="Calibri" pitchFamily="34" charset="-122"/>
                <a:cs typeface="Calibri" pitchFamily="34" charset="-120"/>
              </a:rPr>
              <a:t>PART 02</a:t>
            </a:r>
            <a:endParaRPr lang="en-US" sz="1300"/>
          </a:p>
        </p:txBody>
      </p:sp>
      <p:sp>
        <p:nvSpPr>
          <p:cNvPr id="4" name="Text 2">
            <a:extLst>
              <a:ext uri="{FF2B5EF4-FFF2-40B4-BE49-F238E27FC236}">
                <a16:creationId xmlns:a16="http://schemas.microsoft.com/office/drawing/2014/main" id="{C3DB37FA-55F2-84D5-1FE8-3326E609DB04}"/>
              </a:ext>
            </a:extLst>
          </p:cNvPr>
          <p:cNvSpPr/>
          <p:nvPr/>
        </p:nvSpPr>
        <p:spPr>
          <a:xfrm>
            <a:off x="676655" y="2103120"/>
            <a:ext cx="5518581" cy="1280160"/>
          </a:xfrm>
          <a:prstGeom prst="rect">
            <a:avLst/>
          </a:prstGeom>
          <a:noFill/>
          <a:ln/>
        </p:spPr>
        <p:txBody>
          <a:bodyPr wrap="square" lIns="0" tIns="0" rIns="0" bIns="0" rtlCol="0" anchor="ctr"/>
          <a:lstStyle/>
          <a:p>
            <a:pPr marL="0" indent="0">
              <a:lnSpc>
                <a:spcPts val="4600"/>
              </a:lnSpc>
              <a:buNone/>
            </a:pPr>
            <a:r>
              <a:rPr lang="en-US" sz="4600" b="1">
                <a:solidFill>
                  <a:srgbClr val="FFFFFF"/>
                </a:solidFill>
                <a:latin typeface="Bookman Old Style" pitchFamily="34" charset="0"/>
                <a:ea typeface="Bookman Old Style" pitchFamily="34" charset="-122"/>
                <a:cs typeface="Bookman Old Style" pitchFamily="34" charset="-120"/>
              </a:rPr>
              <a:t>Second Generation</a:t>
            </a:r>
            <a:endParaRPr lang="en-US" sz="4600"/>
          </a:p>
        </p:txBody>
      </p:sp>
      <p:sp>
        <p:nvSpPr>
          <p:cNvPr id="5" name="Text 3">
            <a:extLst>
              <a:ext uri="{FF2B5EF4-FFF2-40B4-BE49-F238E27FC236}">
                <a16:creationId xmlns:a16="http://schemas.microsoft.com/office/drawing/2014/main" id="{188F1AE5-8F67-ED13-9457-2785F826C16B}"/>
              </a:ext>
            </a:extLst>
          </p:cNvPr>
          <p:cNvSpPr/>
          <p:nvPr/>
        </p:nvSpPr>
        <p:spPr>
          <a:xfrm>
            <a:off x="713232" y="3429000"/>
            <a:ext cx="4846320" cy="640080"/>
          </a:xfrm>
          <a:prstGeom prst="rect">
            <a:avLst/>
          </a:prstGeom>
          <a:noFill/>
          <a:ln/>
        </p:spPr>
        <p:txBody>
          <a:bodyPr wrap="square" lIns="0" tIns="0" rIns="0" bIns="0" rtlCol="0" anchor="ctr"/>
          <a:lstStyle/>
          <a:p>
            <a:pPr>
              <a:lnSpc>
                <a:spcPts val="1800"/>
              </a:lnSpc>
            </a:pPr>
            <a:r>
              <a:rPr lang="en-US" sz="1300">
                <a:solidFill>
                  <a:srgbClr val="EBE5E0"/>
                </a:solidFill>
                <a:latin typeface="Calibri"/>
                <a:ea typeface="Calibri"/>
                <a:cs typeface="Calibri"/>
              </a:rPr>
              <a:t>Andra Ionescu  </a:t>
            </a:r>
            <a:endParaRPr lang="en-US"/>
          </a:p>
        </p:txBody>
      </p:sp>
      <p:sp>
        <p:nvSpPr>
          <p:cNvPr id="6" name="Text 4">
            <a:extLst>
              <a:ext uri="{FF2B5EF4-FFF2-40B4-BE49-F238E27FC236}">
                <a16:creationId xmlns:a16="http://schemas.microsoft.com/office/drawing/2014/main" id="{5D77FE05-EF3E-F5E7-9FBA-CEAA804A5653}"/>
              </a:ext>
            </a:extLst>
          </p:cNvPr>
          <p:cNvSpPr/>
          <p:nvPr/>
        </p:nvSpPr>
        <p:spPr>
          <a:xfrm>
            <a:off x="713232" y="4718304"/>
            <a:ext cx="3200400" cy="164592"/>
          </a:xfrm>
          <a:prstGeom prst="rect">
            <a:avLst/>
          </a:prstGeom>
          <a:noFill/>
          <a:ln/>
        </p:spPr>
        <p:txBody>
          <a:bodyPr wrap="square" lIns="0" tIns="0" rIns="0" bIns="0" rtlCol="0" anchor="ctr"/>
          <a:lstStyle/>
          <a:p>
            <a:pPr marL="0" indent="0" algn="l">
              <a:buNone/>
            </a:pPr>
            <a:r>
              <a:rPr lang="en-US" sz="900" b="1" kern="0" spc="100">
                <a:solidFill>
                  <a:srgbClr val="EBE5E0"/>
                </a:solidFill>
                <a:latin typeface="Calibri" pitchFamily="34" charset="0"/>
                <a:ea typeface="Calibri" pitchFamily="34" charset="-122"/>
                <a:cs typeface="Calibri" pitchFamily="34" charset="-120"/>
              </a:rPr>
              <a:t>KTH</a:t>
            </a:r>
            <a:r>
              <a:rPr lang="en-US" sz="900" kern="0" spc="100">
                <a:solidFill>
                  <a:srgbClr val="9AA1AB"/>
                </a:solidFill>
                <a:latin typeface="Calibri" pitchFamily="34" charset="0"/>
                <a:ea typeface="Calibri" pitchFamily="34" charset="-122"/>
                <a:cs typeface="Calibri" pitchFamily="34" charset="-120"/>
              </a:rPr>
              <a:t>  /  </a:t>
            </a:r>
            <a:r>
              <a:rPr lang="en-US" sz="900" b="1" kern="0" spc="100">
                <a:solidFill>
                  <a:srgbClr val="EBE5E0"/>
                </a:solidFill>
                <a:latin typeface="Calibri" pitchFamily="34" charset="0"/>
                <a:ea typeface="Calibri" pitchFamily="34" charset="-122"/>
                <a:cs typeface="Calibri" pitchFamily="34" charset="-120"/>
              </a:rPr>
              <a:t>NYU</a:t>
            </a:r>
            <a:r>
              <a:rPr lang="en-US" sz="900" kern="0" spc="100">
                <a:solidFill>
                  <a:srgbClr val="9AA1AB"/>
                </a:solidFill>
                <a:latin typeface="Calibri" pitchFamily="34" charset="0"/>
                <a:ea typeface="Calibri" pitchFamily="34" charset="-122"/>
                <a:cs typeface="Calibri" pitchFamily="34" charset="-120"/>
              </a:rPr>
              <a:t>  /  </a:t>
            </a:r>
            <a:r>
              <a:rPr lang="en-US" sz="900" b="1" kern="0" spc="100">
                <a:solidFill>
                  <a:srgbClr val="EBE5E0"/>
                </a:solidFill>
                <a:latin typeface="Calibri" pitchFamily="34" charset="0"/>
                <a:ea typeface="Calibri" pitchFamily="34" charset="-122"/>
                <a:cs typeface="Calibri" pitchFamily="34" charset="-120"/>
              </a:rPr>
              <a:t>TU Wien</a:t>
            </a:r>
            <a:endParaRPr lang="en-US" sz="900"/>
          </a:p>
        </p:txBody>
      </p:sp>
    </p:spTree>
    <p:extLst>
      <p:ext uri="{BB962C8B-B14F-4D97-AF65-F5344CB8AC3E}">
        <p14:creationId xmlns:p14="http://schemas.microsoft.com/office/powerpoint/2010/main" val="11883467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A83C31-3034-85F6-3E36-7A09DCF0B220}"/>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55107C82-55A5-189E-ABBF-B6119ABA94B6}"/>
              </a:ext>
            </a:extLst>
          </p:cNvPr>
          <p:cNvSpPr/>
          <p:nvPr/>
        </p:nvSpPr>
        <p:spPr>
          <a:xfrm>
            <a:off x="457200" y="411480"/>
            <a:ext cx="5486400" cy="731520"/>
          </a:xfrm>
          <a:prstGeom prst="rect">
            <a:avLst/>
          </a:prstGeom>
          <a:noFill/>
          <a:ln/>
        </p:spPr>
        <p:txBody>
          <a:bodyPr wrap="square" lIns="0" tIns="0" rIns="0" bIns="0" rtlCol="0" anchor="ctr"/>
          <a:lstStyle/>
          <a:p>
            <a:pPr marL="0" indent="0">
              <a:buNone/>
            </a:pPr>
            <a:r>
              <a:rPr lang="en-US" sz="3400" b="1">
                <a:solidFill>
                  <a:srgbClr val="1B2A4A"/>
                </a:solidFill>
                <a:latin typeface="Bookman Old Style" pitchFamily="34" charset="0"/>
              </a:rPr>
              <a:t>History</a:t>
            </a:r>
            <a:endParaRPr lang="en-US" sz="3400"/>
          </a:p>
        </p:txBody>
      </p:sp>
      <p:sp>
        <p:nvSpPr>
          <p:cNvPr id="9" name="Text 17">
            <a:extLst>
              <a:ext uri="{FF2B5EF4-FFF2-40B4-BE49-F238E27FC236}">
                <a16:creationId xmlns:a16="http://schemas.microsoft.com/office/drawing/2014/main" id="{35A20815-CCE0-E45A-BD4D-B285CD51FB90}"/>
              </a:ext>
            </a:extLst>
          </p:cNvPr>
          <p:cNvSpPr/>
          <p:nvPr/>
        </p:nvSpPr>
        <p:spPr>
          <a:xfrm>
            <a:off x="457200" y="4832604"/>
            <a:ext cx="2743200" cy="146304"/>
          </a:xfrm>
          <a:prstGeom prst="rect">
            <a:avLst/>
          </a:prstGeom>
          <a:noFill/>
          <a:ln/>
        </p:spPr>
        <p:txBody>
          <a:bodyPr wrap="square" lIns="0" tIns="0" rIns="0" bIns="0" rtlCol="0" anchor="ctr"/>
          <a:lstStyle/>
          <a:p>
            <a:pPr marL="0" indent="0" algn="l">
              <a:buNone/>
            </a:pPr>
            <a:r>
              <a:rPr lang="en-US" sz="800" b="1" kern="0" spc="100">
                <a:solidFill>
                  <a:srgbClr val="004791"/>
                </a:solidFill>
                <a:latin typeface="Calibri" pitchFamily="34" charset="0"/>
                <a:ea typeface="Calibri" pitchFamily="34" charset="-122"/>
                <a:cs typeface="Calibri" pitchFamily="34" charset="-120"/>
              </a:rPr>
              <a:t>KTH</a:t>
            </a:r>
            <a:r>
              <a:rPr lang="en-US" sz="800" kern="0" spc="100">
                <a:solidFill>
                  <a:srgbClr val="C9C3BB"/>
                </a:solidFill>
                <a:latin typeface="Calibri" pitchFamily="34" charset="0"/>
                <a:ea typeface="Calibri" pitchFamily="34" charset="-122"/>
                <a:cs typeface="Calibri" pitchFamily="34" charset="-120"/>
              </a:rPr>
              <a:t>  /  </a:t>
            </a:r>
            <a:r>
              <a:rPr lang="en-US" sz="800" b="1" kern="0" spc="100">
                <a:solidFill>
                  <a:srgbClr val="57068C"/>
                </a:solidFill>
                <a:latin typeface="Calibri" pitchFamily="34" charset="0"/>
                <a:ea typeface="Calibri" pitchFamily="34" charset="-122"/>
                <a:cs typeface="Calibri" pitchFamily="34" charset="-120"/>
              </a:rPr>
              <a:t>NYU</a:t>
            </a:r>
            <a:r>
              <a:rPr lang="en-US" sz="800" kern="0" spc="100">
                <a:solidFill>
                  <a:srgbClr val="C9C3BB"/>
                </a:solidFill>
                <a:latin typeface="Calibri" pitchFamily="34" charset="0"/>
                <a:ea typeface="Calibri" pitchFamily="34" charset="-122"/>
                <a:cs typeface="Calibri" pitchFamily="34" charset="-120"/>
              </a:rPr>
              <a:t>  /  </a:t>
            </a:r>
            <a:r>
              <a:rPr lang="en-US" sz="800" b="1" kern="0" spc="100">
                <a:solidFill>
                  <a:srgbClr val="0066B3"/>
                </a:solidFill>
                <a:latin typeface="Calibri" pitchFamily="34" charset="0"/>
                <a:ea typeface="Calibri" pitchFamily="34" charset="-122"/>
                <a:cs typeface="Calibri" pitchFamily="34" charset="-120"/>
              </a:rPr>
              <a:t>TU Wien</a:t>
            </a:r>
            <a:endParaRPr lang="en-US" sz="800"/>
          </a:p>
        </p:txBody>
      </p:sp>
      <p:sp>
        <p:nvSpPr>
          <p:cNvPr id="11" name="Text 19">
            <a:extLst>
              <a:ext uri="{FF2B5EF4-FFF2-40B4-BE49-F238E27FC236}">
                <a16:creationId xmlns:a16="http://schemas.microsoft.com/office/drawing/2014/main" id="{7A5FA9B5-F914-78FB-86D1-CE4A7EE76C2A}"/>
              </a:ext>
            </a:extLst>
          </p:cNvPr>
          <p:cNvSpPr/>
          <p:nvPr/>
        </p:nvSpPr>
        <p:spPr>
          <a:xfrm>
            <a:off x="8321040" y="4823460"/>
            <a:ext cx="365760" cy="164592"/>
          </a:xfrm>
          <a:prstGeom prst="rect">
            <a:avLst/>
          </a:prstGeom>
          <a:noFill/>
          <a:ln/>
        </p:spPr>
        <p:txBody>
          <a:bodyPr wrap="square" lIns="0" tIns="0" rIns="0" bIns="0" rtlCol="0" anchor="ctr"/>
          <a:lstStyle/>
          <a:p>
            <a:pPr marL="0" indent="0" algn="r">
              <a:buNone/>
            </a:pPr>
            <a:fld id="{00000000-0000-0000-0000-000000000012}" type="slidenum">
              <a:rPr lang="en-US" sz="800">
                <a:solidFill>
                  <a:srgbClr val="5C6470"/>
                </a:solidFill>
                <a:latin typeface="Calibri" pitchFamily="34" charset="0"/>
                <a:ea typeface="Calibri" pitchFamily="34" charset="-122"/>
                <a:cs typeface="Calibri" pitchFamily="34" charset="-120"/>
              </a:rPr>
              <a:t>20</a:t>
            </a:fld>
            <a:endParaRPr lang="en-US" sz="800"/>
          </a:p>
        </p:txBody>
      </p:sp>
      <p:sp>
        <p:nvSpPr>
          <p:cNvPr id="12" name="Footer Divider">
            <a:extLst>
              <a:ext uri="{FF2B5EF4-FFF2-40B4-BE49-F238E27FC236}">
                <a16:creationId xmlns:a16="http://schemas.microsoft.com/office/drawing/2014/main" id="{3B63FFF9-B662-7F17-4F97-A2EDEFAECED3}"/>
              </a:ext>
            </a:extLst>
          </p:cNvPr>
          <p:cNvSpPr/>
          <p:nvPr/>
        </p:nvSpPr>
        <p:spPr>
          <a:xfrm>
            <a:off x="457200" y="4721380"/>
            <a:ext cx="8229600" cy="9525"/>
          </a:xfrm>
          <a:prstGeom prst="rect">
            <a:avLst/>
          </a:prstGeom>
          <a:solidFill>
            <a:srgbClr val="C9C3BB"/>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SE"/>
          </a:p>
        </p:txBody>
      </p:sp>
      <p:pic>
        <p:nvPicPr>
          <p:cNvPr id="14" name="Picture 13">
            <a:extLst>
              <a:ext uri="{FF2B5EF4-FFF2-40B4-BE49-F238E27FC236}">
                <a16:creationId xmlns:a16="http://schemas.microsoft.com/office/drawing/2014/main" id="{16E487C1-DCC9-68FD-C826-2A4D4008AEBF}"/>
              </a:ext>
            </a:extLst>
          </p:cNvPr>
          <p:cNvPicPr>
            <a:picLocks noChangeAspect="1"/>
          </p:cNvPicPr>
          <p:nvPr/>
        </p:nvPicPr>
        <p:blipFill>
          <a:blip r:embed="rId3"/>
          <a:stretch>
            <a:fillRect/>
          </a:stretch>
        </p:blipFill>
        <p:spPr>
          <a:xfrm>
            <a:off x="685800" y="1316678"/>
            <a:ext cx="7772400" cy="3104466"/>
          </a:xfrm>
          <a:prstGeom prst="rect">
            <a:avLst/>
          </a:prstGeom>
        </p:spPr>
      </p:pic>
      <p:sp>
        <p:nvSpPr>
          <p:cNvPr id="4" name="Text 18">
            <a:extLst>
              <a:ext uri="{FF2B5EF4-FFF2-40B4-BE49-F238E27FC236}">
                <a16:creationId xmlns:a16="http://schemas.microsoft.com/office/drawing/2014/main" id="{640C9E02-BC48-4494-C5AF-5E636E218CB9}"/>
              </a:ext>
            </a:extLst>
          </p:cNvPr>
          <p:cNvSpPr/>
          <p:nvPr/>
        </p:nvSpPr>
        <p:spPr>
          <a:xfrm>
            <a:off x="5486400" y="4823460"/>
            <a:ext cx="2743200" cy="164592"/>
          </a:xfrm>
          <a:prstGeom prst="rect">
            <a:avLst/>
          </a:prstGeom>
          <a:noFill/>
          <a:ln/>
        </p:spPr>
        <p:txBody>
          <a:bodyPr wrap="square" lIns="0" tIns="0" rIns="0" bIns="0" rtlCol="0" anchor="ctr"/>
          <a:lstStyle/>
          <a:p>
            <a:pPr marL="0" indent="0" algn="r">
              <a:buNone/>
            </a:pPr>
            <a:r>
              <a:rPr lang="en-US" sz="800">
                <a:solidFill>
                  <a:srgbClr val="5C6470"/>
                </a:solidFill>
                <a:latin typeface="Calibri" pitchFamily="34" charset="0"/>
                <a:ea typeface="Calibri" pitchFamily="34" charset="-122"/>
                <a:cs typeface="Calibri" pitchFamily="34" charset="-120"/>
              </a:rPr>
              <a:t>Andra Ionescu</a:t>
            </a:r>
            <a:endParaRPr lang="en-US" sz="800"/>
          </a:p>
        </p:txBody>
      </p:sp>
      <p:sp>
        <p:nvSpPr>
          <p:cNvPr id="3" name="Rounded Rectangle 2">
            <a:extLst>
              <a:ext uri="{FF2B5EF4-FFF2-40B4-BE49-F238E27FC236}">
                <a16:creationId xmlns:a16="http://schemas.microsoft.com/office/drawing/2014/main" id="{E35D43F6-CFDE-7AF3-2154-3F83570220E7}"/>
              </a:ext>
            </a:extLst>
          </p:cNvPr>
          <p:cNvSpPr/>
          <p:nvPr/>
        </p:nvSpPr>
        <p:spPr>
          <a:xfrm>
            <a:off x="3831770" y="1204419"/>
            <a:ext cx="2405743" cy="3238497"/>
          </a:xfrm>
          <a:prstGeom prst="roundRect">
            <a:avLst/>
          </a:prstGeom>
          <a:noFill/>
          <a:ln w="38100">
            <a:solidFill>
              <a:srgbClr val="E0156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E"/>
          </a:p>
        </p:txBody>
      </p:sp>
    </p:spTree>
    <p:extLst>
      <p:ext uri="{BB962C8B-B14F-4D97-AF65-F5344CB8AC3E}">
        <p14:creationId xmlns:p14="http://schemas.microsoft.com/office/powerpoint/2010/main" val="25770343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strVal val="#ppt_w*0.70"/>
                                          </p:val>
                                        </p:tav>
                                        <p:tav tm="100000">
                                          <p:val>
                                            <p:strVal val="#ppt_w"/>
                                          </p:val>
                                        </p:tav>
                                      </p:tavLst>
                                    </p:anim>
                                    <p:anim calcmode="lin" valueType="num">
                                      <p:cBhvr>
                                        <p:cTn id="8" dur="1000" fill="hold"/>
                                        <p:tgtEl>
                                          <p:spTgt spid="3"/>
                                        </p:tgtEl>
                                        <p:attrNameLst>
                                          <p:attrName>ppt_h</p:attrName>
                                        </p:attrNameLst>
                                      </p:cBhvr>
                                      <p:tavLst>
                                        <p:tav tm="0">
                                          <p:val>
                                            <p:strVal val="#ppt_h"/>
                                          </p:val>
                                        </p:tav>
                                        <p:tav tm="100000">
                                          <p:val>
                                            <p:strVal val="#ppt_h"/>
                                          </p:val>
                                        </p:tav>
                                      </p:tavLst>
                                    </p:anim>
                                    <p:animEffect transition="in" filter="fade">
                                      <p:cBhvr>
                                        <p:cTn id="9"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FB0254-DD67-5842-54DD-0EF01BD7544F}"/>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67802C6B-91D0-65B7-937E-B658133A7CB5}"/>
              </a:ext>
            </a:extLst>
          </p:cNvPr>
          <p:cNvSpPr/>
          <p:nvPr/>
        </p:nvSpPr>
        <p:spPr>
          <a:xfrm>
            <a:off x="457200" y="411480"/>
            <a:ext cx="5486400" cy="731520"/>
          </a:xfrm>
          <a:prstGeom prst="rect">
            <a:avLst/>
          </a:prstGeom>
          <a:noFill/>
          <a:ln/>
        </p:spPr>
        <p:txBody>
          <a:bodyPr wrap="square" lIns="0" tIns="0" rIns="0" bIns="0" rtlCol="0" anchor="ctr"/>
          <a:lstStyle/>
          <a:p>
            <a:pPr marL="0" indent="0">
              <a:buNone/>
            </a:pPr>
            <a:r>
              <a:rPr lang="en-US" sz="3400" b="1">
                <a:solidFill>
                  <a:srgbClr val="1B2A4A"/>
                </a:solidFill>
                <a:latin typeface="Bookman Old Style" pitchFamily="34" charset="0"/>
              </a:rPr>
              <a:t>Taxonomy</a:t>
            </a:r>
            <a:endParaRPr lang="en-US" sz="3400"/>
          </a:p>
        </p:txBody>
      </p:sp>
      <p:sp>
        <p:nvSpPr>
          <p:cNvPr id="9" name="Text 17">
            <a:extLst>
              <a:ext uri="{FF2B5EF4-FFF2-40B4-BE49-F238E27FC236}">
                <a16:creationId xmlns:a16="http://schemas.microsoft.com/office/drawing/2014/main" id="{575F446D-0627-C30F-EF84-3419573A84DB}"/>
              </a:ext>
            </a:extLst>
          </p:cNvPr>
          <p:cNvSpPr/>
          <p:nvPr/>
        </p:nvSpPr>
        <p:spPr>
          <a:xfrm>
            <a:off x="457200" y="4832604"/>
            <a:ext cx="2743200" cy="146304"/>
          </a:xfrm>
          <a:prstGeom prst="rect">
            <a:avLst/>
          </a:prstGeom>
          <a:noFill/>
          <a:ln/>
        </p:spPr>
        <p:txBody>
          <a:bodyPr wrap="square" lIns="0" tIns="0" rIns="0" bIns="0" rtlCol="0" anchor="ctr"/>
          <a:lstStyle/>
          <a:p>
            <a:pPr marL="0" indent="0" algn="l">
              <a:buNone/>
            </a:pPr>
            <a:r>
              <a:rPr lang="en-US" sz="800" b="1" kern="0" spc="100">
                <a:solidFill>
                  <a:srgbClr val="004791"/>
                </a:solidFill>
                <a:latin typeface="Calibri" pitchFamily="34" charset="0"/>
                <a:ea typeface="Calibri" pitchFamily="34" charset="-122"/>
                <a:cs typeface="Calibri" pitchFamily="34" charset="-120"/>
              </a:rPr>
              <a:t>KTH</a:t>
            </a:r>
            <a:r>
              <a:rPr lang="en-US" sz="800" kern="0" spc="100">
                <a:solidFill>
                  <a:srgbClr val="C9C3BB"/>
                </a:solidFill>
                <a:latin typeface="Calibri" pitchFamily="34" charset="0"/>
                <a:ea typeface="Calibri" pitchFamily="34" charset="-122"/>
                <a:cs typeface="Calibri" pitchFamily="34" charset="-120"/>
              </a:rPr>
              <a:t>  /  </a:t>
            </a:r>
            <a:r>
              <a:rPr lang="en-US" sz="800" b="1" kern="0" spc="100">
                <a:solidFill>
                  <a:srgbClr val="57068C"/>
                </a:solidFill>
                <a:latin typeface="Calibri" pitchFamily="34" charset="0"/>
                <a:ea typeface="Calibri" pitchFamily="34" charset="-122"/>
                <a:cs typeface="Calibri" pitchFamily="34" charset="-120"/>
              </a:rPr>
              <a:t>NYU</a:t>
            </a:r>
            <a:r>
              <a:rPr lang="en-US" sz="800" kern="0" spc="100">
                <a:solidFill>
                  <a:srgbClr val="C9C3BB"/>
                </a:solidFill>
                <a:latin typeface="Calibri" pitchFamily="34" charset="0"/>
                <a:ea typeface="Calibri" pitchFamily="34" charset="-122"/>
                <a:cs typeface="Calibri" pitchFamily="34" charset="-120"/>
              </a:rPr>
              <a:t>  /  </a:t>
            </a:r>
            <a:r>
              <a:rPr lang="en-US" sz="800" b="1" kern="0" spc="100">
                <a:solidFill>
                  <a:srgbClr val="0066B3"/>
                </a:solidFill>
                <a:latin typeface="Calibri" pitchFamily="34" charset="0"/>
                <a:ea typeface="Calibri" pitchFamily="34" charset="-122"/>
                <a:cs typeface="Calibri" pitchFamily="34" charset="-120"/>
              </a:rPr>
              <a:t>TU Wien</a:t>
            </a:r>
            <a:endParaRPr lang="en-US" sz="800"/>
          </a:p>
        </p:txBody>
      </p:sp>
      <p:sp>
        <p:nvSpPr>
          <p:cNvPr id="11" name="Text 19">
            <a:extLst>
              <a:ext uri="{FF2B5EF4-FFF2-40B4-BE49-F238E27FC236}">
                <a16:creationId xmlns:a16="http://schemas.microsoft.com/office/drawing/2014/main" id="{D3B81483-B4EA-06BD-6323-2774780FA62C}"/>
              </a:ext>
            </a:extLst>
          </p:cNvPr>
          <p:cNvSpPr/>
          <p:nvPr/>
        </p:nvSpPr>
        <p:spPr>
          <a:xfrm>
            <a:off x="8321040" y="4823460"/>
            <a:ext cx="365760" cy="164592"/>
          </a:xfrm>
          <a:prstGeom prst="rect">
            <a:avLst/>
          </a:prstGeom>
          <a:noFill/>
          <a:ln/>
        </p:spPr>
        <p:txBody>
          <a:bodyPr wrap="square" lIns="0" tIns="0" rIns="0" bIns="0" rtlCol="0" anchor="ctr"/>
          <a:lstStyle/>
          <a:p>
            <a:pPr marL="0" indent="0" algn="r">
              <a:buNone/>
            </a:pPr>
            <a:fld id="{00000000-0000-0000-0000-000000000013}" type="slidenum">
              <a:rPr lang="en-US" sz="800">
                <a:solidFill>
                  <a:srgbClr val="5C6470"/>
                </a:solidFill>
                <a:latin typeface="Calibri" pitchFamily="34" charset="0"/>
                <a:ea typeface="Calibri" pitchFamily="34" charset="-122"/>
                <a:cs typeface="Calibri" pitchFamily="34" charset="-120"/>
              </a:rPr>
              <a:t>21</a:t>
            </a:fld>
            <a:endParaRPr lang="en-US" sz="800"/>
          </a:p>
        </p:txBody>
      </p:sp>
      <p:sp>
        <p:nvSpPr>
          <p:cNvPr id="12" name="Footer Divider">
            <a:extLst>
              <a:ext uri="{FF2B5EF4-FFF2-40B4-BE49-F238E27FC236}">
                <a16:creationId xmlns:a16="http://schemas.microsoft.com/office/drawing/2014/main" id="{E913579D-2809-FFFE-7ABA-833622D415DB}"/>
              </a:ext>
            </a:extLst>
          </p:cNvPr>
          <p:cNvSpPr/>
          <p:nvPr/>
        </p:nvSpPr>
        <p:spPr>
          <a:xfrm>
            <a:off x="457200" y="4721380"/>
            <a:ext cx="8229600" cy="9525"/>
          </a:xfrm>
          <a:prstGeom prst="rect">
            <a:avLst/>
          </a:prstGeom>
          <a:solidFill>
            <a:srgbClr val="C9C3BB"/>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SE"/>
          </a:p>
        </p:txBody>
      </p:sp>
      <p:pic>
        <p:nvPicPr>
          <p:cNvPr id="3" name="Picture 2">
            <a:extLst>
              <a:ext uri="{FF2B5EF4-FFF2-40B4-BE49-F238E27FC236}">
                <a16:creationId xmlns:a16="http://schemas.microsoft.com/office/drawing/2014/main" id="{E096868F-3590-76D3-484F-4F8C379608F8}"/>
              </a:ext>
            </a:extLst>
          </p:cNvPr>
          <p:cNvPicPr>
            <a:picLocks noChangeAspect="1"/>
          </p:cNvPicPr>
          <p:nvPr/>
        </p:nvPicPr>
        <p:blipFill>
          <a:blip r:embed="rId3"/>
          <a:stretch>
            <a:fillRect/>
          </a:stretch>
        </p:blipFill>
        <p:spPr>
          <a:xfrm>
            <a:off x="4920509" y="110500"/>
            <a:ext cx="3876161" cy="4553649"/>
          </a:xfrm>
          <a:prstGeom prst="rect">
            <a:avLst/>
          </a:prstGeom>
        </p:spPr>
      </p:pic>
      <p:sp>
        <p:nvSpPr>
          <p:cNvPr id="4" name="Citations Placeholder">
            <a:extLst>
              <a:ext uri="{FF2B5EF4-FFF2-40B4-BE49-F238E27FC236}">
                <a16:creationId xmlns:a16="http://schemas.microsoft.com/office/drawing/2014/main" id="{97F06EED-7BCC-23E9-1CF9-3B6238CD1E6B}"/>
              </a:ext>
            </a:extLst>
          </p:cNvPr>
          <p:cNvSpPr txBox="1"/>
          <p:nvPr/>
        </p:nvSpPr>
        <p:spPr>
          <a:xfrm>
            <a:off x="478465" y="4084318"/>
            <a:ext cx="4299098" cy="601096"/>
          </a:xfrm>
          <a:prstGeom prst="rect">
            <a:avLst/>
          </a:prstGeom>
          <a:noFill/>
        </p:spPr>
        <p:txBody>
          <a:bodyPr vertOverflow="overflow" vert="horz" wrap="square" rtlCol="0" anchor="t">
            <a:noAutofit/>
          </a:bodyPr>
          <a:lstStyle/>
          <a:p>
            <a:r>
              <a:rPr lang="en-SE" sz="1050" i="1">
                <a:solidFill>
                  <a:srgbClr val="5C6470"/>
                </a:solidFill>
              </a:rPr>
              <a:t>de Mello, B.H., Rigo, S.J., da Costa, C.A. et al. Semantic interoperability in health records standards: a systematic literature review. Health Technol. </a:t>
            </a:r>
            <a:r>
              <a:rPr lang="en-SE" sz="1050" b="1" i="1">
                <a:solidFill>
                  <a:srgbClr val="5C6470"/>
                </a:solidFill>
              </a:rPr>
              <a:t>12</a:t>
            </a:r>
            <a:r>
              <a:rPr lang="en-SE" sz="1050" i="1">
                <a:solidFill>
                  <a:srgbClr val="5C6470"/>
                </a:solidFill>
              </a:rPr>
              <a:t>, 255–272 (2022).</a:t>
            </a:r>
            <a:endParaRPr lang="en-US" sz="1050" i="1">
              <a:solidFill>
                <a:srgbClr val="5C6470"/>
              </a:solidFill>
            </a:endParaRPr>
          </a:p>
        </p:txBody>
      </p:sp>
      <p:sp>
        <p:nvSpPr>
          <p:cNvPr id="7" name="Text 9">
            <a:extLst>
              <a:ext uri="{FF2B5EF4-FFF2-40B4-BE49-F238E27FC236}">
                <a16:creationId xmlns:a16="http://schemas.microsoft.com/office/drawing/2014/main" id="{7690FB59-2BD4-4F32-06C1-37E0F7EC14B3}"/>
              </a:ext>
            </a:extLst>
          </p:cNvPr>
          <p:cNvSpPr/>
          <p:nvPr/>
        </p:nvSpPr>
        <p:spPr>
          <a:xfrm>
            <a:off x="542261" y="1368410"/>
            <a:ext cx="3746204" cy="2103120"/>
          </a:xfrm>
          <a:prstGeom prst="rect">
            <a:avLst/>
          </a:prstGeom>
          <a:noFill/>
          <a:ln/>
        </p:spPr>
        <p:txBody>
          <a:bodyPr wrap="square" lIns="0" tIns="0" rIns="0" bIns="0" rtlCol="0" anchor="t"/>
          <a:lstStyle/>
          <a:p>
            <a:pPr marL="285750" indent="-285750">
              <a:lnSpc>
                <a:spcPts val="2200"/>
              </a:lnSpc>
              <a:spcAft>
                <a:spcPts val="1000"/>
              </a:spcAft>
              <a:buSzPct val="100000"/>
              <a:buFont typeface="Arial" panose="020B0604020202020204" pitchFamily="34" charset="0"/>
              <a:buChar char="•"/>
            </a:pPr>
            <a:r>
              <a:rPr lang="en-SE" sz="1400"/>
              <a:t>Interoperability works by conforming to standards</a:t>
            </a:r>
          </a:p>
          <a:p>
            <a:pPr marL="285750" indent="-285750">
              <a:lnSpc>
                <a:spcPts val="2200"/>
              </a:lnSpc>
              <a:spcAft>
                <a:spcPts val="1000"/>
              </a:spcAft>
              <a:buSzPct val="100000"/>
              <a:buFont typeface="Arial" panose="020B0604020202020204" pitchFamily="34" charset="0"/>
              <a:buChar char="•"/>
            </a:pPr>
            <a:r>
              <a:rPr lang="en-SE" sz="1400"/>
              <a:t>Else, </a:t>
            </a:r>
            <a:r>
              <a:rPr lang="en-SE" sz="1400" i="1"/>
              <a:t>N</a:t>
            </a:r>
            <a:r>
              <a:rPr lang="en-SE" sz="1400"/>
              <a:t> connectors need to be developed to communicate with the different systems  </a:t>
            </a:r>
          </a:p>
          <a:p>
            <a:pPr marL="285750" indent="-285750">
              <a:lnSpc>
                <a:spcPts val="2200"/>
              </a:lnSpc>
              <a:spcAft>
                <a:spcPts val="1000"/>
              </a:spcAft>
              <a:buSzPct val="100000"/>
              <a:buFont typeface="Arial" panose="020B0604020202020204" pitchFamily="34" charset="0"/>
              <a:buChar char="•"/>
            </a:pPr>
            <a:r>
              <a:rPr lang="en-SE" sz="1400"/>
              <a:t>However, there is no global consensus for standards </a:t>
            </a:r>
          </a:p>
          <a:p>
            <a:pPr marL="342900" indent="-342900">
              <a:lnSpc>
                <a:spcPts val="2200"/>
              </a:lnSpc>
              <a:buSzPct val="100000"/>
              <a:buChar char="•"/>
            </a:pPr>
            <a:endParaRPr lang="en-US" sz="1400"/>
          </a:p>
        </p:txBody>
      </p:sp>
      <p:sp>
        <p:nvSpPr>
          <p:cNvPr id="8" name="Text 18">
            <a:extLst>
              <a:ext uri="{FF2B5EF4-FFF2-40B4-BE49-F238E27FC236}">
                <a16:creationId xmlns:a16="http://schemas.microsoft.com/office/drawing/2014/main" id="{50C9E945-9EFA-C647-F69A-1C71142C9951}"/>
              </a:ext>
            </a:extLst>
          </p:cNvPr>
          <p:cNvSpPr/>
          <p:nvPr/>
        </p:nvSpPr>
        <p:spPr>
          <a:xfrm>
            <a:off x="5486400" y="4823460"/>
            <a:ext cx="2743200" cy="164592"/>
          </a:xfrm>
          <a:prstGeom prst="rect">
            <a:avLst/>
          </a:prstGeom>
          <a:noFill/>
          <a:ln/>
        </p:spPr>
        <p:txBody>
          <a:bodyPr wrap="square" lIns="0" tIns="0" rIns="0" bIns="0" rtlCol="0" anchor="ctr"/>
          <a:lstStyle/>
          <a:p>
            <a:pPr marL="0" indent="0" algn="r">
              <a:buNone/>
            </a:pPr>
            <a:r>
              <a:rPr lang="en-US" sz="800">
                <a:solidFill>
                  <a:srgbClr val="5C6470"/>
                </a:solidFill>
                <a:latin typeface="Calibri" pitchFamily="34" charset="0"/>
                <a:ea typeface="Calibri" pitchFamily="34" charset="-122"/>
                <a:cs typeface="Calibri" pitchFamily="34" charset="-120"/>
              </a:rPr>
              <a:t>Andra Ionescu</a:t>
            </a:r>
            <a:endParaRPr lang="en-US" sz="800"/>
          </a:p>
        </p:txBody>
      </p:sp>
    </p:spTree>
    <p:extLst>
      <p:ext uri="{BB962C8B-B14F-4D97-AF65-F5344CB8AC3E}">
        <p14:creationId xmlns:p14="http://schemas.microsoft.com/office/powerpoint/2010/main" val="5410404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258693-4772-2AD6-B2BD-E937CC9412EA}"/>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2909E2B7-FA57-8C35-3DCA-39594F603296}"/>
              </a:ext>
            </a:extLst>
          </p:cNvPr>
          <p:cNvSpPr/>
          <p:nvPr/>
        </p:nvSpPr>
        <p:spPr>
          <a:xfrm>
            <a:off x="457200" y="411480"/>
            <a:ext cx="5486400" cy="731520"/>
          </a:xfrm>
          <a:prstGeom prst="rect">
            <a:avLst/>
          </a:prstGeom>
          <a:noFill/>
          <a:ln/>
        </p:spPr>
        <p:txBody>
          <a:bodyPr wrap="square" lIns="0" tIns="0" rIns="0" bIns="0" rtlCol="0" anchor="ctr"/>
          <a:lstStyle/>
          <a:p>
            <a:pPr marL="0" indent="0">
              <a:buNone/>
            </a:pPr>
            <a:r>
              <a:rPr lang="en-US" sz="3400" b="1">
                <a:solidFill>
                  <a:srgbClr val="1B2A4A"/>
                </a:solidFill>
                <a:latin typeface="Bookman Old Style" pitchFamily="34" charset="0"/>
                <a:ea typeface="Bookman Old Style" pitchFamily="34" charset="-122"/>
                <a:cs typeface="Bookman Old Style" pitchFamily="34" charset="-120"/>
              </a:rPr>
              <a:t>Taxonomy</a:t>
            </a:r>
            <a:endParaRPr lang="en-US" sz="3400"/>
          </a:p>
        </p:txBody>
      </p:sp>
      <p:sp>
        <p:nvSpPr>
          <p:cNvPr id="3" name="Text 1">
            <a:extLst>
              <a:ext uri="{FF2B5EF4-FFF2-40B4-BE49-F238E27FC236}">
                <a16:creationId xmlns:a16="http://schemas.microsoft.com/office/drawing/2014/main" id="{2A53A1DF-9B5A-64A3-08AB-EDFB79E9418D}"/>
              </a:ext>
            </a:extLst>
          </p:cNvPr>
          <p:cNvSpPr/>
          <p:nvPr/>
        </p:nvSpPr>
        <p:spPr>
          <a:xfrm>
            <a:off x="457200" y="1340509"/>
            <a:ext cx="3692770" cy="1077218"/>
          </a:xfrm>
          <a:prstGeom prst="rect">
            <a:avLst/>
          </a:prstGeom>
          <a:noFill/>
          <a:ln/>
        </p:spPr>
        <p:txBody>
          <a:bodyPr wrap="square" lIns="0" tIns="0" rIns="0" bIns="0" rtlCol="0" anchor="t">
            <a:spAutoFit/>
          </a:bodyPr>
          <a:lstStyle/>
          <a:p>
            <a:pPr marL="0" indent="0">
              <a:lnSpc>
                <a:spcPts val="1900"/>
              </a:lnSpc>
              <a:spcAft>
                <a:spcPts val="800"/>
              </a:spcAft>
              <a:buNone/>
            </a:pPr>
            <a:r>
              <a:rPr lang="en-US" sz="1600" b="1">
                <a:solidFill>
                  <a:srgbClr val="1B2330"/>
                </a:solidFill>
                <a:latin typeface="Calibri" pitchFamily="34" charset="0"/>
                <a:ea typeface="Calibri" pitchFamily="34" charset="-122"/>
                <a:cs typeface="Calibri" pitchFamily="34" charset="-120"/>
              </a:rPr>
              <a:t>Exchange Standards</a:t>
            </a:r>
          </a:p>
          <a:p>
            <a:pPr marL="285750" indent="-285750">
              <a:lnSpc>
                <a:spcPts val="1900"/>
              </a:lnSpc>
              <a:spcAft>
                <a:spcPts val="800"/>
              </a:spcAft>
              <a:buFont typeface="Arial" panose="020B0604020202020204" pitchFamily="34" charset="0"/>
              <a:buChar char="•"/>
            </a:pPr>
            <a:r>
              <a:rPr lang="en-US" sz="1600">
                <a:solidFill>
                  <a:srgbClr val="1B2330"/>
                </a:solidFill>
                <a:latin typeface="Calibri" pitchFamily="34" charset="0"/>
                <a:cs typeface="Calibri" pitchFamily="34" charset="-120"/>
              </a:rPr>
              <a:t>How data is </a:t>
            </a:r>
            <a:r>
              <a:rPr lang="en-US" sz="1600" err="1">
                <a:solidFill>
                  <a:srgbClr val="1B2330"/>
                </a:solidFill>
                <a:latin typeface="Calibri" pitchFamily="34" charset="0"/>
                <a:cs typeface="Calibri" pitchFamily="34" charset="-120"/>
              </a:rPr>
              <a:t>serialised</a:t>
            </a:r>
            <a:r>
              <a:rPr lang="en-US" sz="1600">
                <a:solidFill>
                  <a:srgbClr val="1B2330"/>
                </a:solidFill>
                <a:latin typeface="Calibri" pitchFamily="34" charset="0"/>
                <a:cs typeface="Calibri" pitchFamily="34" charset="-120"/>
              </a:rPr>
              <a:t> and transmitted between systems (aka a messaging protocol, the </a:t>
            </a:r>
            <a:r>
              <a:rPr lang="en-US" sz="1600" err="1">
                <a:solidFill>
                  <a:srgbClr val="1B2330"/>
                </a:solidFill>
                <a:latin typeface="Calibri" pitchFamily="34" charset="0"/>
                <a:cs typeface="Calibri" pitchFamily="34" charset="-120"/>
              </a:rPr>
              <a:t>serialisation</a:t>
            </a:r>
            <a:r>
              <a:rPr lang="en-US" sz="1600">
                <a:solidFill>
                  <a:srgbClr val="1B2330"/>
                </a:solidFill>
                <a:latin typeface="Calibri" pitchFamily="34" charset="0"/>
                <a:cs typeface="Calibri" pitchFamily="34" charset="-120"/>
              </a:rPr>
              <a:t>)</a:t>
            </a:r>
          </a:p>
        </p:txBody>
      </p:sp>
      <p:sp>
        <p:nvSpPr>
          <p:cNvPr id="20" name="Text 17">
            <a:extLst>
              <a:ext uri="{FF2B5EF4-FFF2-40B4-BE49-F238E27FC236}">
                <a16:creationId xmlns:a16="http://schemas.microsoft.com/office/drawing/2014/main" id="{5BE26F18-0AC6-783B-EC33-428F51461690}"/>
              </a:ext>
            </a:extLst>
          </p:cNvPr>
          <p:cNvSpPr/>
          <p:nvPr/>
        </p:nvSpPr>
        <p:spPr>
          <a:xfrm>
            <a:off x="457200" y="4832604"/>
            <a:ext cx="2743200" cy="146304"/>
          </a:xfrm>
          <a:prstGeom prst="rect">
            <a:avLst/>
          </a:prstGeom>
          <a:noFill/>
          <a:ln/>
        </p:spPr>
        <p:txBody>
          <a:bodyPr wrap="square" lIns="0" tIns="0" rIns="0" bIns="0" rtlCol="0" anchor="ctr"/>
          <a:lstStyle/>
          <a:p>
            <a:pPr marL="0" indent="0" algn="l">
              <a:buNone/>
            </a:pPr>
            <a:r>
              <a:rPr lang="en-US" sz="800" b="1" kern="0" spc="100">
                <a:solidFill>
                  <a:srgbClr val="004791"/>
                </a:solidFill>
                <a:latin typeface="Calibri" pitchFamily="34" charset="0"/>
                <a:ea typeface="Calibri" pitchFamily="34" charset="-122"/>
                <a:cs typeface="Calibri" pitchFamily="34" charset="-120"/>
              </a:rPr>
              <a:t>KTH</a:t>
            </a:r>
            <a:r>
              <a:rPr lang="en-US" sz="800" kern="0" spc="100">
                <a:solidFill>
                  <a:srgbClr val="C9C3BB"/>
                </a:solidFill>
                <a:latin typeface="Calibri" pitchFamily="34" charset="0"/>
                <a:ea typeface="Calibri" pitchFamily="34" charset="-122"/>
                <a:cs typeface="Calibri" pitchFamily="34" charset="-120"/>
              </a:rPr>
              <a:t>  /  </a:t>
            </a:r>
            <a:r>
              <a:rPr lang="en-US" sz="800" b="1" kern="0" spc="100">
                <a:solidFill>
                  <a:srgbClr val="57068C"/>
                </a:solidFill>
                <a:latin typeface="Calibri" pitchFamily="34" charset="0"/>
                <a:ea typeface="Calibri" pitchFamily="34" charset="-122"/>
                <a:cs typeface="Calibri" pitchFamily="34" charset="-120"/>
              </a:rPr>
              <a:t>NYU</a:t>
            </a:r>
            <a:r>
              <a:rPr lang="en-US" sz="800" kern="0" spc="100">
                <a:solidFill>
                  <a:srgbClr val="C9C3BB"/>
                </a:solidFill>
                <a:latin typeface="Calibri" pitchFamily="34" charset="0"/>
                <a:ea typeface="Calibri" pitchFamily="34" charset="-122"/>
                <a:cs typeface="Calibri" pitchFamily="34" charset="-120"/>
              </a:rPr>
              <a:t>  /  </a:t>
            </a:r>
            <a:r>
              <a:rPr lang="en-US" sz="800" b="1" kern="0" spc="100">
                <a:solidFill>
                  <a:srgbClr val="0066B3"/>
                </a:solidFill>
                <a:latin typeface="Calibri" pitchFamily="34" charset="0"/>
                <a:ea typeface="Calibri" pitchFamily="34" charset="-122"/>
                <a:cs typeface="Calibri" pitchFamily="34" charset="-120"/>
              </a:rPr>
              <a:t>TU Wien</a:t>
            </a:r>
            <a:endParaRPr lang="en-US" sz="800"/>
          </a:p>
        </p:txBody>
      </p:sp>
      <p:sp>
        <p:nvSpPr>
          <p:cNvPr id="21" name="Text 18">
            <a:extLst>
              <a:ext uri="{FF2B5EF4-FFF2-40B4-BE49-F238E27FC236}">
                <a16:creationId xmlns:a16="http://schemas.microsoft.com/office/drawing/2014/main" id="{6CED3E04-F69F-4CC9-8B09-A02D352FC89B}"/>
              </a:ext>
            </a:extLst>
          </p:cNvPr>
          <p:cNvSpPr/>
          <p:nvPr/>
        </p:nvSpPr>
        <p:spPr>
          <a:xfrm>
            <a:off x="5486400" y="4823460"/>
            <a:ext cx="2743200" cy="164592"/>
          </a:xfrm>
          <a:prstGeom prst="rect">
            <a:avLst/>
          </a:prstGeom>
          <a:noFill/>
          <a:ln/>
        </p:spPr>
        <p:txBody>
          <a:bodyPr wrap="square" lIns="0" tIns="0" rIns="0" bIns="0" rtlCol="0" anchor="ctr"/>
          <a:lstStyle/>
          <a:p>
            <a:pPr marL="0" indent="0" algn="r">
              <a:buNone/>
            </a:pPr>
            <a:r>
              <a:rPr lang="en-US" sz="800">
                <a:solidFill>
                  <a:srgbClr val="5C6470"/>
                </a:solidFill>
                <a:latin typeface="Calibri" pitchFamily="34" charset="0"/>
                <a:ea typeface="Calibri" pitchFamily="34" charset="-122"/>
                <a:cs typeface="Calibri" pitchFamily="34" charset="-120"/>
              </a:rPr>
              <a:t>Andra Ionescu</a:t>
            </a:r>
            <a:endParaRPr lang="en-US" sz="800"/>
          </a:p>
        </p:txBody>
      </p:sp>
      <p:sp>
        <p:nvSpPr>
          <p:cNvPr id="22" name="Text 19">
            <a:extLst>
              <a:ext uri="{FF2B5EF4-FFF2-40B4-BE49-F238E27FC236}">
                <a16:creationId xmlns:a16="http://schemas.microsoft.com/office/drawing/2014/main" id="{CE477D76-834A-E476-5714-2E2401ADC06E}"/>
              </a:ext>
            </a:extLst>
          </p:cNvPr>
          <p:cNvSpPr/>
          <p:nvPr/>
        </p:nvSpPr>
        <p:spPr>
          <a:xfrm>
            <a:off x="8321040" y="4823460"/>
            <a:ext cx="365760" cy="164592"/>
          </a:xfrm>
          <a:prstGeom prst="rect">
            <a:avLst/>
          </a:prstGeom>
          <a:noFill/>
          <a:ln/>
        </p:spPr>
        <p:txBody>
          <a:bodyPr wrap="square" lIns="0" tIns="0" rIns="0" bIns="0" rtlCol="0" anchor="ctr"/>
          <a:lstStyle/>
          <a:p>
            <a:pPr marL="0" indent="0" algn="r">
              <a:buNone/>
            </a:pPr>
            <a:fld id="{00000000-0000-0000-0000-000000000043}" type="slidenum">
              <a:rPr lang="en-US" sz="800">
                <a:solidFill>
                  <a:srgbClr val="5C6470"/>
                </a:solidFill>
                <a:latin typeface="Calibri" pitchFamily="34" charset="0"/>
                <a:ea typeface="Calibri" pitchFamily="34" charset="-122"/>
                <a:cs typeface="Calibri" pitchFamily="34" charset="-120"/>
              </a:rPr>
              <a:t>22</a:t>
            </a:fld>
            <a:endParaRPr lang="en-US" sz="800"/>
          </a:p>
        </p:txBody>
      </p:sp>
      <p:sp>
        <p:nvSpPr>
          <p:cNvPr id="23" name="Footer Divider">
            <a:extLst>
              <a:ext uri="{FF2B5EF4-FFF2-40B4-BE49-F238E27FC236}">
                <a16:creationId xmlns:a16="http://schemas.microsoft.com/office/drawing/2014/main" id="{76CEB16E-9C72-A808-2005-0705E8F74BF0}"/>
              </a:ext>
            </a:extLst>
          </p:cNvPr>
          <p:cNvSpPr/>
          <p:nvPr/>
        </p:nvSpPr>
        <p:spPr>
          <a:xfrm>
            <a:off x="457200" y="4721380"/>
            <a:ext cx="8229600" cy="9525"/>
          </a:xfrm>
          <a:prstGeom prst="rect">
            <a:avLst/>
          </a:prstGeom>
          <a:solidFill>
            <a:srgbClr val="C9C3BB"/>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SE"/>
          </a:p>
        </p:txBody>
      </p:sp>
      <p:sp>
        <p:nvSpPr>
          <p:cNvPr id="16" name="Text 1">
            <a:extLst>
              <a:ext uri="{FF2B5EF4-FFF2-40B4-BE49-F238E27FC236}">
                <a16:creationId xmlns:a16="http://schemas.microsoft.com/office/drawing/2014/main" id="{B2693D08-762C-97F5-0F54-F40C08F6BECD}"/>
              </a:ext>
            </a:extLst>
          </p:cNvPr>
          <p:cNvSpPr/>
          <p:nvPr/>
        </p:nvSpPr>
        <p:spPr>
          <a:xfrm>
            <a:off x="4628270" y="1340509"/>
            <a:ext cx="3692770" cy="1077218"/>
          </a:xfrm>
          <a:prstGeom prst="rect">
            <a:avLst/>
          </a:prstGeom>
          <a:noFill/>
          <a:ln/>
        </p:spPr>
        <p:txBody>
          <a:bodyPr wrap="square" lIns="0" tIns="0" rIns="0" bIns="0" rtlCol="0" anchor="t">
            <a:spAutoFit/>
          </a:bodyPr>
          <a:lstStyle/>
          <a:p>
            <a:pPr marL="0" indent="0">
              <a:lnSpc>
                <a:spcPts val="1900"/>
              </a:lnSpc>
              <a:spcAft>
                <a:spcPts val="800"/>
              </a:spcAft>
              <a:buNone/>
            </a:pPr>
            <a:r>
              <a:rPr lang="en-US" sz="1600" b="1">
                <a:solidFill>
                  <a:srgbClr val="1B2330"/>
                </a:solidFill>
                <a:latin typeface="Calibri" pitchFamily="34" charset="0"/>
                <a:ea typeface="Calibri" pitchFamily="34" charset="-122"/>
                <a:cs typeface="Calibri" pitchFamily="34" charset="-120"/>
              </a:rPr>
              <a:t>Information (domain) Models</a:t>
            </a:r>
          </a:p>
          <a:p>
            <a:pPr marL="285750" indent="-285750">
              <a:lnSpc>
                <a:spcPts val="1900"/>
              </a:lnSpc>
              <a:spcAft>
                <a:spcPts val="800"/>
              </a:spcAft>
              <a:buFont typeface="Arial" panose="020B0604020202020204" pitchFamily="34" charset="0"/>
              <a:buChar char="•"/>
            </a:pPr>
            <a:r>
              <a:rPr lang="en-US" sz="1600">
                <a:solidFill>
                  <a:srgbClr val="1B2330"/>
                </a:solidFill>
                <a:latin typeface="Calibri" pitchFamily="34" charset="0"/>
                <a:cs typeface="Calibri" pitchFamily="34" charset="-120"/>
              </a:rPr>
              <a:t>How clinical information is structured, a conceptual logical model (aka the schema)</a:t>
            </a:r>
          </a:p>
        </p:txBody>
      </p:sp>
      <p:sp>
        <p:nvSpPr>
          <p:cNvPr id="17" name="Text 1">
            <a:extLst>
              <a:ext uri="{FF2B5EF4-FFF2-40B4-BE49-F238E27FC236}">
                <a16:creationId xmlns:a16="http://schemas.microsoft.com/office/drawing/2014/main" id="{34FCCEDA-DB77-872E-0E45-87DAE65AFD47}"/>
              </a:ext>
            </a:extLst>
          </p:cNvPr>
          <p:cNvSpPr/>
          <p:nvPr/>
        </p:nvSpPr>
        <p:spPr>
          <a:xfrm>
            <a:off x="457200" y="2725774"/>
            <a:ext cx="3692769" cy="1423467"/>
          </a:xfrm>
          <a:prstGeom prst="rect">
            <a:avLst/>
          </a:prstGeom>
          <a:noFill/>
          <a:ln/>
        </p:spPr>
        <p:txBody>
          <a:bodyPr wrap="square" lIns="0" tIns="0" rIns="0" bIns="0" rtlCol="0" anchor="t">
            <a:spAutoFit/>
          </a:bodyPr>
          <a:lstStyle/>
          <a:p>
            <a:pPr marL="0" indent="0">
              <a:lnSpc>
                <a:spcPts val="1900"/>
              </a:lnSpc>
              <a:spcAft>
                <a:spcPts val="800"/>
              </a:spcAft>
              <a:buNone/>
            </a:pPr>
            <a:r>
              <a:rPr lang="en-US" sz="1600" b="1">
                <a:solidFill>
                  <a:srgbClr val="1B2330"/>
                </a:solidFill>
                <a:latin typeface="Calibri" pitchFamily="34" charset="0"/>
                <a:ea typeface="Calibri" pitchFamily="34" charset="-122"/>
                <a:cs typeface="Calibri" pitchFamily="34" charset="-120"/>
              </a:rPr>
              <a:t>Common Data Models</a:t>
            </a:r>
          </a:p>
          <a:p>
            <a:pPr marL="285750" indent="-285750">
              <a:lnSpc>
                <a:spcPts val="1900"/>
              </a:lnSpc>
              <a:spcAft>
                <a:spcPts val="800"/>
              </a:spcAft>
              <a:buFont typeface="Arial" panose="020B0604020202020204" pitchFamily="34" charset="0"/>
              <a:buChar char="•"/>
            </a:pPr>
            <a:r>
              <a:rPr lang="en-US" sz="1600">
                <a:solidFill>
                  <a:srgbClr val="1B2330"/>
                </a:solidFill>
                <a:latin typeface="Calibri" pitchFamily="34" charset="0"/>
                <a:ea typeface="Calibri" pitchFamily="34" charset="-122"/>
                <a:cs typeface="Calibri" pitchFamily="34" charset="-120"/>
              </a:rPr>
              <a:t>Subclass of Information Models </a:t>
            </a:r>
          </a:p>
          <a:p>
            <a:pPr marL="285750" indent="-285750">
              <a:lnSpc>
                <a:spcPts val="1900"/>
              </a:lnSpc>
              <a:spcAft>
                <a:spcPts val="800"/>
              </a:spcAft>
              <a:buFont typeface="Arial" panose="020B0604020202020204" pitchFamily="34" charset="0"/>
              <a:buChar char="•"/>
            </a:pPr>
            <a:r>
              <a:rPr lang="en-US" sz="1600">
                <a:solidFill>
                  <a:srgbClr val="1B2330"/>
                </a:solidFill>
                <a:latin typeface="Calibri" pitchFamily="34" charset="0"/>
                <a:ea typeface="Calibri" pitchFamily="34" charset="-122"/>
                <a:cs typeface="Calibri" pitchFamily="34" charset="-120"/>
              </a:rPr>
              <a:t>It is </a:t>
            </a:r>
            <a:r>
              <a:rPr lang="en-US" sz="1600" err="1">
                <a:solidFill>
                  <a:srgbClr val="1B2330"/>
                </a:solidFill>
                <a:latin typeface="Calibri" pitchFamily="34" charset="0"/>
                <a:ea typeface="Calibri" pitchFamily="34" charset="-122"/>
                <a:cs typeface="Calibri" pitchFamily="34" charset="-120"/>
              </a:rPr>
              <a:t>standardised</a:t>
            </a:r>
            <a:r>
              <a:rPr lang="en-US" sz="1600">
                <a:solidFill>
                  <a:srgbClr val="1B2330"/>
                </a:solidFill>
                <a:latin typeface="Calibri" pitchFamily="34" charset="0"/>
                <a:ea typeface="Calibri" pitchFamily="34" charset="-122"/>
                <a:cs typeface="Calibri" pitchFamily="34" charset="-120"/>
              </a:rPr>
              <a:t> as a shared target across institutions (aka a mediated schema)</a:t>
            </a:r>
          </a:p>
        </p:txBody>
      </p:sp>
      <p:sp>
        <p:nvSpPr>
          <p:cNvPr id="18" name="Text 1">
            <a:extLst>
              <a:ext uri="{FF2B5EF4-FFF2-40B4-BE49-F238E27FC236}">
                <a16:creationId xmlns:a16="http://schemas.microsoft.com/office/drawing/2014/main" id="{248F3C7E-603C-6C99-B4DB-6CE4A12436F8}"/>
              </a:ext>
            </a:extLst>
          </p:cNvPr>
          <p:cNvSpPr/>
          <p:nvPr/>
        </p:nvSpPr>
        <p:spPr>
          <a:xfrm>
            <a:off x="4628270" y="2725774"/>
            <a:ext cx="4257822" cy="1290097"/>
          </a:xfrm>
          <a:prstGeom prst="rect">
            <a:avLst/>
          </a:prstGeom>
          <a:noFill/>
          <a:ln/>
        </p:spPr>
        <p:txBody>
          <a:bodyPr wrap="square" lIns="0" tIns="0" rIns="0" bIns="0" rtlCol="0" anchor="t">
            <a:spAutoFit/>
          </a:bodyPr>
          <a:lstStyle/>
          <a:p>
            <a:pPr marL="0" indent="0">
              <a:lnSpc>
                <a:spcPts val="1900"/>
              </a:lnSpc>
              <a:spcAft>
                <a:spcPts val="800"/>
              </a:spcAft>
              <a:buNone/>
            </a:pPr>
            <a:r>
              <a:rPr lang="en-US" sz="1600" b="1">
                <a:solidFill>
                  <a:srgbClr val="1B2330"/>
                </a:solidFill>
                <a:latin typeface="Calibri" pitchFamily="34" charset="0"/>
                <a:ea typeface="Calibri" pitchFamily="34" charset="-122"/>
                <a:cs typeface="Calibri" pitchFamily="34" charset="-120"/>
              </a:rPr>
              <a:t>Terminology Systems </a:t>
            </a:r>
          </a:p>
          <a:p>
            <a:pPr marL="285750" indent="-285750">
              <a:lnSpc>
                <a:spcPct val="100000"/>
              </a:lnSpc>
              <a:spcAft>
                <a:spcPts val="800"/>
              </a:spcAft>
              <a:buFont typeface="Arial" panose="020B0604020202020204" pitchFamily="34" charset="0"/>
              <a:buChar char="•"/>
            </a:pPr>
            <a:r>
              <a:rPr lang="en-US" sz="1600" err="1">
                <a:solidFill>
                  <a:srgbClr val="1B2330"/>
                </a:solidFill>
                <a:latin typeface="Calibri" pitchFamily="34" charset="0"/>
                <a:ea typeface="Calibri" pitchFamily="34" charset="-122"/>
                <a:cs typeface="Calibri" pitchFamily="34" charset="-120"/>
              </a:rPr>
              <a:t>Standardised</a:t>
            </a:r>
            <a:r>
              <a:rPr lang="en-US" sz="1600">
                <a:solidFill>
                  <a:srgbClr val="1B2330"/>
                </a:solidFill>
                <a:latin typeface="Calibri" pitchFamily="34" charset="0"/>
                <a:ea typeface="Calibri" pitchFamily="34" charset="-122"/>
                <a:cs typeface="Calibri" pitchFamily="34" charset="-120"/>
              </a:rPr>
              <a:t> vocabulary of clinical meanings </a:t>
            </a:r>
            <a:endParaRPr lang="en-SE" sz="1600"/>
          </a:p>
          <a:p>
            <a:pPr marL="285750" indent="-285750">
              <a:lnSpc>
                <a:spcPct val="100000"/>
              </a:lnSpc>
              <a:spcAft>
                <a:spcPts val="800"/>
              </a:spcAft>
              <a:buFont typeface="Arial" panose="020B0604020202020204" pitchFamily="34" charset="0"/>
              <a:buChar char="•"/>
            </a:pPr>
            <a:r>
              <a:rPr lang="en-GB" sz="1600">
                <a:solidFill>
                  <a:srgbClr val="1B2330"/>
                </a:solidFill>
                <a:latin typeface="Calibri" pitchFamily="34" charset="0"/>
                <a:ea typeface="Calibri" pitchFamily="34" charset="-122"/>
                <a:cs typeface="Calibri" pitchFamily="34" charset="-120"/>
              </a:rPr>
              <a:t>D</a:t>
            </a:r>
            <a:r>
              <a:rPr lang="en-SE" sz="1600">
                <a:solidFill>
                  <a:srgbClr val="1B2330"/>
                </a:solidFill>
                <a:latin typeface="Calibri" pitchFamily="34" charset="0"/>
                <a:ea typeface="Calibri" pitchFamily="34" charset="-122"/>
                <a:cs typeface="Calibri" pitchFamily="34" charset="-120"/>
              </a:rPr>
              <a:t>efines the content (e.g., instance-level) </a:t>
            </a:r>
          </a:p>
          <a:p>
            <a:pPr marL="285750" indent="-285750">
              <a:lnSpc>
                <a:spcPct val="100000"/>
              </a:lnSpc>
              <a:spcAft>
                <a:spcPts val="800"/>
              </a:spcAft>
              <a:buFont typeface="Arial" panose="020B0604020202020204" pitchFamily="34" charset="0"/>
              <a:buChar char="•"/>
            </a:pPr>
            <a:r>
              <a:rPr lang="en-SE" sz="1600">
                <a:solidFill>
                  <a:srgbClr val="1B2330"/>
                </a:solidFill>
                <a:latin typeface="Calibri" pitchFamily="34" charset="0"/>
                <a:ea typeface="Calibri" pitchFamily="34" charset="-122"/>
                <a:cs typeface="Calibri" pitchFamily="34" charset="-120"/>
              </a:rPr>
              <a:t>Referenced ontology  </a:t>
            </a:r>
            <a:r>
              <a:rPr lang="en-US" sz="1600">
                <a:solidFill>
                  <a:srgbClr val="1B2330"/>
                </a:solidFill>
                <a:latin typeface="Calibri" pitchFamily="34" charset="0"/>
                <a:ea typeface="Calibri" pitchFamily="34" charset="-122"/>
                <a:cs typeface="Calibri" pitchFamily="34" charset="-120"/>
              </a:rPr>
              <a:t> </a:t>
            </a:r>
          </a:p>
        </p:txBody>
      </p:sp>
    </p:spTree>
    <p:extLst>
      <p:ext uri="{BB962C8B-B14F-4D97-AF65-F5344CB8AC3E}">
        <p14:creationId xmlns:p14="http://schemas.microsoft.com/office/powerpoint/2010/main" val="40840060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7">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7">
                                            <p:txEl>
                                              <p:pRg st="1" end="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7">
                                            <p:txEl>
                                              <p:pRg st="2" end="2"/>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8">
                                            <p:txEl>
                                              <p:pRg st="0" end="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8">
                                            <p:txEl>
                                              <p:pRg st="1" end="1"/>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8">
                                            <p:txEl>
                                              <p:pRg st="2" end="2"/>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8">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16" grpId="0" uiExpand="1" build="p"/>
      <p:bldP spid="17" grpId="0" uiExpand="1" build="p"/>
      <p:bldP spid="18" grpId="0" uiExpand="1"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393302-730B-0DC5-6599-43072895B3F0}"/>
            </a:ext>
          </a:extLst>
        </p:cNvPr>
        <p:cNvGrpSpPr/>
        <p:nvPr/>
      </p:nvGrpSpPr>
      <p:grpSpPr>
        <a:xfrm>
          <a:off x="0" y="0"/>
          <a:ext cx="0" cy="0"/>
          <a:chOff x="0" y="0"/>
          <a:chExt cx="0" cy="0"/>
        </a:xfrm>
      </p:grpSpPr>
      <p:sp>
        <p:nvSpPr>
          <p:cNvPr id="63" name="TextBox 62">
            <a:extLst>
              <a:ext uri="{FF2B5EF4-FFF2-40B4-BE49-F238E27FC236}">
                <a16:creationId xmlns:a16="http://schemas.microsoft.com/office/drawing/2014/main" id="{639BADDE-C4A4-53D8-480C-9BE2FB47DE4E}"/>
              </a:ext>
            </a:extLst>
          </p:cNvPr>
          <p:cNvSpPr txBox="1"/>
          <p:nvPr/>
        </p:nvSpPr>
        <p:spPr>
          <a:xfrm>
            <a:off x="316162" y="662212"/>
            <a:ext cx="7631820" cy="646331"/>
          </a:xfrm>
          <a:prstGeom prst="rect">
            <a:avLst/>
          </a:prstGeom>
          <a:noFill/>
        </p:spPr>
        <p:txBody>
          <a:bodyPr wrap="square">
            <a:spAutoFit/>
          </a:bodyPr>
          <a:lstStyle/>
          <a:p>
            <a:pPr marL="0" indent="0">
              <a:buNone/>
            </a:pPr>
            <a:r>
              <a:rPr lang="en-US" sz="3600" b="1">
                <a:solidFill>
                  <a:srgbClr val="1B2A4A"/>
                </a:solidFill>
                <a:latin typeface="Bookman Old Style" pitchFamily="34" charset="0"/>
                <a:ea typeface="Bookman Old Style" pitchFamily="34" charset="-122"/>
                <a:cs typeface="Bookman Old Style" pitchFamily="34" charset="-120"/>
              </a:rPr>
              <a:t>Message Exchange Standards </a:t>
            </a:r>
            <a:endParaRPr lang="en-US" sz="3600"/>
          </a:p>
        </p:txBody>
      </p:sp>
      <p:pic>
        <p:nvPicPr>
          <p:cNvPr id="4" name="Picture 3" descr="image.png">
            <a:extLst>
              <a:ext uri="{FF2B5EF4-FFF2-40B4-BE49-F238E27FC236}">
                <a16:creationId xmlns:a16="http://schemas.microsoft.com/office/drawing/2014/main" id="{B3883F3D-6BAC-15AD-62F8-9442EFAC8CE6}"/>
              </a:ext>
            </a:extLst>
          </p:cNvPr>
          <p:cNvPicPr>
            <a:picLocks noGrp="1" noRot="1" noChangeAspect="1" noMove="1" noResize="1" noEditPoints="1" noAdjustHandles="1" noChangeArrowheads="1" noChangeShapeType="1" noCrop="1"/>
          </p:cNvPicPr>
          <p:nvPr/>
        </p:nvPicPr>
        <p:blipFill>
          <a:blip r:embed="rId3"/>
          <a:stretch>
            <a:fillRect/>
          </a:stretch>
        </p:blipFill>
        <p:spPr>
          <a:xfrm>
            <a:off x="3250406" y="1843089"/>
            <a:ext cx="2643188" cy="2666795"/>
          </a:xfrm>
          <a:prstGeom prst="rect">
            <a:avLst/>
          </a:prstGeom>
        </p:spPr>
      </p:pic>
      <p:pic>
        <p:nvPicPr>
          <p:cNvPr id="5" name="Picture 4" descr="image.png">
            <a:extLst>
              <a:ext uri="{FF2B5EF4-FFF2-40B4-BE49-F238E27FC236}">
                <a16:creationId xmlns:a16="http://schemas.microsoft.com/office/drawing/2014/main" id="{6D0AC0F4-626A-F60F-6788-DCF17694884C}"/>
              </a:ext>
            </a:extLst>
          </p:cNvPr>
          <p:cNvPicPr>
            <a:picLocks noGrp="1" noRot="1" noChangeAspect="1" noMove="1" noResize="1" noEditPoints="1" noAdjustHandles="1" noChangeArrowheads="1" noChangeShapeType="1" noCrop="1"/>
          </p:cNvPicPr>
          <p:nvPr/>
        </p:nvPicPr>
        <p:blipFill>
          <a:blip r:embed="rId4"/>
          <a:stretch>
            <a:fillRect/>
          </a:stretch>
        </p:blipFill>
        <p:spPr>
          <a:xfrm>
            <a:off x="6072187" y="1843088"/>
            <a:ext cx="2643188" cy="2666795"/>
          </a:xfrm>
          <a:prstGeom prst="rect">
            <a:avLst/>
          </a:prstGeom>
        </p:spPr>
      </p:pic>
      <p:pic>
        <p:nvPicPr>
          <p:cNvPr id="3" name="Picture 2" descr="image.png">
            <a:extLst>
              <a:ext uri="{FF2B5EF4-FFF2-40B4-BE49-F238E27FC236}">
                <a16:creationId xmlns:a16="http://schemas.microsoft.com/office/drawing/2014/main" id="{763EBCD5-3DF8-86D4-BC02-92454D7A0F3D}"/>
              </a:ext>
            </a:extLst>
          </p:cNvPr>
          <p:cNvPicPr>
            <a:picLocks noGrp="1" noRot="1" noChangeAspect="1" noMove="1" noResize="1" noEditPoints="1" noAdjustHandles="1" noChangeArrowheads="1" noChangeShapeType="1" noCrop="1"/>
          </p:cNvPicPr>
          <p:nvPr/>
        </p:nvPicPr>
        <p:blipFill>
          <a:blip r:embed="rId3"/>
          <a:stretch>
            <a:fillRect/>
          </a:stretch>
        </p:blipFill>
        <p:spPr>
          <a:xfrm>
            <a:off x="428625" y="1832203"/>
            <a:ext cx="2643188" cy="2668162"/>
          </a:xfrm>
          <a:prstGeom prst="rect">
            <a:avLst/>
          </a:prstGeom>
        </p:spPr>
      </p:pic>
      <p:pic>
        <p:nvPicPr>
          <p:cNvPr id="7" name="Picture 6" descr="image.png">
            <a:extLst>
              <a:ext uri="{FF2B5EF4-FFF2-40B4-BE49-F238E27FC236}">
                <a16:creationId xmlns:a16="http://schemas.microsoft.com/office/drawing/2014/main" id="{4610F805-8A0E-66A8-BC13-F97ED32D4810}"/>
              </a:ext>
            </a:extLst>
          </p:cNvPr>
          <p:cNvPicPr>
            <a:picLocks noGrp="1" noRot="1" noChangeAspect="1" noMove="1" noResize="1" noEditPoints="1" noAdjustHandles="1" noChangeArrowheads="1" noChangeShapeType="1" noCrop="1"/>
          </p:cNvPicPr>
          <p:nvPr/>
        </p:nvPicPr>
        <p:blipFill>
          <a:blip r:embed="rId5"/>
          <a:stretch>
            <a:fillRect/>
          </a:stretch>
        </p:blipFill>
        <p:spPr>
          <a:xfrm>
            <a:off x="614363" y="2028825"/>
            <a:ext cx="407194" cy="257175"/>
          </a:xfrm>
          <a:prstGeom prst="rect">
            <a:avLst/>
          </a:prstGeom>
        </p:spPr>
      </p:pic>
      <p:pic>
        <p:nvPicPr>
          <p:cNvPr id="8" name="Picture 7" descr="image.png">
            <a:extLst>
              <a:ext uri="{FF2B5EF4-FFF2-40B4-BE49-F238E27FC236}">
                <a16:creationId xmlns:a16="http://schemas.microsoft.com/office/drawing/2014/main" id="{990DCCEF-2178-DAF9-4A17-AA07BB2A2EC4}"/>
              </a:ext>
            </a:extLst>
          </p:cNvPr>
          <p:cNvPicPr>
            <a:picLocks noChangeAspect="1"/>
          </p:cNvPicPr>
          <p:nvPr/>
        </p:nvPicPr>
        <p:blipFill>
          <a:blip r:embed="rId6"/>
          <a:stretch>
            <a:fillRect/>
          </a:stretch>
        </p:blipFill>
        <p:spPr>
          <a:xfrm>
            <a:off x="3436144" y="2028825"/>
            <a:ext cx="407194" cy="257175"/>
          </a:xfrm>
          <a:prstGeom prst="rect">
            <a:avLst/>
          </a:prstGeom>
        </p:spPr>
      </p:pic>
      <p:pic>
        <p:nvPicPr>
          <p:cNvPr id="9" name="Picture 8" descr="image.png">
            <a:extLst>
              <a:ext uri="{FF2B5EF4-FFF2-40B4-BE49-F238E27FC236}">
                <a16:creationId xmlns:a16="http://schemas.microsoft.com/office/drawing/2014/main" id="{6DE5461B-BA45-00EA-2BC5-E5AC7332F4A9}"/>
              </a:ext>
            </a:extLst>
          </p:cNvPr>
          <p:cNvPicPr>
            <a:picLocks noChangeAspect="1"/>
          </p:cNvPicPr>
          <p:nvPr/>
        </p:nvPicPr>
        <p:blipFill>
          <a:blip r:embed="rId7"/>
          <a:stretch>
            <a:fillRect/>
          </a:stretch>
        </p:blipFill>
        <p:spPr>
          <a:xfrm>
            <a:off x="6257925" y="2028825"/>
            <a:ext cx="557213" cy="257175"/>
          </a:xfrm>
          <a:prstGeom prst="rect">
            <a:avLst/>
          </a:prstGeom>
        </p:spPr>
      </p:pic>
      <p:sp>
        <p:nvSpPr>
          <p:cNvPr id="12" name="TextBox 11">
            <a:extLst>
              <a:ext uri="{FF2B5EF4-FFF2-40B4-BE49-F238E27FC236}">
                <a16:creationId xmlns:a16="http://schemas.microsoft.com/office/drawing/2014/main" id="{F723267E-01E3-68AB-1854-717E914D055C}"/>
              </a:ext>
            </a:extLst>
          </p:cNvPr>
          <p:cNvSpPr txBox="1"/>
          <p:nvPr/>
        </p:nvSpPr>
        <p:spPr>
          <a:xfrm>
            <a:off x="428625" y="1371600"/>
            <a:ext cx="8286750" cy="190501"/>
          </a:xfrm>
          <a:prstGeom prst="rect">
            <a:avLst/>
          </a:prstGeom>
          <a:noFill/>
        </p:spPr>
        <p:txBody>
          <a:bodyPr wrap="square" lIns="0" tIns="0" rIns="0" bIns="0" anchor="t">
            <a:spAutoFit/>
          </a:bodyPr>
          <a:lstStyle/>
          <a:p>
            <a:pPr algn="l"/>
            <a:r>
              <a:rPr sz="1238">
                <a:solidFill>
                  <a:srgbClr val="5A6B7C"/>
                </a:solidFill>
                <a:latin typeface="Inter"/>
              </a:rPr>
              <a:t>Health Level Seven (HL7) – exchanging clinical and administrative data between healthcare systems</a:t>
            </a:r>
          </a:p>
        </p:txBody>
      </p:sp>
      <p:sp>
        <p:nvSpPr>
          <p:cNvPr id="19" name="TextBox 18">
            <a:extLst>
              <a:ext uri="{FF2B5EF4-FFF2-40B4-BE49-F238E27FC236}">
                <a16:creationId xmlns:a16="http://schemas.microsoft.com/office/drawing/2014/main" id="{31E4F0A8-9C56-D7D8-8B42-AD7E5411DFF7}"/>
              </a:ext>
            </a:extLst>
          </p:cNvPr>
          <p:cNvSpPr txBox="1"/>
          <p:nvPr/>
        </p:nvSpPr>
        <p:spPr>
          <a:xfrm>
            <a:off x="614362" y="2371725"/>
            <a:ext cx="2271713" cy="322204"/>
          </a:xfrm>
          <a:prstGeom prst="rect">
            <a:avLst/>
          </a:prstGeom>
          <a:noFill/>
        </p:spPr>
        <p:txBody>
          <a:bodyPr wrap="square" lIns="0" tIns="0" rIns="0" bIns="0" anchor="t">
            <a:spAutoFit/>
          </a:bodyPr>
          <a:lstStyle/>
          <a:p>
            <a:pPr>
              <a:lnSpc>
                <a:spcPts val="1259"/>
              </a:lnSpc>
            </a:pPr>
            <a:r>
              <a:rPr sz="900">
                <a:solidFill>
                  <a:srgbClr val="1A2C42"/>
                </a:solidFill>
                <a:latin typeface="Inter SemiBold"/>
              </a:rPr>
              <a:t>Deployed 1987 — the most deployed standard in the world</a:t>
            </a:r>
          </a:p>
        </p:txBody>
      </p:sp>
      <p:sp>
        <p:nvSpPr>
          <p:cNvPr id="20" name="TextBox 19">
            <a:extLst>
              <a:ext uri="{FF2B5EF4-FFF2-40B4-BE49-F238E27FC236}">
                <a16:creationId xmlns:a16="http://schemas.microsoft.com/office/drawing/2014/main" id="{EBA708A1-FD61-3CAC-936F-E4D6C0CC772F}"/>
              </a:ext>
            </a:extLst>
          </p:cNvPr>
          <p:cNvSpPr txBox="1"/>
          <p:nvPr/>
        </p:nvSpPr>
        <p:spPr>
          <a:xfrm>
            <a:off x="3436144" y="2371725"/>
            <a:ext cx="2271713" cy="322204"/>
          </a:xfrm>
          <a:prstGeom prst="rect">
            <a:avLst/>
          </a:prstGeom>
          <a:noFill/>
        </p:spPr>
        <p:txBody>
          <a:bodyPr wrap="square" lIns="0" tIns="0" rIns="0" bIns="0" anchor="t">
            <a:spAutoFit/>
          </a:bodyPr>
          <a:lstStyle/>
          <a:p>
            <a:pPr>
              <a:lnSpc>
                <a:spcPts val="1259"/>
              </a:lnSpc>
            </a:pPr>
            <a:r>
              <a:rPr sz="900">
                <a:solidFill>
                  <a:srgbClr val="1A2C42"/>
                </a:solidFill>
                <a:latin typeface="Inter SemiBold"/>
              </a:rPr>
              <a:t>Deployed 2005 — built based on a Reference Information Model (RIM) and encoded in XML</a:t>
            </a:r>
          </a:p>
        </p:txBody>
      </p:sp>
      <p:sp>
        <p:nvSpPr>
          <p:cNvPr id="21" name="TextBox 20">
            <a:extLst>
              <a:ext uri="{FF2B5EF4-FFF2-40B4-BE49-F238E27FC236}">
                <a16:creationId xmlns:a16="http://schemas.microsoft.com/office/drawing/2014/main" id="{EE36CF25-1B3C-B10F-5EE6-B4872E12E436}"/>
              </a:ext>
            </a:extLst>
          </p:cNvPr>
          <p:cNvSpPr txBox="1"/>
          <p:nvPr/>
        </p:nvSpPr>
        <p:spPr>
          <a:xfrm>
            <a:off x="6257925" y="2371725"/>
            <a:ext cx="2271713" cy="322204"/>
          </a:xfrm>
          <a:prstGeom prst="rect">
            <a:avLst/>
          </a:prstGeom>
          <a:noFill/>
        </p:spPr>
        <p:txBody>
          <a:bodyPr wrap="square" lIns="0" tIns="0" rIns="0" bIns="0" anchor="t">
            <a:spAutoFit/>
          </a:bodyPr>
          <a:lstStyle/>
          <a:p>
            <a:pPr>
              <a:lnSpc>
                <a:spcPts val="1259"/>
              </a:lnSpc>
            </a:pPr>
            <a:r>
              <a:rPr sz="900">
                <a:solidFill>
                  <a:srgbClr val="1A2C42"/>
                </a:solidFill>
                <a:latin typeface="Inter SemiBold"/>
              </a:rPr>
              <a:t>Fast Healthcare Interoperability Resources — released in 2014</a:t>
            </a:r>
          </a:p>
        </p:txBody>
      </p:sp>
      <p:sp>
        <p:nvSpPr>
          <p:cNvPr id="25" name="TextBox 24">
            <a:extLst>
              <a:ext uri="{FF2B5EF4-FFF2-40B4-BE49-F238E27FC236}">
                <a16:creationId xmlns:a16="http://schemas.microsoft.com/office/drawing/2014/main" id="{E46DB9A4-6E70-626D-8969-3FFAAC4D9E06}"/>
              </a:ext>
            </a:extLst>
          </p:cNvPr>
          <p:cNvSpPr txBox="1"/>
          <p:nvPr/>
        </p:nvSpPr>
        <p:spPr>
          <a:xfrm>
            <a:off x="3607594" y="2798516"/>
            <a:ext cx="2100263" cy="320344"/>
          </a:xfrm>
          <a:prstGeom prst="rect">
            <a:avLst/>
          </a:prstGeom>
          <a:noFill/>
        </p:spPr>
        <p:txBody>
          <a:bodyPr wrap="square" lIns="0" tIns="0" rIns="0" bIns="0" anchor="t">
            <a:spAutoFit/>
          </a:bodyPr>
          <a:lstStyle/>
          <a:p>
            <a:pPr>
              <a:lnSpc>
                <a:spcPts val="1265"/>
              </a:lnSpc>
            </a:pPr>
            <a:r>
              <a:rPr sz="844">
                <a:solidFill>
                  <a:srgbClr val="1A2C42"/>
                </a:solidFill>
                <a:latin typeface="Inter"/>
              </a:rPr>
              <a:t>Complex, rigid: data had to be encoded based on RIM Act-Role-Entity-Participation backbone</a:t>
            </a:r>
          </a:p>
        </p:txBody>
      </p:sp>
      <p:sp>
        <p:nvSpPr>
          <p:cNvPr id="26" name="TextBox 25">
            <a:extLst>
              <a:ext uri="{FF2B5EF4-FFF2-40B4-BE49-F238E27FC236}">
                <a16:creationId xmlns:a16="http://schemas.microsoft.com/office/drawing/2014/main" id="{C9A5E0DF-F76E-FCD4-080A-B4BB553AE260}"/>
              </a:ext>
            </a:extLst>
          </p:cNvPr>
          <p:cNvSpPr txBox="1"/>
          <p:nvPr/>
        </p:nvSpPr>
        <p:spPr>
          <a:xfrm>
            <a:off x="3607594" y="3217042"/>
            <a:ext cx="2100263" cy="153632"/>
          </a:xfrm>
          <a:prstGeom prst="rect">
            <a:avLst/>
          </a:prstGeom>
          <a:noFill/>
        </p:spPr>
        <p:txBody>
          <a:bodyPr wrap="square" lIns="0" tIns="0" rIns="0" bIns="0" anchor="t">
            <a:spAutoFit/>
          </a:bodyPr>
          <a:lstStyle/>
          <a:p>
            <a:pPr>
              <a:lnSpc>
                <a:spcPts val="1265"/>
              </a:lnSpc>
            </a:pPr>
            <a:r>
              <a:rPr sz="844">
                <a:solidFill>
                  <a:srgbClr val="1A2C42"/>
                </a:solidFill>
                <a:latin typeface="Inter"/>
              </a:rPr>
              <a:t>Hard to implement in hospital workflows</a:t>
            </a:r>
          </a:p>
        </p:txBody>
      </p:sp>
      <p:sp>
        <p:nvSpPr>
          <p:cNvPr id="27" name="TextBox 26">
            <a:extLst>
              <a:ext uri="{FF2B5EF4-FFF2-40B4-BE49-F238E27FC236}">
                <a16:creationId xmlns:a16="http://schemas.microsoft.com/office/drawing/2014/main" id="{7E45A293-D861-E2E2-EC72-6E5AB91E7DC5}"/>
              </a:ext>
            </a:extLst>
          </p:cNvPr>
          <p:cNvSpPr txBox="1"/>
          <p:nvPr/>
        </p:nvSpPr>
        <p:spPr>
          <a:xfrm>
            <a:off x="3607594" y="3463229"/>
            <a:ext cx="2100263" cy="153632"/>
          </a:xfrm>
          <a:prstGeom prst="rect">
            <a:avLst/>
          </a:prstGeom>
          <a:noFill/>
        </p:spPr>
        <p:txBody>
          <a:bodyPr wrap="square" lIns="0" tIns="0" rIns="0" bIns="0" anchor="t">
            <a:spAutoFit/>
          </a:bodyPr>
          <a:lstStyle/>
          <a:p>
            <a:pPr>
              <a:lnSpc>
                <a:spcPts val="1265"/>
              </a:lnSpc>
            </a:pPr>
            <a:r>
              <a:rPr sz="844">
                <a:solidFill>
                  <a:srgbClr val="1A2C42"/>
                </a:solidFill>
                <a:latin typeface="Inter"/>
              </a:rPr>
              <a:t>Not backwards compatible with v2</a:t>
            </a:r>
          </a:p>
        </p:txBody>
      </p:sp>
      <p:sp>
        <p:nvSpPr>
          <p:cNvPr id="28" name="TextBox 27">
            <a:extLst>
              <a:ext uri="{FF2B5EF4-FFF2-40B4-BE49-F238E27FC236}">
                <a16:creationId xmlns:a16="http://schemas.microsoft.com/office/drawing/2014/main" id="{A03F515A-76F5-ADB4-3916-6E46C13EB83C}"/>
              </a:ext>
            </a:extLst>
          </p:cNvPr>
          <p:cNvSpPr txBox="1"/>
          <p:nvPr/>
        </p:nvSpPr>
        <p:spPr>
          <a:xfrm>
            <a:off x="3607593" y="3709416"/>
            <a:ext cx="2100263" cy="320344"/>
          </a:xfrm>
          <a:prstGeom prst="rect">
            <a:avLst/>
          </a:prstGeom>
          <a:noFill/>
        </p:spPr>
        <p:txBody>
          <a:bodyPr wrap="square" lIns="0" tIns="0" rIns="0" bIns="0" anchor="t">
            <a:spAutoFit/>
          </a:bodyPr>
          <a:lstStyle/>
          <a:p>
            <a:pPr>
              <a:lnSpc>
                <a:spcPts val="1265"/>
              </a:lnSpc>
            </a:pPr>
            <a:r>
              <a:rPr sz="844">
                <a:solidFill>
                  <a:srgbClr val="1A2C42"/>
                </a:solidFill>
                <a:latin typeface="Inter"/>
              </a:rPr>
              <a:t>Not used anymore, demanded too many resources vs ROI</a:t>
            </a:r>
          </a:p>
        </p:txBody>
      </p:sp>
      <p:sp>
        <p:nvSpPr>
          <p:cNvPr id="32" name="TextBox 31">
            <a:extLst>
              <a:ext uri="{FF2B5EF4-FFF2-40B4-BE49-F238E27FC236}">
                <a16:creationId xmlns:a16="http://schemas.microsoft.com/office/drawing/2014/main" id="{881224AB-1210-9EEF-91A1-23B694E0C2B8}"/>
              </a:ext>
            </a:extLst>
          </p:cNvPr>
          <p:cNvSpPr txBox="1"/>
          <p:nvPr/>
        </p:nvSpPr>
        <p:spPr>
          <a:xfrm>
            <a:off x="6429374" y="3674052"/>
            <a:ext cx="2100263" cy="320344"/>
          </a:xfrm>
          <a:prstGeom prst="rect">
            <a:avLst/>
          </a:prstGeom>
          <a:noFill/>
        </p:spPr>
        <p:txBody>
          <a:bodyPr wrap="square" lIns="0" tIns="0" rIns="0" bIns="0" anchor="t">
            <a:spAutoFit/>
          </a:bodyPr>
          <a:lstStyle/>
          <a:p>
            <a:pPr>
              <a:lnSpc>
                <a:spcPts val="1265"/>
              </a:lnSpc>
            </a:pPr>
            <a:r>
              <a:rPr sz="844">
                <a:solidFill>
                  <a:srgbClr val="1A2C42"/>
                </a:solidFill>
                <a:latin typeface="Inter"/>
              </a:rPr>
              <a:t>Flexibility is an issue: extra fields need data processing</a:t>
            </a:r>
          </a:p>
        </p:txBody>
      </p:sp>
      <p:sp>
        <p:nvSpPr>
          <p:cNvPr id="33" name="TextBox 32">
            <a:extLst>
              <a:ext uri="{FF2B5EF4-FFF2-40B4-BE49-F238E27FC236}">
                <a16:creationId xmlns:a16="http://schemas.microsoft.com/office/drawing/2014/main" id="{6AAA7671-DC1A-D911-8E53-BF57A3A59E27}"/>
              </a:ext>
            </a:extLst>
          </p:cNvPr>
          <p:cNvSpPr txBox="1"/>
          <p:nvPr/>
        </p:nvSpPr>
        <p:spPr>
          <a:xfrm>
            <a:off x="6429373" y="4083824"/>
            <a:ext cx="2100263" cy="320344"/>
          </a:xfrm>
          <a:prstGeom prst="rect">
            <a:avLst/>
          </a:prstGeom>
          <a:noFill/>
        </p:spPr>
        <p:txBody>
          <a:bodyPr wrap="square" lIns="0" tIns="0" rIns="0" bIns="0" anchor="t">
            <a:spAutoFit/>
          </a:bodyPr>
          <a:lstStyle/>
          <a:p>
            <a:pPr>
              <a:lnSpc>
                <a:spcPts val="1265"/>
              </a:lnSpc>
            </a:pPr>
            <a:r>
              <a:rPr sz="844">
                <a:solidFill>
                  <a:srgbClr val="1A2C42"/>
                </a:solidFill>
                <a:latin typeface="Inter"/>
              </a:rPr>
              <a:t>Semantic challenge: mapping data to FHIR resources</a:t>
            </a:r>
          </a:p>
        </p:txBody>
      </p:sp>
      <p:grpSp>
        <p:nvGrpSpPr>
          <p:cNvPr id="17" name="Group 16">
            <a:extLst>
              <a:ext uri="{FF2B5EF4-FFF2-40B4-BE49-F238E27FC236}">
                <a16:creationId xmlns:a16="http://schemas.microsoft.com/office/drawing/2014/main" id="{7F4C7DBB-1A75-D768-F3FA-4DD676236E3E}"/>
              </a:ext>
            </a:extLst>
          </p:cNvPr>
          <p:cNvGrpSpPr/>
          <p:nvPr/>
        </p:nvGrpSpPr>
        <p:grpSpPr>
          <a:xfrm>
            <a:off x="614362" y="2798516"/>
            <a:ext cx="2271713" cy="320344"/>
            <a:chOff x="614362" y="2798516"/>
            <a:chExt cx="2271713" cy="320344"/>
          </a:xfrm>
        </p:grpSpPr>
        <p:sp>
          <p:nvSpPr>
            <p:cNvPr id="22" name="TextBox 21">
              <a:extLst>
                <a:ext uri="{FF2B5EF4-FFF2-40B4-BE49-F238E27FC236}">
                  <a16:creationId xmlns:a16="http://schemas.microsoft.com/office/drawing/2014/main" id="{8381B259-3897-D5C3-C26F-AB2A7EFF5BED}"/>
                </a:ext>
              </a:extLst>
            </p:cNvPr>
            <p:cNvSpPr txBox="1"/>
            <p:nvPr/>
          </p:nvSpPr>
          <p:spPr>
            <a:xfrm>
              <a:off x="785812" y="2798516"/>
              <a:ext cx="2100263" cy="320344"/>
            </a:xfrm>
            <a:prstGeom prst="rect">
              <a:avLst/>
            </a:prstGeom>
            <a:noFill/>
          </p:spPr>
          <p:txBody>
            <a:bodyPr wrap="square" lIns="0" tIns="0" rIns="0" bIns="0" anchor="t">
              <a:spAutoFit/>
            </a:bodyPr>
            <a:lstStyle/>
            <a:p>
              <a:pPr>
                <a:lnSpc>
                  <a:spcPts val="1265"/>
                </a:lnSpc>
              </a:pPr>
              <a:r>
                <a:rPr sz="844">
                  <a:solidFill>
                    <a:srgbClr val="1A2C42"/>
                  </a:solidFill>
                  <a:latin typeface="Inter"/>
                </a:rPr>
                <a:t>Pipe-and-hat delimited syntax, lots of optional fields, very flexible</a:t>
              </a:r>
            </a:p>
          </p:txBody>
        </p:sp>
        <p:sp>
          <p:nvSpPr>
            <p:cNvPr id="34" name="TextBox 33">
              <a:extLst>
                <a:ext uri="{FF2B5EF4-FFF2-40B4-BE49-F238E27FC236}">
                  <a16:creationId xmlns:a16="http://schemas.microsoft.com/office/drawing/2014/main" id="{DAF5305F-7302-4737-17A2-0787EA48F0F1}"/>
                </a:ext>
              </a:extLst>
            </p:cNvPr>
            <p:cNvSpPr txBox="1"/>
            <p:nvPr/>
          </p:nvSpPr>
          <p:spPr>
            <a:xfrm>
              <a:off x="614362" y="2863234"/>
              <a:ext cx="64294" cy="201594"/>
            </a:xfrm>
            <a:prstGeom prst="rect">
              <a:avLst/>
            </a:prstGeom>
            <a:noFill/>
          </p:spPr>
          <p:txBody>
            <a:bodyPr wrap="square" lIns="0" tIns="0" rIns="0" bIns="0" anchor="t">
              <a:spAutoFit/>
            </a:bodyPr>
            <a:lstStyle/>
            <a:p>
              <a:pPr>
                <a:lnSpc>
                  <a:spcPts val="1688"/>
                </a:lnSpc>
              </a:pPr>
              <a:r>
                <a:rPr sz="1125" b="1">
                  <a:solidFill>
                    <a:srgbClr val="1A2C42"/>
                  </a:solidFill>
                  <a:latin typeface="Inter"/>
                </a:rPr>
                <a:t>•</a:t>
              </a:r>
            </a:p>
          </p:txBody>
        </p:sp>
      </p:grpSp>
      <p:grpSp>
        <p:nvGrpSpPr>
          <p:cNvPr id="18" name="Group 17">
            <a:extLst>
              <a:ext uri="{FF2B5EF4-FFF2-40B4-BE49-F238E27FC236}">
                <a16:creationId xmlns:a16="http://schemas.microsoft.com/office/drawing/2014/main" id="{381C5DCA-3971-B7EB-7DD1-D3DA4D6A714F}"/>
              </a:ext>
            </a:extLst>
          </p:cNvPr>
          <p:cNvGrpSpPr/>
          <p:nvPr/>
        </p:nvGrpSpPr>
        <p:grpSpPr>
          <a:xfrm>
            <a:off x="614362" y="3186119"/>
            <a:ext cx="2271713" cy="201594"/>
            <a:chOff x="614362" y="3186119"/>
            <a:chExt cx="2271713" cy="201594"/>
          </a:xfrm>
        </p:grpSpPr>
        <p:sp>
          <p:nvSpPr>
            <p:cNvPr id="23" name="TextBox 22">
              <a:extLst>
                <a:ext uri="{FF2B5EF4-FFF2-40B4-BE49-F238E27FC236}">
                  <a16:creationId xmlns:a16="http://schemas.microsoft.com/office/drawing/2014/main" id="{E2F7B010-2FE4-EE44-3CCB-E8BB3E808FFA}"/>
                </a:ext>
              </a:extLst>
            </p:cNvPr>
            <p:cNvSpPr txBox="1"/>
            <p:nvPr/>
          </p:nvSpPr>
          <p:spPr>
            <a:xfrm>
              <a:off x="785812" y="3206978"/>
              <a:ext cx="2100263" cy="153632"/>
            </a:xfrm>
            <a:prstGeom prst="rect">
              <a:avLst/>
            </a:prstGeom>
            <a:noFill/>
          </p:spPr>
          <p:txBody>
            <a:bodyPr wrap="square" lIns="0" tIns="0" rIns="0" bIns="0" anchor="t">
              <a:spAutoFit/>
            </a:bodyPr>
            <a:lstStyle/>
            <a:p>
              <a:pPr>
                <a:lnSpc>
                  <a:spcPts val="1265"/>
                </a:lnSpc>
              </a:pPr>
              <a:r>
                <a:rPr sz="844">
                  <a:solidFill>
                    <a:srgbClr val="1A2C42"/>
                  </a:solidFill>
                  <a:latin typeface="Inter"/>
                </a:rPr>
                <a:t>Legacy protocol, still used nowadays</a:t>
              </a:r>
            </a:p>
          </p:txBody>
        </p:sp>
        <p:sp>
          <p:nvSpPr>
            <p:cNvPr id="35" name="TextBox 34">
              <a:extLst>
                <a:ext uri="{FF2B5EF4-FFF2-40B4-BE49-F238E27FC236}">
                  <a16:creationId xmlns:a16="http://schemas.microsoft.com/office/drawing/2014/main" id="{0D33322B-388D-DC35-4EC4-2D7E90D794DC}"/>
                </a:ext>
              </a:extLst>
            </p:cNvPr>
            <p:cNvSpPr txBox="1"/>
            <p:nvPr/>
          </p:nvSpPr>
          <p:spPr>
            <a:xfrm>
              <a:off x="614362" y="3186119"/>
              <a:ext cx="64294" cy="201594"/>
            </a:xfrm>
            <a:prstGeom prst="rect">
              <a:avLst/>
            </a:prstGeom>
            <a:noFill/>
          </p:spPr>
          <p:txBody>
            <a:bodyPr wrap="square" lIns="0" tIns="0" rIns="0" bIns="0" anchor="t">
              <a:spAutoFit/>
            </a:bodyPr>
            <a:lstStyle/>
            <a:p>
              <a:pPr>
                <a:lnSpc>
                  <a:spcPts val="1688"/>
                </a:lnSpc>
              </a:pPr>
              <a:r>
                <a:rPr sz="1125" b="1">
                  <a:solidFill>
                    <a:srgbClr val="1A2C42"/>
                  </a:solidFill>
                  <a:latin typeface="Inter"/>
                </a:rPr>
                <a:t>•</a:t>
              </a:r>
            </a:p>
          </p:txBody>
        </p:sp>
      </p:grpSp>
      <p:grpSp>
        <p:nvGrpSpPr>
          <p:cNvPr id="37" name="Group 36">
            <a:extLst>
              <a:ext uri="{FF2B5EF4-FFF2-40B4-BE49-F238E27FC236}">
                <a16:creationId xmlns:a16="http://schemas.microsoft.com/office/drawing/2014/main" id="{64EB272B-9F63-34FB-7AFD-68899FC022ED}"/>
              </a:ext>
            </a:extLst>
          </p:cNvPr>
          <p:cNvGrpSpPr/>
          <p:nvPr/>
        </p:nvGrpSpPr>
        <p:grpSpPr>
          <a:xfrm>
            <a:off x="6254079" y="2773322"/>
            <a:ext cx="2275559" cy="201594"/>
            <a:chOff x="6254079" y="2773322"/>
            <a:chExt cx="2275559" cy="201594"/>
          </a:xfrm>
        </p:grpSpPr>
        <p:sp>
          <p:nvSpPr>
            <p:cNvPr id="29" name="TextBox 28">
              <a:extLst>
                <a:ext uri="{FF2B5EF4-FFF2-40B4-BE49-F238E27FC236}">
                  <a16:creationId xmlns:a16="http://schemas.microsoft.com/office/drawing/2014/main" id="{45CF08BE-16E5-FFC8-12E0-56DF31EB3EB3}"/>
                </a:ext>
              </a:extLst>
            </p:cNvPr>
            <p:cNvSpPr txBox="1"/>
            <p:nvPr/>
          </p:nvSpPr>
          <p:spPr>
            <a:xfrm>
              <a:off x="6429375" y="2798516"/>
              <a:ext cx="2100263" cy="153632"/>
            </a:xfrm>
            <a:prstGeom prst="rect">
              <a:avLst/>
            </a:prstGeom>
            <a:noFill/>
          </p:spPr>
          <p:txBody>
            <a:bodyPr wrap="square" lIns="0" tIns="0" rIns="0" bIns="0" anchor="t">
              <a:spAutoFit/>
            </a:bodyPr>
            <a:lstStyle/>
            <a:p>
              <a:pPr>
                <a:lnSpc>
                  <a:spcPts val="1265"/>
                </a:lnSpc>
              </a:pPr>
              <a:r>
                <a:rPr sz="844">
                  <a:solidFill>
                    <a:srgbClr val="1A2C42"/>
                  </a:solidFill>
                  <a:latin typeface="Inter"/>
                </a:rPr>
                <a:t>Combines the strengths of v2 and v3</a:t>
              </a:r>
            </a:p>
          </p:txBody>
        </p:sp>
        <p:sp>
          <p:nvSpPr>
            <p:cNvPr id="41" name="TextBox 40">
              <a:extLst>
                <a:ext uri="{FF2B5EF4-FFF2-40B4-BE49-F238E27FC236}">
                  <a16:creationId xmlns:a16="http://schemas.microsoft.com/office/drawing/2014/main" id="{C7C6A96A-EE3F-F823-13FA-1F4DB6773772}"/>
                </a:ext>
              </a:extLst>
            </p:cNvPr>
            <p:cNvSpPr txBox="1"/>
            <p:nvPr/>
          </p:nvSpPr>
          <p:spPr>
            <a:xfrm>
              <a:off x="6254079" y="2773322"/>
              <a:ext cx="64294" cy="201594"/>
            </a:xfrm>
            <a:prstGeom prst="rect">
              <a:avLst/>
            </a:prstGeom>
            <a:noFill/>
          </p:spPr>
          <p:txBody>
            <a:bodyPr wrap="square" lIns="0" tIns="0" rIns="0" bIns="0" anchor="t">
              <a:spAutoFit/>
            </a:bodyPr>
            <a:lstStyle/>
            <a:p>
              <a:pPr>
                <a:lnSpc>
                  <a:spcPts val="1688"/>
                </a:lnSpc>
              </a:pPr>
              <a:r>
                <a:rPr sz="1125" b="1">
                  <a:solidFill>
                    <a:srgbClr val="1A2C42"/>
                  </a:solidFill>
                  <a:latin typeface="Inter"/>
                </a:rPr>
                <a:t>•</a:t>
              </a:r>
            </a:p>
          </p:txBody>
        </p:sp>
      </p:grpSp>
      <p:grpSp>
        <p:nvGrpSpPr>
          <p:cNvPr id="38" name="Group 37">
            <a:extLst>
              <a:ext uri="{FF2B5EF4-FFF2-40B4-BE49-F238E27FC236}">
                <a16:creationId xmlns:a16="http://schemas.microsoft.com/office/drawing/2014/main" id="{11C6B36D-B996-C043-18A3-50F972D791D9}"/>
              </a:ext>
            </a:extLst>
          </p:cNvPr>
          <p:cNvGrpSpPr/>
          <p:nvPr/>
        </p:nvGrpSpPr>
        <p:grpSpPr>
          <a:xfrm>
            <a:off x="6257925" y="3035809"/>
            <a:ext cx="2282571" cy="320344"/>
            <a:chOff x="6257925" y="3035809"/>
            <a:chExt cx="2282571" cy="320344"/>
          </a:xfrm>
        </p:grpSpPr>
        <p:sp>
          <p:nvSpPr>
            <p:cNvPr id="30" name="TextBox 29">
              <a:extLst>
                <a:ext uri="{FF2B5EF4-FFF2-40B4-BE49-F238E27FC236}">
                  <a16:creationId xmlns:a16="http://schemas.microsoft.com/office/drawing/2014/main" id="{8AF45803-B6EB-8031-85A8-D2D4BF73CE84}"/>
                </a:ext>
              </a:extLst>
            </p:cNvPr>
            <p:cNvSpPr txBox="1"/>
            <p:nvPr/>
          </p:nvSpPr>
          <p:spPr>
            <a:xfrm>
              <a:off x="6440233" y="3035809"/>
              <a:ext cx="2100263" cy="320344"/>
            </a:xfrm>
            <a:prstGeom prst="rect">
              <a:avLst/>
            </a:prstGeom>
            <a:noFill/>
          </p:spPr>
          <p:txBody>
            <a:bodyPr wrap="square" lIns="0" tIns="0" rIns="0" bIns="0" anchor="t">
              <a:spAutoFit/>
            </a:bodyPr>
            <a:lstStyle/>
            <a:p>
              <a:pPr>
                <a:lnSpc>
                  <a:spcPts val="1265"/>
                </a:lnSpc>
              </a:pPr>
              <a:r>
                <a:rPr sz="844">
                  <a:solidFill>
                    <a:srgbClr val="1A2C42"/>
                  </a:solidFill>
                  <a:latin typeface="Inter"/>
                </a:rPr>
                <a:t>Explicit semantics: breaks data into 157 resources (e.g., Patient, Observation, Condition)</a:t>
              </a:r>
            </a:p>
          </p:txBody>
        </p:sp>
        <p:sp>
          <p:nvSpPr>
            <p:cNvPr id="42" name="TextBox 41">
              <a:extLst>
                <a:ext uri="{FF2B5EF4-FFF2-40B4-BE49-F238E27FC236}">
                  <a16:creationId xmlns:a16="http://schemas.microsoft.com/office/drawing/2014/main" id="{11542128-EB46-6A5D-CD33-CADDB74688D1}"/>
                </a:ext>
              </a:extLst>
            </p:cNvPr>
            <p:cNvSpPr txBox="1"/>
            <p:nvPr/>
          </p:nvSpPr>
          <p:spPr>
            <a:xfrm>
              <a:off x="6257925" y="3096655"/>
              <a:ext cx="64294" cy="201594"/>
            </a:xfrm>
            <a:prstGeom prst="rect">
              <a:avLst/>
            </a:prstGeom>
            <a:noFill/>
          </p:spPr>
          <p:txBody>
            <a:bodyPr wrap="square" lIns="0" tIns="0" rIns="0" bIns="0" anchor="t">
              <a:spAutoFit/>
            </a:bodyPr>
            <a:lstStyle/>
            <a:p>
              <a:pPr>
                <a:lnSpc>
                  <a:spcPts val="1688"/>
                </a:lnSpc>
              </a:pPr>
              <a:r>
                <a:rPr sz="1125" b="1">
                  <a:solidFill>
                    <a:srgbClr val="1A2C42"/>
                  </a:solidFill>
                  <a:latin typeface="Inter"/>
                </a:rPr>
                <a:t>•</a:t>
              </a:r>
            </a:p>
          </p:txBody>
        </p:sp>
      </p:grpSp>
      <p:grpSp>
        <p:nvGrpSpPr>
          <p:cNvPr id="39" name="Group 38">
            <a:extLst>
              <a:ext uri="{FF2B5EF4-FFF2-40B4-BE49-F238E27FC236}">
                <a16:creationId xmlns:a16="http://schemas.microsoft.com/office/drawing/2014/main" id="{5A1C6339-9A52-7185-65E8-82EF41FC2B98}"/>
              </a:ext>
            </a:extLst>
          </p:cNvPr>
          <p:cNvGrpSpPr/>
          <p:nvPr/>
        </p:nvGrpSpPr>
        <p:grpSpPr>
          <a:xfrm>
            <a:off x="6254079" y="3420669"/>
            <a:ext cx="2275558" cy="201594"/>
            <a:chOff x="6254079" y="3420669"/>
            <a:chExt cx="2275558" cy="201594"/>
          </a:xfrm>
        </p:grpSpPr>
        <p:sp>
          <p:nvSpPr>
            <p:cNvPr id="31" name="TextBox 30">
              <a:extLst>
                <a:ext uri="{FF2B5EF4-FFF2-40B4-BE49-F238E27FC236}">
                  <a16:creationId xmlns:a16="http://schemas.microsoft.com/office/drawing/2014/main" id="{59D02BDC-0735-3BE0-91E3-B7A4CC8F0FB0}"/>
                </a:ext>
              </a:extLst>
            </p:cNvPr>
            <p:cNvSpPr txBox="1"/>
            <p:nvPr/>
          </p:nvSpPr>
          <p:spPr>
            <a:xfrm>
              <a:off x="6429374" y="3436670"/>
              <a:ext cx="2100263" cy="153632"/>
            </a:xfrm>
            <a:prstGeom prst="rect">
              <a:avLst/>
            </a:prstGeom>
            <a:noFill/>
          </p:spPr>
          <p:txBody>
            <a:bodyPr wrap="square" lIns="0" tIns="0" rIns="0" bIns="0" anchor="t">
              <a:spAutoFit/>
            </a:bodyPr>
            <a:lstStyle/>
            <a:p>
              <a:pPr>
                <a:lnSpc>
                  <a:spcPts val="1265"/>
                </a:lnSpc>
              </a:pPr>
              <a:r>
                <a:rPr sz="844">
                  <a:solidFill>
                    <a:srgbClr val="1A2C42"/>
                  </a:solidFill>
                  <a:latin typeface="Inter"/>
                </a:rPr>
                <a:t>Sends data as JSON/XML over REST APIs</a:t>
              </a:r>
            </a:p>
          </p:txBody>
        </p:sp>
        <p:sp>
          <p:nvSpPr>
            <p:cNvPr id="43" name="TextBox 42">
              <a:extLst>
                <a:ext uri="{FF2B5EF4-FFF2-40B4-BE49-F238E27FC236}">
                  <a16:creationId xmlns:a16="http://schemas.microsoft.com/office/drawing/2014/main" id="{AD1EE8E8-A1E2-FE64-3FD5-17B707E5FD08}"/>
                </a:ext>
              </a:extLst>
            </p:cNvPr>
            <p:cNvSpPr txBox="1"/>
            <p:nvPr/>
          </p:nvSpPr>
          <p:spPr>
            <a:xfrm>
              <a:off x="6254079" y="3420669"/>
              <a:ext cx="64294" cy="201594"/>
            </a:xfrm>
            <a:prstGeom prst="rect">
              <a:avLst/>
            </a:prstGeom>
            <a:noFill/>
          </p:spPr>
          <p:txBody>
            <a:bodyPr wrap="square" lIns="0" tIns="0" rIns="0" bIns="0" anchor="t">
              <a:spAutoFit/>
            </a:bodyPr>
            <a:lstStyle/>
            <a:p>
              <a:pPr>
                <a:lnSpc>
                  <a:spcPts val="1688"/>
                </a:lnSpc>
              </a:pPr>
              <a:r>
                <a:rPr sz="1125" b="1">
                  <a:solidFill>
                    <a:srgbClr val="1A2C42"/>
                  </a:solidFill>
                  <a:latin typeface="Inter"/>
                </a:rPr>
                <a:t>•</a:t>
              </a:r>
            </a:p>
          </p:txBody>
        </p:sp>
      </p:grpSp>
      <p:sp>
        <p:nvSpPr>
          <p:cNvPr id="46" name="Text 0">
            <a:extLst>
              <a:ext uri="{FF2B5EF4-FFF2-40B4-BE49-F238E27FC236}">
                <a16:creationId xmlns:a16="http://schemas.microsoft.com/office/drawing/2014/main" id="{637EEBA1-2332-3B07-C725-094A19378633}"/>
              </a:ext>
            </a:extLst>
          </p:cNvPr>
          <p:cNvSpPr/>
          <p:nvPr/>
        </p:nvSpPr>
        <p:spPr>
          <a:xfrm>
            <a:off x="457200" y="301752"/>
            <a:ext cx="3840480" cy="274320"/>
          </a:xfrm>
          <a:prstGeom prst="rect">
            <a:avLst/>
          </a:prstGeom>
          <a:noFill/>
          <a:ln/>
        </p:spPr>
        <p:txBody>
          <a:bodyPr wrap="square" lIns="0" tIns="0" rIns="0" bIns="0" rtlCol="0" anchor="ctr"/>
          <a:lstStyle/>
          <a:p>
            <a:pPr marL="0" indent="0">
              <a:buNone/>
            </a:pPr>
            <a:r>
              <a:rPr lang="en-US" sz="1100" b="1" kern="0" spc="200">
                <a:solidFill>
                  <a:srgbClr val="004791"/>
                </a:solidFill>
                <a:latin typeface="Calibri" pitchFamily="34" charset="0"/>
                <a:ea typeface="Calibri" pitchFamily="34" charset="-122"/>
                <a:cs typeface="Calibri" pitchFamily="34" charset="-120"/>
              </a:rPr>
              <a:t>SECOND GENERATION</a:t>
            </a:r>
            <a:endParaRPr lang="en-US" sz="1100"/>
          </a:p>
        </p:txBody>
      </p:sp>
      <p:sp>
        <p:nvSpPr>
          <p:cNvPr id="51" name="Text 17">
            <a:extLst>
              <a:ext uri="{FF2B5EF4-FFF2-40B4-BE49-F238E27FC236}">
                <a16:creationId xmlns:a16="http://schemas.microsoft.com/office/drawing/2014/main" id="{490EDBC7-ED14-A37A-3972-8A6412BCDE82}"/>
              </a:ext>
            </a:extLst>
          </p:cNvPr>
          <p:cNvSpPr/>
          <p:nvPr/>
        </p:nvSpPr>
        <p:spPr>
          <a:xfrm>
            <a:off x="457200" y="4832604"/>
            <a:ext cx="2743200" cy="146304"/>
          </a:xfrm>
          <a:prstGeom prst="rect">
            <a:avLst/>
          </a:prstGeom>
          <a:noFill/>
          <a:ln/>
        </p:spPr>
        <p:txBody>
          <a:bodyPr wrap="square" lIns="0" tIns="0" rIns="0" bIns="0" rtlCol="0" anchor="ctr"/>
          <a:lstStyle/>
          <a:p>
            <a:pPr marL="0" indent="0" algn="l">
              <a:buNone/>
            </a:pPr>
            <a:r>
              <a:rPr lang="en-US" sz="800" b="1" kern="0" spc="100">
                <a:solidFill>
                  <a:srgbClr val="004791"/>
                </a:solidFill>
                <a:latin typeface="Calibri" pitchFamily="34" charset="0"/>
                <a:ea typeface="Calibri" pitchFamily="34" charset="-122"/>
                <a:cs typeface="Calibri" pitchFamily="34" charset="-120"/>
              </a:rPr>
              <a:t>KTH</a:t>
            </a:r>
            <a:r>
              <a:rPr lang="en-US" sz="800" kern="0" spc="100">
                <a:solidFill>
                  <a:srgbClr val="C9C3BB"/>
                </a:solidFill>
                <a:latin typeface="Calibri" pitchFamily="34" charset="0"/>
                <a:ea typeface="Calibri" pitchFamily="34" charset="-122"/>
                <a:cs typeface="Calibri" pitchFamily="34" charset="-120"/>
              </a:rPr>
              <a:t>  /  </a:t>
            </a:r>
            <a:r>
              <a:rPr lang="en-US" sz="800" b="1" kern="0" spc="100">
                <a:solidFill>
                  <a:srgbClr val="57068C"/>
                </a:solidFill>
                <a:latin typeface="Calibri" pitchFamily="34" charset="0"/>
                <a:ea typeface="Calibri" pitchFamily="34" charset="-122"/>
                <a:cs typeface="Calibri" pitchFamily="34" charset="-120"/>
              </a:rPr>
              <a:t>NYU</a:t>
            </a:r>
            <a:r>
              <a:rPr lang="en-US" sz="800" kern="0" spc="100">
                <a:solidFill>
                  <a:srgbClr val="C9C3BB"/>
                </a:solidFill>
                <a:latin typeface="Calibri" pitchFamily="34" charset="0"/>
                <a:ea typeface="Calibri" pitchFamily="34" charset="-122"/>
                <a:cs typeface="Calibri" pitchFamily="34" charset="-120"/>
              </a:rPr>
              <a:t>  /  </a:t>
            </a:r>
            <a:r>
              <a:rPr lang="en-US" sz="800" b="1" kern="0" spc="100">
                <a:solidFill>
                  <a:srgbClr val="0066B3"/>
                </a:solidFill>
                <a:latin typeface="Calibri" pitchFamily="34" charset="0"/>
                <a:ea typeface="Calibri" pitchFamily="34" charset="-122"/>
                <a:cs typeface="Calibri" pitchFamily="34" charset="-120"/>
              </a:rPr>
              <a:t>TU Wien</a:t>
            </a:r>
            <a:endParaRPr lang="en-US" sz="800"/>
          </a:p>
        </p:txBody>
      </p:sp>
      <p:sp>
        <p:nvSpPr>
          <p:cNvPr id="52" name="Text 19">
            <a:extLst>
              <a:ext uri="{FF2B5EF4-FFF2-40B4-BE49-F238E27FC236}">
                <a16:creationId xmlns:a16="http://schemas.microsoft.com/office/drawing/2014/main" id="{97A17A51-27D4-D4B8-55C3-4978B22CF21F}"/>
              </a:ext>
            </a:extLst>
          </p:cNvPr>
          <p:cNvSpPr/>
          <p:nvPr/>
        </p:nvSpPr>
        <p:spPr>
          <a:xfrm>
            <a:off x="8321040" y="4823460"/>
            <a:ext cx="365760" cy="164592"/>
          </a:xfrm>
          <a:prstGeom prst="rect">
            <a:avLst/>
          </a:prstGeom>
          <a:noFill/>
          <a:ln/>
        </p:spPr>
        <p:txBody>
          <a:bodyPr wrap="square" lIns="0" tIns="0" rIns="0" bIns="0" rtlCol="0" anchor="ctr"/>
          <a:lstStyle/>
          <a:p>
            <a:pPr marL="0" indent="0" algn="r">
              <a:buNone/>
            </a:pPr>
            <a:fld id="{00000000-0000-0000-0000-000000000014}" type="slidenum">
              <a:rPr lang="en-US" sz="800">
                <a:solidFill>
                  <a:srgbClr val="5C6470"/>
                </a:solidFill>
                <a:latin typeface="Calibri" pitchFamily="34" charset="0"/>
                <a:ea typeface="Calibri" pitchFamily="34" charset="-122"/>
                <a:cs typeface="Calibri" pitchFamily="34" charset="-120"/>
              </a:rPr>
              <a:t>23</a:t>
            </a:fld>
            <a:endParaRPr lang="en-US" sz="800"/>
          </a:p>
        </p:txBody>
      </p:sp>
      <p:sp>
        <p:nvSpPr>
          <p:cNvPr id="53" name="Footer Divider">
            <a:extLst>
              <a:ext uri="{FF2B5EF4-FFF2-40B4-BE49-F238E27FC236}">
                <a16:creationId xmlns:a16="http://schemas.microsoft.com/office/drawing/2014/main" id="{B749DCBD-F169-B355-64D8-264B609E00BE}"/>
              </a:ext>
            </a:extLst>
          </p:cNvPr>
          <p:cNvSpPr/>
          <p:nvPr/>
        </p:nvSpPr>
        <p:spPr>
          <a:xfrm>
            <a:off x="457200" y="4721380"/>
            <a:ext cx="8229600" cy="9525"/>
          </a:xfrm>
          <a:prstGeom prst="rect">
            <a:avLst/>
          </a:prstGeom>
          <a:solidFill>
            <a:srgbClr val="C9C3BB"/>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SE"/>
          </a:p>
        </p:txBody>
      </p:sp>
      <p:sp>
        <p:nvSpPr>
          <p:cNvPr id="54" name="Text 18">
            <a:extLst>
              <a:ext uri="{FF2B5EF4-FFF2-40B4-BE49-F238E27FC236}">
                <a16:creationId xmlns:a16="http://schemas.microsoft.com/office/drawing/2014/main" id="{21DF2609-7EB3-6576-6084-E43FA749A1B5}"/>
              </a:ext>
            </a:extLst>
          </p:cNvPr>
          <p:cNvSpPr/>
          <p:nvPr/>
        </p:nvSpPr>
        <p:spPr>
          <a:xfrm>
            <a:off x="5486400" y="4823460"/>
            <a:ext cx="2743200" cy="164592"/>
          </a:xfrm>
          <a:prstGeom prst="rect">
            <a:avLst/>
          </a:prstGeom>
          <a:noFill/>
          <a:ln/>
        </p:spPr>
        <p:txBody>
          <a:bodyPr wrap="square" lIns="0" tIns="0" rIns="0" bIns="0" rtlCol="0" anchor="ctr"/>
          <a:lstStyle/>
          <a:p>
            <a:pPr marL="0" indent="0" algn="r">
              <a:buNone/>
            </a:pPr>
            <a:r>
              <a:rPr lang="en-US" sz="800">
                <a:solidFill>
                  <a:srgbClr val="5C6470"/>
                </a:solidFill>
                <a:latin typeface="Calibri" pitchFamily="34" charset="0"/>
                <a:ea typeface="Calibri" pitchFamily="34" charset="-122"/>
                <a:cs typeface="Calibri" pitchFamily="34" charset="-120"/>
              </a:rPr>
              <a:t>Andra Ionescu</a:t>
            </a:r>
            <a:endParaRPr lang="en-US" sz="800"/>
          </a:p>
        </p:txBody>
      </p:sp>
      <p:sp>
        <p:nvSpPr>
          <p:cNvPr id="55" name="Row Marker">
            <a:extLst>
              <a:ext uri="{FF2B5EF4-FFF2-40B4-BE49-F238E27FC236}">
                <a16:creationId xmlns:a16="http://schemas.microsoft.com/office/drawing/2014/main" id="{0FCA9EED-27B2-2FEF-B18E-80C61890FF20}"/>
              </a:ext>
            </a:extLst>
          </p:cNvPr>
          <p:cNvSpPr/>
          <p:nvPr/>
        </p:nvSpPr>
        <p:spPr>
          <a:xfrm>
            <a:off x="6248158" y="3785030"/>
            <a:ext cx="96631" cy="96631"/>
          </a:xfrm>
          <a:prstGeom prst="ellipse">
            <a:avLst/>
          </a:prstGeom>
          <a:solidFill>
            <a:srgbClr val="E0156F"/>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none" rtlCol="0" anchor="ctr" anchorCtr="0">
            <a:noAutofit/>
          </a:bodyPr>
          <a:lstStyle/>
          <a:p>
            <a:pPr algn="ctr"/>
            <a:r>
              <a:rPr lang="en-SE" sz="700" b="1">
                <a:solidFill>
                  <a:srgbClr val="FFFFFF"/>
                </a:solidFill>
              </a:rPr>
              <a:t>!</a:t>
            </a:r>
          </a:p>
        </p:txBody>
      </p:sp>
      <p:sp>
        <p:nvSpPr>
          <p:cNvPr id="56" name="Row Marker">
            <a:extLst>
              <a:ext uri="{FF2B5EF4-FFF2-40B4-BE49-F238E27FC236}">
                <a16:creationId xmlns:a16="http://schemas.microsoft.com/office/drawing/2014/main" id="{1CF17AEC-B353-00E4-633E-85C0C93A76CB}"/>
              </a:ext>
            </a:extLst>
          </p:cNvPr>
          <p:cNvSpPr/>
          <p:nvPr/>
        </p:nvSpPr>
        <p:spPr>
          <a:xfrm>
            <a:off x="6248157" y="4195680"/>
            <a:ext cx="96631" cy="96631"/>
          </a:xfrm>
          <a:prstGeom prst="ellipse">
            <a:avLst/>
          </a:prstGeom>
          <a:solidFill>
            <a:srgbClr val="E0156F"/>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none" rtlCol="0" anchor="ctr" anchorCtr="0">
            <a:noAutofit/>
          </a:bodyPr>
          <a:lstStyle/>
          <a:p>
            <a:pPr algn="ctr"/>
            <a:r>
              <a:rPr lang="en-SE" sz="700" b="1">
                <a:solidFill>
                  <a:srgbClr val="FFFFFF"/>
                </a:solidFill>
              </a:rPr>
              <a:t>!</a:t>
            </a:r>
          </a:p>
        </p:txBody>
      </p:sp>
      <p:sp>
        <p:nvSpPr>
          <p:cNvPr id="57" name="Row Marker">
            <a:extLst>
              <a:ext uri="{FF2B5EF4-FFF2-40B4-BE49-F238E27FC236}">
                <a16:creationId xmlns:a16="http://schemas.microsoft.com/office/drawing/2014/main" id="{9EDDB757-7C34-0C73-8C4E-6F8062B110AB}"/>
              </a:ext>
            </a:extLst>
          </p:cNvPr>
          <p:cNvSpPr/>
          <p:nvPr/>
        </p:nvSpPr>
        <p:spPr>
          <a:xfrm>
            <a:off x="3436144" y="2927660"/>
            <a:ext cx="96631" cy="96631"/>
          </a:xfrm>
          <a:prstGeom prst="ellipse">
            <a:avLst/>
          </a:prstGeom>
          <a:solidFill>
            <a:srgbClr val="E0156F"/>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none" rtlCol="0" anchor="ctr" anchorCtr="0">
            <a:noAutofit/>
          </a:bodyPr>
          <a:lstStyle/>
          <a:p>
            <a:pPr algn="ctr"/>
            <a:r>
              <a:rPr lang="en-SE" sz="700" b="1">
                <a:solidFill>
                  <a:srgbClr val="FFFFFF"/>
                </a:solidFill>
              </a:rPr>
              <a:t>!</a:t>
            </a:r>
          </a:p>
        </p:txBody>
      </p:sp>
      <p:sp>
        <p:nvSpPr>
          <p:cNvPr id="58" name="Row Marker">
            <a:extLst>
              <a:ext uri="{FF2B5EF4-FFF2-40B4-BE49-F238E27FC236}">
                <a16:creationId xmlns:a16="http://schemas.microsoft.com/office/drawing/2014/main" id="{12390D29-E0D9-D5FD-9E91-4563955379CB}"/>
              </a:ext>
            </a:extLst>
          </p:cNvPr>
          <p:cNvSpPr/>
          <p:nvPr/>
        </p:nvSpPr>
        <p:spPr>
          <a:xfrm>
            <a:off x="3436144" y="3258022"/>
            <a:ext cx="96631" cy="96631"/>
          </a:xfrm>
          <a:prstGeom prst="ellipse">
            <a:avLst/>
          </a:prstGeom>
          <a:solidFill>
            <a:srgbClr val="E0156F"/>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none" rtlCol="0" anchor="ctr" anchorCtr="0">
            <a:noAutofit/>
          </a:bodyPr>
          <a:lstStyle/>
          <a:p>
            <a:pPr algn="ctr"/>
            <a:r>
              <a:rPr lang="en-SE" sz="700" b="1">
                <a:solidFill>
                  <a:srgbClr val="FFFFFF"/>
                </a:solidFill>
              </a:rPr>
              <a:t>!</a:t>
            </a:r>
          </a:p>
        </p:txBody>
      </p:sp>
      <p:sp>
        <p:nvSpPr>
          <p:cNvPr id="59" name="Row Marker">
            <a:extLst>
              <a:ext uri="{FF2B5EF4-FFF2-40B4-BE49-F238E27FC236}">
                <a16:creationId xmlns:a16="http://schemas.microsoft.com/office/drawing/2014/main" id="{BB9C08F9-CE81-1D7E-9D8C-08668E65E597}"/>
              </a:ext>
            </a:extLst>
          </p:cNvPr>
          <p:cNvSpPr/>
          <p:nvPr/>
        </p:nvSpPr>
        <p:spPr>
          <a:xfrm>
            <a:off x="3436144" y="3511429"/>
            <a:ext cx="96631" cy="96631"/>
          </a:xfrm>
          <a:prstGeom prst="ellipse">
            <a:avLst/>
          </a:prstGeom>
          <a:solidFill>
            <a:srgbClr val="E0156F"/>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none" rtlCol="0" anchor="ctr" anchorCtr="0">
            <a:noAutofit/>
          </a:bodyPr>
          <a:lstStyle/>
          <a:p>
            <a:pPr algn="ctr"/>
            <a:r>
              <a:rPr lang="en-SE" sz="700" b="1">
                <a:solidFill>
                  <a:srgbClr val="FFFFFF"/>
                </a:solidFill>
              </a:rPr>
              <a:t>!</a:t>
            </a:r>
          </a:p>
        </p:txBody>
      </p:sp>
      <p:sp>
        <p:nvSpPr>
          <p:cNvPr id="60" name="Row Marker">
            <a:extLst>
              <a:ext uri="{FF2B5EF4-FFF2-40B4-BE49-F238E27FC236}">
                <a16:creationId xmlns:a16="http://schemas.microsoft.com/office/drawing/2014/main" id="{3109E1F9-132A-B3BC-7AED-21851C3D41B9}"/>
              </a:ext>
            </a:extLst>
          </p:cNvPr>
          <p:cNvSpPr/>
          <p:nvPr/>
        </p:nvSpPr>
        <p:spPr>
          <a:xfrm>
            <a:off x="3436144" y="3817323"/>
            <a:ext cx="96631" cy="96631"/>
          </a:xfrm>
          <a:prstGeom prst="ellipse">
            <a:avLst/>
          </a:prstGeom>
          <a:solidFill>
            <a:srgbClr val="E0156F"/>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none" rtlCol="0" anchor="ctr" anchorCtr="0">
            <a:noAutofit/>
          </a:bodyPr>
          <a:lstStyle/>
          <a:p>
            <a:pPr algn="ctr"/>
            <a:r>
              <a:rPr lang="en-SE" sz="700" b="1">
                <a:solidFill>
                  <a:srgbClr val="FFFFFF"/>
                </a:solidFill>
              </a:rPr>
              <a:t>!</a:t>
            </a:r>
          </a:p>
        </p:txBody>
      </p:sp>
      <p:grpSp>
        <p:nvGrpSpPr>
          <p:cNvPr id="36" name="Group 35">
            <a:extLst>
              <a:ext uri="{FF2B5EF4-FFF2-40B4-BE49-F238E27FC236}">
                <a16:creationId xmlns:a16="http://schemas.microsoft.com/office/drawing/2014/main" id="{01B99BFA-4E55-37C7-9BA3-EB02C4FE8A27}"/>
              </a:ext>
            </a:extLst>
          </p:cNvPr>
          <p:cNvGrpSpPr/>
          <p:nvPr/>
        </p:nvGrpSpPr>
        <p:grpSpPr>
          <a:xfrm>
            <a:off x="612480" y="3453165"/>
            <a:ext cx="2273595" cy="320344"/>
            <a:chOff x="612480" y="3453165"/>
            <a:chExt cx="2273595" cy="320344"/>
          </a:xfrm>
        </p:grpSpPr>
        <p:sp>
          <p:nvSpPr>
            <p:cNvPr id="24" name="TextBox 23">
              <a:extLst>
                <a:ext uri="{FF2B5EF4-FFF2-40B4-BE49-F238E27FC236}">
                  <a16:creationId xmlns:a16="http://schemas.microsoft.com/office/drawing/2014/main" id="{1B91A60E-753C-7723-23DD-0E56898174EB}"/>
                </a:ext>
              </a:extLst>
            </p:cNvPr>
            <p:cNvSpPr txBox="1"/>
            <p:nvPr/>
          </p:nvSpPr>
          <p:spPr>
            <a:xfrm>
              <a:off x="785812" y="3453165"/>
              <a:ext cx="2100263" cy="320344"/>
            </a:xfrm>
            <a:prstGeom prst="rect">
              <a:avLst/>
            </a:prstGeom>
            <a:noFill/>
          </p:spPr>
          <p:txBody>
            <a:bodyPr wrap="square" lIns="0" tIns="0" rIns="0" bIns="0" anchor="t">
              <a:spAutoFit/>
            </a:bodyPr>
            <a:lstStyle/>
            <a:p>
              <a:pPr>
                <a:lnSpc>
                  <a:spcPts val="1265"/>
                </a:lnSpc>
              </a:pPr>
              <a:r>
                <a:rPr sz="844">
                  <a:solidFill>
                    <a:srgbClr val="1A2C42"/>
                  </a:solidFill>
                  <a:latin typeface="Inter"/>
                </a:rPr>
                <a:t>Limited semantic meaning, implied data model, bespoke interfaces, not scalable</a:t>
              </a:r>
            </a:p>
          </p:txBody>
        </p:sp>
        <p:sp>
          <p:nvSpPr>
            <p:cNvPr id="61" name="Row Marker">
              <a:extLst>
                <a:ext uri="{FF2B5EF4-FFF2-40B4-BE49-F238E27FC236}">
                  <a16:creationId xmlns:a16="http://schemas.microsoft.com/office/drawing/2014/main" id="{E70578A2-6022-DFA9-3614-3F1A6366C9C0}"/>
                </a:ext>
              </a:extLst>
            </p:cNvPr>
            <p:cNvSpPr/>
            <p:nvPr/>
          </p:nvSpPr>
          <p:spPr>
            <a:xfrm>
              <a:off x="612480" y="3568545"/>
              <a:ext cx="96631" cy="96631"/>
            </a:xfrm>
            <a:prstGeom prst="ellipse">
              <a:avLst/>
            </a:prstGeom>
            <a:solidFill>
              <a:srgbClr val="E0156F"/>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none" rtlCol="0" anchor="ctr" anchorCtr="0">
              <a:noAutofit/>
            </a:bodyPr>
            <a:lstStyle/>
            <a:p>
              <a:pPr algn="ctr"/>
              <a:r>
                <a:rPr lang="en-SE" sz="700" b="1">
                  <a:solidFill>
                    <a:srgbClr val="FFFFFF"/>
                  </a:solidFill>
                </a:rPr>
                <a:t>!</a:t>
              </a:r>
            </a:p>
          </p:txBody>
        </p:sp>
      </p:grpSp>
      <p:grpSp>
        <p:nvGrpSpPr>
          <p:cNvPr id="6" name="Group 5">
            <a:extLst>
              <a:ext uri="{FF2B5EF4-FFF2-40B4-BE49-F238E27FC236}">
                <a16:creationId xmlns:a16="http://schemas.microsoft.com/office/drawing/2014/main" id="{1C977CA7-FCDE-1B9A-D650-1DF07D3E2D86}"/>
              </a:ext>
            </a:extLst>
          </p:cNvPr>
          <p:cNvGrpSpPr/>
          <p:nvPr/>
        </p:nvGrpSpPr>
        <p:grpSpPr>
          <a:xfrm>
            <a:off x="3271223" y="2449153"/>
            <a:ext cx="3108960" cy="1396055"/>
            <a:chOff x="5577840" y="2240280"/>
            <a:chExt cx="3108960" cy="1396055"/>
          </a:xfrm>
        </p:grpSpPr>
        <p:sp>
          <p:nvSpPr>
            <p:cNvPr id="10" name="Shape 10">
              <a:extLst>
                <a:ext uri="{FF2B5EF4-FFF2-40B4-BE49-F238E27FC236}">
                  <a16:creationId xmlns:a16="http://schemas.microsoft.com/office/drawing/2014/main" id="{E73DB198-34E6-8EF1-DDF6-9A9A05D61E5A}"/>
                </a:ext>
              </a:extLst>
            </p:cNvPr>
            <p:cNvSpPr/>
            <p:nvPr/>
          </p:nvSpPr>
          <p:spPr>
            <a:xfrm>
              <a:off x="5577840" y="2240280"/>
              <a:ext cx="3108960" cy="1396055"/>
            </a:xfrm>
            <a:prstGeom prst="roundRect">
              <a:avLst>
                <a:gd name="adj" fmla="val 4348"/>
              </a:avLst>
            </a:prstGeom>
            <a:solidFill>
              <a:srgbClr val="F5F1ED"/>
            </a:solidFill>
            <a:ln/>
            <a:effectLst>
              <a:outerShdw blurRad="88900" dist="38100" dir="5400000" algn="bl" rotWithShape="0">
                <a:srgbClr val="000000">
                  <a:alpha val="12000"/>
                </a:srgbClr>
              </a:outerShdw>
            </a:effectLst>
          </p:spPr>
          <p:txBody>
            <a:bodyPr/>
            <a:lstStyle/>
            <a:p>
              <a:endParaRPr lang="en-SE"/>
            </a:p>
          </p:txBody>
        </p:sp>
        <p:grpSp>
          <p:nvGrpSpPr>
            <p:cNvPr id="13" name="Group 12">
              <a:extLst>
                <a:ext uri="{FF2B5EF4-FFF2-40B4-BE49-F238E27FC236}">
                  <a16:creationId xmlns:a16="http://schemas.microsoft.com/office/drawing/2014/main" id="{57A63EDE-C387-A07D-8049-FBCE1909E84F}"/>
                </a:ext>
              </a:extLst>
            </p:cNvPr>
            <p:cNvGrpSpPr/>
            <p:nvPr/>
          </p:nvGrpSpPr>
          <p:grpSpPr>
            <a:xfrm>
              <a:off x="5610447" y="2305847"/>
              <a:ext cx="3037367" cy="1213069"/>
              <a:chOff x="5610447" y="2305847"/>
              <a:chExt cx="3037367" cy="1213069"/>
            </a:xfrm>
          </p:grpSpPr>
          <p:sp>
            <p:nvSpPr>
              <p:cNvPr id="14" name="Text 12">
                <a:extLst>
                  <a:ext uri="{FF2B5EF4-FFF2-40B4-BE49-F238E27FC236}">
                    <a16:creationId xmlns:a16="http://schemas.microsoft.com/office/drawing/2014/main" id="{E37A60D1-627C-3BE1-873C-1C83CF89112F}"/>
                  </a:ext>
                </a:extLst>
              </p:cNvPr>
              <p:cNvSpPr/>
              <p:nvPr/>
            </p:nvSpPr>
            <p:spPr>
              <a:xfrm>
                <a:off x="5674951" y="2305847"/>
                <a:ext cx="2560320" cy="267232"/>
              </a:xfrm>
              <a:prstGeom prst="rect">
                <a:avLst/>
              </a:prstGeom>
              <a:noFill/>
              <a:ln/>
            </p:spPr>
            <p:txBody>
              <a:bodyPr wrap="square" lIns="0" tIns="0" rIns="0" bIns="0" rtlCol="0" anchor="ctr"/>
              <a:lstStyle/>
              <a:p>
                <a:pPr marL="0" indent="0">
                  <a:buNone/>
                </a:pPr>
                <a:r>
                  <a:rPr lang="en-US" sz="1200">
                    <a:solidFill>
                      <a:srgbClr val="5C6470"/>
                    </a:solidFill>
                    <a:latin typeface="Calibri" pitchFamily="34" charset="0"/>
                    <a:ea typeface="Calibri" pitchFamily="34" charset="-122"/>
                    <a:cs typeface="Calibri" pitchFamily="34" charset="-120"/>
                  </a:rPr>
                  <a:t>v2 example </a:t>
                </a:r>
              </a:p>
            </p:txBody>
          </p:sp>
          <p:sp>
            <p:nvSpPr>
              <p:cNvPr id="15" name="TextBox 14">
                <a:extLst>
                  <a:ext uri="{FF2B5EF4-FFF2-40B4-BE49-F238E27FC236}">
                    <a16:creationId xmlns:a16="http://schemas.microsoft.com/office/drawing/2014/main" id="{489BFBA9-4C09-4269-6649-9BB4B568FDD9}"/>
                  </a:ext>
                </a:extLst>
              </p:cNvPr>
              <p:cNvSpPr txBox="1"/>
              <p:nvPr/>
            </p:nvSpPr>
            <p:spPr>
              <a:xfrm>
                <a:off x="5610447" y="2595586"/>
                <a:ext cx="3037367" cy="923330"/>
              </a:xfrm>
              <a:prstGeom prst="rect">
                <a:avLst/>
              </a:prstGeom>
              <a:solidFill>
                <a:srgbClr val="FFFFFF"/>
              </a:solidFill>
              <a:effectLst>
                <a:softEdge rad="0"/>
              </a:effectLst>
            </p:spPr>
            <p:txBody>
              <a:bodyPr wrap="square">
                <a:spAutoFit/>
              </a:bodyPr>
              <a:lstStyle/>
              <a:p>
                <a:r>
                  <a:rPr lang="en-SE" sz="900"/>
                  <a:t>MSH|^~\&amp;|ADT_SENDER|HOSP_A|ADT_RECEIVER|HOSP_B|202607291200||ADT^A01|MSG00001|P|2.5.1</a:t>
                </a:r>
              </a:p>
              <a:p>
                <a:r>
                  <a:rPr lang="en-SE" sz="900"/>
                  <a:t>EVN|A01|202607291200</a:t>
                </a:r>
              </a:p>
              <a:p>
                <a:r>
                  <a:rPr lang="en-SE" sz="900"/>
                  <a:t>PID|1||123456^^^HOSP_A^MR||Andersson^Anna^^^||19800101|F|||Storgatan 1^^Stockholm^^11122^SE</a:t>
                </a:r>
              </a:p>
              <a:p>
                <a:r>
                  <a:rPr lang="en-SE" sz="900"/>
                  <a:t>PV1|1|I|WARD3^301^1|||||||MED||||ADM</a:t>
                </a:r>
              </a:p>
            </p:txBody>
          </p:sp>
        </p:grpSp>
      </p:grpSp>
      <p:pic>
        <p:nvPicPr>
          <p:cNvPr id="16" name="Picture 15">
            <a:extLst>
              <a:ext uri="{FF2B5EF4-FFF2-40B4-BE49-F238E27FC236}">
                <a16:creationId xmlns:a16="http://schemas.microsoft.com/office/drawing/2014/main" id="{1BEED337-46AE-9A07-7C8A-E6972B21981D}"/>
              </a:ext>
            </a:extLst>
          </p:cNvPr>
          <p:cNvPicPr>
            <a:picLocks noChangeAspect="1"/>
          </p:cNvPicPr>
          <p:nvPr/>
        </p:nvPicPr>
        <p:blipFill>
          <a:blip r:embed="rId8"/>
          <a:stretch>
            <a:fillRect/>
          </a:stretch>
        </p:blipFill>
        <p:spPr>
          <a:xfrm>
            <a:off x="2068944" y="0"/>
            <a:ext cx="4746194" cy="5143500"/>
          </a:xfrm>
          <a:prstGeom prst="rect">
            <a:avLst/>
          </a:prstGeom>
        </p:spPr>
      </p:pic>
      <p:grpSp>
        <p:nvGrpSpPr>
          <p:cNvPr id="40" name="Group 39">
            <a:extLst>
              <a:ext uri="{FF2B5EF4-FFF2-40B4-BE49-F238E27FC236}">
                <a16:creationId xmlns:a16="http://schemas.microsoft.com/office/drawing/2014/main" id="{C5527D97-6C62-759B-5AA0-9D384238D78E}"/>
              </a:ext>
            </a:extLst>
          </p:cNvPr>
          <p:cNvGrpSpPr/>
          <p:nvPr/>
        </p:nvGrpSpPr>
        <p:grpSpPr>
          <a:xfrm>
            <a:off x="727847" y="37475"/>
            <a:ext cx="7486357" cy="5068549"/>
            <a:chOff x="1000422" y="0"/>
            <a:chExt cx="7454974" cy="5143500"/>
          </a:xfrm>
        </p:grpSpPr>
        <p:pic>
          <p:nvPicPr>
            <p:cNvPr id="44" name="Picture 43">
              <a:extLst>
                <a:ext uri="{FF2B5EF4-FFF2-40B4-BE49-F238E27FC236}">
                  <a16:creationId xmlns:a16="http://schemas.microsoft.com/office/drawing/2014/main" id="{4D3FBBAC-81F7-C89B-E2A3-ACE13DB9A260}"/>
                </a:ext>
              </a:extLst>
            </p:cNvPr>
            <p:cNvPicPr>
              <a:picLocks noChangeAspect="1"/>
            </p:cNvPicPr>
            <p:nvPr/>
          </p:nvPicPr>
          <p:blipFill>
            <a:blip r:embed="rId9"/>
            <a:stretch>
              <a:fillRect/>
            </a:stretch>
          </p:blipFill>
          <p:spPr>
            <a:xfrm>
              <a:off x="4839980" y="0"/>
              <a:ext cx="3615416" cy="5143500"/>
            </a:xfrm>
            <a:prstGeom prst="rect">
              <a:avLst/>
            </a:prstGeom>
          </p:spPr>
        </p:pic>
        <p:pic>
          <p:nvPicPr>
            <p:cNvPr id="45" name="Picture 44">
              <a:extLst>
                <a:ext uri="{FF2B5EF4-FFF2-40B4-BE49-F238E27FC236}">
                  <a16:creationId xmlns:a16="http://schemas.microsoft.com/office/drawing/2014/main" id="{3C8E611F-629D-94D0-06EA-A11294B6F787}"/>
                </a:ext>
              </a:extLst>
            </p:cNvPr>
            <p:cNvPicPr>
              <a:picLocks noChangeAspect="1"/>
            </p:cNvPicPr>
            <p:nvPr/>
          </p:nvPicPr>
          <p:blipFill>
            <a:blip r:embed="rId10"/>
            <a:stretch>
              <a:fillRect/>
            </a:stretch>
          </p:blipFill>
          <p:spPr>
            <a:xfrm>
              <a:off x="1000422" y="0"/>
              <a:ext cx="3741588" cy="5143500"/>
            </a:xfrm>
            <a:prstGeom prst="rect">
              <a:avLst/>
            </a:prstGeom>
          </p:spPr>
        </p:pic>
      </p:grpSp>
    </p:spTree>
    <p:extLst>
      <p:ext uri="{BB962C8B-B14F-4D97-AF65-F5344CB8AC3E}">
        <p14:creationId xmlns:p14="http://schemas.microsoft.com/office/powerpoint/2010/main" val="36482719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nodeType="clickEffect">
                                  <p:stCondLst>
                                    <p:cond delay="0"/>
                                  </p:stCondLst>
                                  <p:childTnLst>
                                    <p:set>
                                      <p:cBhvr>
                                        <p:cTn id="22" dur="1" fill="hold">
                                          <p:stCondLst>
                                            <p:cond delay="0"/>
                                          </p:stCondLst>
                                        </p:cTn>
                                        <p:tgtEl>
                                          <p:spTgt spid="6"/>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8"/>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6"/>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xit" presetSubtype="0" fill="hold" nodeType="clickEffect">
                                  <p:stCondLst>
                                    <p:cond delay="0"/>
                                  </p:stCondLst>
                                  <p:childTnLst>
                                    <p:set>
                                      <p:cBhvr>
                                        <p:cTn id="42" dur="1" fill="hold">
                                          <p:stCondLst>
                                            <p:cond delay="0"/>
                                          </p:stCondLst>
                                        </p:cTn>
                                        <p:tgtEl>
                                          <p:spTgt spid="16"/>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57"/>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5"/>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58"/>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26"/>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59"/>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27"/>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60"/>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28"/>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nodeType="clickEffect">
                                  <p:stCondLst>
                                    <p:cond delay="0"/>
                                  </p:stCondLst>
                                  <p:childTnLst>
                                    <p:set>
                                      <p:cBhvr>
                                        <p:cTn id="64" dur="1" fill="hold">
                                          <p:stCondLst>
                                            <p:cond delay="0"/>
                                          </p:stCondLst>
                                        </p:cTn>
                                        <p:tgtEl>
                                          <p:spTgt spid="5"/>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9"/>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21"/>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37"/>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0"/>
                                          </p:stCondLst>
                                        </p:cTn>
                                        <p:tgtEl>
                                          <p:spTgt spid="38"/>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39"/>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grpId="0" nodeType="clickEffect">
                                  <p:stCondLst>
                                    <p:cond delay="0"/>
                                  </p:stCondLst>
                                  <p:childTnLst>
                                    <p:set>
                                      <p:cBhvr>
                                        <p:cTn id="78" dur="1" fill="hold">
                                          <p:stCondLst>
                                            <p:cond delay="0"/>
                                          </p:stCondLst>
                                        </p:cTn>
                                        <p:tgtEl>
                                          <p:spTgt spid="55"/>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32"/>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56"/>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33"/>
                                        </p:tgtEl>
                                        <p:attrNameLst>
                                          <p:attrName>style.visibility</p:attrName>
                                        </p:attrNameLst>
                                      </p:cBhvr>
                                      <p:to>
                                        <p:strVal val="visible"/>
                                      </p:to>
                                    </p:set>
                                  </p:childTnLst>
                                </p:cTn>
                              </p:par>
                            </p:childTnLst>
                          </p:cTn>
                        </p:par>
                      </p:childTnLst>
                    </p:cTn>
                  </p:par>
                  <p:par>
                    <p:cTn id="85" fill="hold">
                      <p:stCondLst>
                        <p:cond delay="indefinite"/>
                      </p:stCondLst>
                      <p:childTnLst>
                        <p:par>
                          <p:cTn id="86" fill="hold">
                            <p:stCondLst>
                              <p:cond delay="0"/>
                            </p:stCondLst>
                            <p:childTnLst>
                              <p:par>
                                <p:cTn id="87" presetID="1" presetClass="entr" presetSubtype="0" fill="hold" nodeType="clickEffect">
                                  <p:stCondLst>
                                    <p:cond delay="0"/>
                                  </p:stCondLst>
                                  <p:childTnLst>
                                    <p:set>
                                      <p:cBhvr>
                                        <p:cTn id="88" dur="1" fill="hold">
                                          <p:stCondLst>
                                            <p:cond delay="0"/>
                                          </p:stCondLst>
                                        </p:cTn>
                                        <p:tgtEl>
                                          <p:spTgt spid="40"/>
                                        </p:tgtEl>
                                        <p:attrNameLst>
                                          <p:attrName>style.visibility</p:attrName>
                                        </p:attrNameLst>
                                      </p:cBhvr>
                                      <p:to>
                                        <p:strVal val="visible"/>
                                      </p:to>
                                    </p:set>
                                  </p:childTnLst>
                                </p:cTn>
                              </p:par>
                            </p:childTnLst>
                          </p:cTn>
                        </p:par>
                      </p:childTnLst>
                    </p:cTn>
                  </p:par>
                  <p:par>
                    <p:cTn id="89" fill="hold">
                      <p:stCondLst>
                        <p:cond delay="indefinite"/>
                      </p:stCondLst>
                      <p:childTnLst>
                        <p:par>
                          <p:cTn id="90" fill="hold">
                            <p:stCondLst>
                              <p:cond delay="0"/>
                            </p:stCondLst>
                            <p:childTnLst>
                              <p:par>
                                <p:cTn id="91" presetID="1" presetClass="exit" presetSubtype="0" fill="hold" nodeType="clickEffect">
                                  <p:stCondLst>
                                    <p:cond delay="0"/>
                                  </p:stCondLst>
                                  <p:childTnLst>
                                    <p:set>
                                      <p:cBhvr>
                                        <p:cTn id="92" dur="1" fill="hold">
                                          <p:stCondLst>
                                            <p:cond delay="0"/>
                                          </p:stCondLst>
                                        </p:cTn>
                                        <p:tgtEl>
                                          <p:spTgt spid="4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25" grpId="0"/>
      <p:bldP spid="26" grpId="0"/>
      <p:bldP spid="27" grpId="0"/>
      <p:bldP spid="28" grpId="0"/>
      <p:bldP spid="32" grpId="0"/>
      <p:bldP spid="33" grpId="0"/>
      <p:bldP spid="55" grpId="0" animBg="1"/>
      <p:bldP spid="56" grpId="0" animBg="1"/>
      <p:bldP spid="57" grpId="0" animBg="1"/>
      <p:bldP spid="58" grpId="0" animBg="1"/>
      <p:bldP spid="59" grpId="0" animBg="1"/>
      <p:bldP spid="60"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8F0F80-D565-0527-0283-1C54A0E039EF}"/>
            </a:ext>
          </a:extLst>
        </p:cNvPr>
        <p:cNvGrpSpPr/>
        <p:nvPr/>
      </p:nvGrpSpPr>
      <p:grpSpPr>
        <a:xfrm>
          <a:off x="0" y="0"/>
          <a:ext cx="0" cy="0"/>
          <a:chOff x="0" y="0"/>
          <a:chExt cx="0" cy="0"/>
        </a:xfrm>
      </p:grpSpPr>
      <p:sp>
        <p:nvSpPr>
          <p:cNvPr id="46" name="Text 0">
            <a:extLst>
              <a:ext uri="{FF2B5EF4-FFF2-40B4-BE49-F238E27FC236}">
                <a16:creationId xmlns:a16="http://schemas.microsoft.com/office/drawing/2014/main" id="{CF322AB9-1C39-23D1-C332-3E5E09C33E7E}"/>
              </a:ext>
            </a:extLst>
          </p:cNvPr>
          <p:cNvSpPr/>
          <p:nvPr/>
        </p:nvSpPr>
        <p:spPr>
          <a:xfrm>
            <a:off x="457200" y="301752"/>
            <a:ext cx="3840480" cy="274320"/>
          </a:xfrm>
          <a:prstGeom prst="rect">
            <a:avLst/>
          </a:prstGeom>
          <a:noFill/>
          <a:ln/>
        </p:spPr>
        <p:txBody>
          <a:bodyPr wrap="square" lIns="0" tIns="0" rIns="0" bIns="0" rtlCol="0" anchor="ctr"/>
          <a:lstStyle/>
          <a:p>
            <a:pPr marL="0" indent="0">
              <a:buNone/>
            </a:pPr>
            <a:r>
              <a:rPr lang="en-US" sz="1100" b="1" kern="0" spc="200">
                <a:solidFill>
                  <a:srgbClr val="004791"/>
                </a:solidFill>
                <a:latin typeface="Calibri" pitchFamily="34" charset="0"/>
                <a:ea typeface="Calibri" pitchFamily="34" charset="-122"/>
                <a:cs typeface="Calibri" pitchFamily="34" charset="-120"/>
              </a:rPr>
              <a:t>SECOND GENERATION</a:t>
            </a:r>
            <a:endParaRPr lang="en-US" sz="1100"/>
          </a:p>
        </p:txBody>
      </p:sp>
      <p:sp>
        <p:nvSpPr>
          <p:cNvPr id="51" name="Text 17">
            <a:extLst>
              <a:ext uri="{FF2B5EF4-FFF2-40B4-BE49-F238E27FC236}">
                <a16:creationId xmlns:a16="http://schemas.microsoft.com/office/drawing/2014/main" id="{02968271-C79D-41A8-CFAC-905823788336}"/>
              </a:ext>
            </a:extLst>
          </p:cNvPr>
          <p:cNvSpPr/>
          <p:nvPr/>
        </p:nvSpPr>
        <p:spPr>
          <a:xfrm>
            <a:off x="457200" y="4832604"/>
            <a:ext cx="2743200" cy="146304"/>
          </a:xfrm>
          <a:prstGeom prst="rect">
            <a:avLst/>
          </a:prstGeom>
          <a:noFill/>
          <a:ln/>
        </p:spPr>
        <p:txBody>
          <a:bodyPr wrap="square" lIns="0" tIns="0" rIns="0" bIns="0" rtlCol="0" anchor="ctr"/>
          <a:lstStyle/>
          <a:p>
            <a:pPr marL="0" indent="0" algn="l">
              <a:buNone/>
            </a:pPr>
            <a:r>
              <a:rPr lang="en-US" sz="800" b="1" kern="0" spc="100">
                <a:solidFill>
                  <a:srgbClr val="004791"/>
                </a:solidFill>
                <a:latin typeface="Calibri" pitchFamily="34" charset="0"/>
                <a:ea typeface="Calibri" pitchFamily="34" charset="-122"/>
                <a:cs typeface="Calibri" pitchFamily="34" charset="-120"/>
              </a:rPr>
              <a:t>KTH</a:t>
            </a:r>
            <a:r>
              <a:rPr lang="en-US" sz="800" kern="0" spc="100">
                <a:solidFill>
                  <a:srgbClr val="C9C3BB"/>
                </a:solidFill>
                <a:latin typeface="Calibri" pitchFamily="34" charset="0"/>
                <a:ea typeface="Calibri" pitchFamily="34" charset="-122"/>
                <a:cs typeface="Calibri" pitchFamily="34" charset="-120"/>
              </a:rPr>
              <a:t>  /  </a:t>
            </a:r>
            <a:r>
              <a:rPr lang="en-US" sz="800" b="1" kern="0" spc="100">
                <a:solidFill>
                  <a:srgbClr val="57068C"/>
                </a:solidFill>
                <a:latin typeface="Calibri" pitchFamily="34" charset="0"/>
                <a:ea typeface="Calibri" pitchFamily="34" charset="-122"/>
                <a:cs typeface="Calibri" pitchFamily="34" charset="-120"/>
              </a:rPr>
              <a:t>NYU</a:t>
            </a:r>
            <a:r>
              <a:rPr lang="en-US" sz="800" kern="0" spc="100">
                <a:solidFill>
                  <a:srgbClr val="C9C3BB"/>
                </a:solidFill>
                <a:latin typeface="Calibri" pitchFamily="34" charset="0"/>
                <a:ea typeface="Calibri" pitchFamily="34" charset="-122"/>
                <a:cs typeface="Calibri" pitchFamily="34" charset="-120"/>
              </a:rPr>
              <a:t>  /  </a:t>
            </a:r>
            <a:r>
              <a:rPr lang="en-US" sz="800" b="1" kern="0" spc="100">
                <a:solidFill>
                  <a:srgbClr val="0066B3"/>
                </a:solidFill>
                <a:latin typeface="Calibri" pitchFamily="34" charset="0"/>
                <a:ea typeface="Calibri" pitchFamily="34" charset="-122"/>
                <a:cs typeface="Calibri" pitchFamily="34" charset="-120"/>
              </a:rPr>
              <a:t>TU Wien</a:t>
            </a:r>
            <a:endParaRPr lang="en-US" sz="800"/>
          </a:p>
        </p:txBody>
      </p:sp>
      <p:sp>
        <p:nvSpPr>
          <p:cNvPr id="52" name="Text 19">
            <a:extLst>
              <a:ext uri="{FF2B5EF4-FFF2-40B4-BE49-F238E27FC236}">
                <a16:creationId xmlns:a16="http://schemas.microsoft.com/office/drawing/2014/main" id="{EB0C3D22-0610-A075-5BA8-22A599D04C22}"/>
              </a:ext>
            </a:extLst>
          </p:cNvPr>
          <p:cNvSpPr/>
          <p:nvPr/>
        </p:nvSpPr>
        <p:spPr>
          <a:xfrm>
            <a:off x="8321040" y="4823460"/>
            <a:ext cx="365760" cy="164592"/>
          </a:xfrm>
          <a:prstGeom prst="rect">
            <a:avLst/>
          </a:prstGeom>
          <a:noFill/>
          <a:ln/>
        </p:spPr>
        <p:txBody>
          <a:bodyPr wrap="square" lIns="0" tIns="0" rIns="0" bIns="0" rtlCol="0" anchor="ctr"/>
          <a:lstStyle/>
          <a:p>
            <a:pPr marL="0" indent="0" algn="r">
              <a:buNone/>
            </a:pPr>
            <a:fld id="{00000000-0000-0000-0000-000000000014}" type="slidenum">
              <a:rPr lang="en-US" sz="800">
                <a:solidFill>
                  <a:srgbClr val="5C6470"/>
                </a:solidFill>
                <a:latin typeface="Calibri" pitchFamily="34" charset="0"/>
                <a:ea typeface="Calibri" pitchFamily="34" charset="-122"/>
                <a:cs typeface="Calibri" pitchFamily="34" charset="-120"/>
              </a:rPr>
              <a:t>24</a:t>
            </a:fld>
            <a:endParaRPr lang="en-US" sz="800"/>
          </a:p>
        </p:txBody>
      </p:sp>
      <p:sp>
        <p:nvSpPr>
          <p:cNvPr id="53" name="Footer Divider">
            <a:extLst>
              <a:ext uri="{FF2B5EF4-FFF2-40B4-BE49-F238E27FC236}">
                <a16:creationId xmlns:a16="http://schemas.microsoft.com/office/drawing/2014/main" id="{A8D1B0AB-E456-24F9-F43C-CB9D805BDD6D}"/>
              </a:ext>
            </a:extLst>
          </p:cNvPr>
          <p:cNvSpPr/>
          <p:nvPr/>
        </p:nvSpPr>
        <p:spPr>
          <a:xfrm>
            <a:off x="457200" y="4721380"/>
            <a:ext cx="8229600" cy="9525"/>
          </a:xfrm>
          <a:prstGeom prst="rect">
            <a:avLst/>
          </a:prstGeom>
          <a:solidFill>
            <a:srgbClr val="C9C3BB"/>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SE"/>
          </a:p>
        </p:txBody>
      </p:sp>
      <p:sp>
        <p:nvSpPr>
          <p:cNvPr id="54" name="Text 18">
            <a:extLst>
              <a:ext uri="{FF2B5EF4-FFF2-40B4-BE49-F238E27FC236}">
                <a16:creationId xmlns:a16="http://schemas.microsoft.com/office/drawing/2014/main" id="{5C82C270-EA80-4430-17E4-8C3077BFEE1E}"/>
              </a:ext>
            </a:extLst>
          </p:cNvPr>
          <p:cNvSpPr/>
          <p:nvPr/>
        </p:nvSpPr>
        <p:spPr>
          <a:xfrm>
            <a:off x="5486400" y="4823460"/>
            <a:ext cx="2743200" cy="164592"/>
          </a:xfrm>
          <a:prstGeom prst="rect">
            <a:avLst/>
          </a:prstGeom>
          <a:noFill/>
          <a:ln/>
        </p:spPr>
        <p:txBody>
          <a:bodyPr wrap="square" lIns="0" tIns="0" rIns="0" bIns="0" rtlCol="0" anchor="ctr"/>
          <a:lstStyle/>
          <a:p>
            <a:pPr marL="0" indent="0" algn="r">
              <a:buNone/>
            </a:pPr>
            <a:r>
              <a:rPr lang="en-US" sz="800">
                <a:solidFill>
                  <a:srgbClr val="5C6470"/>
                </a:solidFill>
                <a:latin typeface="Calibri" pitchFamily="34" charset="0"/>
                <a:ea typeface="Calibri" pitchFamily="34" charset="-122"/>
                <a:cs typeface="Calibri" pitchFamily="34" charset="-120"/>
              </a:rPr>
              <a:t>Andra Ionescu</a:t>
            </a:r>
            <a:endParaRPr lang="en-US" sz="800"/>
          </a:p>
        </p:txBody>
      </p:sp>
      <p:sp>
        <p:nvSpPr>
          <p:cNvPr id="62" name="Model Badge">
            <a:extLst>
              <a:ext uri="{FF2B5EF4-FFF2-40B4-BE49-F238E27FC236}">
                <a16:creationId xmlns:a16="http://schemas.microsoft.com/office/drawing/2014/main" id="{611B52F9-D6C8-4F16-3E7B-AF1F45059674}"/>
              </a:ext>
            </a:extLst>
          </p:cNvPr>
          <p:cNvSpPr/>
          <p:nvPr/>
        </p:nvSpPr>
        <p:spPr>
          <a:xfrm>
            <a:off x="374755" y="1796321"/>
            <a:ext cx="1168400" cy="330200"/>
          </a:xfrm>
          <a:prstGeom prst="roundRect">
            <a:avLst/>
          </a:prstGeom>
          <a:solidFill>
            <a:srgbClr val="004791"/>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none" rtlCol="0" anchor="ctr" anchorCtr="0">
            <a:noAutofit/>
          </a:bodyPr>
          <a:lstStyle/>
          <a:p>
            <a:pPr algn="l"/>
            <a:r>
              <a:rPr lang="en-GB" b="1">
                <a:solidFill>
                  <a:srgbClr val="FFFFFF"/>
                </a:solidFill>
              </a:rPr>
              <a:t>WHY?</a:t>
            </a:r>
            <a:endParaRPr lang="en-SE" b="1">
              <a:solidFill>
                <a:srgbClr val="FFFFFF"/>
              </a:solidFill>
            </a:endParaRPr>
          </a:p>
        </p:txBody>
      </p:sp>
      <p:sp>
        <p:nvSpPr>
          <p:cNvPr id="67" name="Text 7">
            <a:extLst>
              <a:ext uri="{FF2B5EF4-FFF2-40B4-BE49-F238E27FC236}">
                <a16:creationId xmlns:a16="http://schemas.microsoft.com/office/drawing/2014/main" id="{431A4A9E-C29D-EAF6-BF8F-3C1533F4232A}"/>
              </a:ext>
            </a:extLst>
          </p:cNvPr>
          <p:cNvSpPr/>
          <p:nvPr/>
        </p:nvSpPr>
        <p:spPr>
          <a:xfrm>
            <a:off x="457200" y="868680"/>
            <a:ext cx="7772400" cy="822960"/>
          </a:xfrm>
          <a:prstGeom prst="rect">
            <a:avLst/>
          </a:prstGeom>
          <a:noFill/>
          <a:ln/>
        </p:spPr>
        <p:txBody>
          <a:bodyPr wrap="square" lIns="0" tIns="0" rIns="0" bIns="0" rtlCol="0" anchor="ctr"/>
          <a:lstStyle/>
          <a:p>
            <a:pPr marL="0" indent="0">
              <a:buNone/>
            </a:pPr>
            <a:r>
              <a:rPr lang="en-US" sz="3600" b="1">
                <a:solidFill>
                  <a:srgbClr val="1B2A4A"/>
                </a:solidFill>
                <a:latin typeface="Bookman Old Style" pitchFamily="34" charset="0"/>
                <a:ea typeface="Bookman Old Style" pitchFamily="34" charset="-122"/>
                <a:cs typeface="Bookman Old Style" pitchFamily="34" charset="-120"/>
              </a:rPr>
              <a:t>Message Exchange Standards </a:t>
            </a:r>
            <a:endParaRPr lang="en-US" sz="3600"/>
          </a:p>
        </p:txBody>
      </p:sp>
      <p:sp>
        <p:nvSpPr>
          <p:cNvPr id="69" name="Body Text">
            <a:extLst>
              <a:ext uri="{FF2B5EF4-FFF2-40B4-BE49-F238E27FC236}">
                <a16:creationId xmlns:a16="http://schemas.microsoft.com/office/drawing/2014/main" id="{75030737-3188-CD7D-C189-A48D7DF4D829}"/>
              </a:ext>
            </a:extLst>
          </p:cNvPr>
          <p:cNvSpPr txBox="1"/>
          <p:nvPr/>
        </p:nvSpPr>
        <p:spPr>
          <a:xfrm>
            <a:off x="374755" y="2413866"/>
            <a:ext cx="7854845" cy="523220"/>
          </a:xfrm>
          <a:prstGeom prst="rect">
            <a:avLst/>
          </a:prstGeom>
          <a:noFill/>
        </p:spPr>
        <p:txBody>
          <a:bodyPr vertOverflow="overflow" vert="horz" wrap="square" rtlCol="0" anchor="t">
            <a:spAutoFit/>
          </a:bodyPr>
          <a:lstStyle/>
          <a:p>
            <a:pPr marL="285750" indent="-285750">
              <a:buFont typeface="Arial" panose="020B0604020202020204" pitchFamily="34" charset="0"/>
              <a:buChar char="•"/>
            </a:pPr>
            <a:r>
              <a:rPr lang="en-GB" sz="1400">
                <a:solidFill>
                  <a:srgbClr val="1B2A4A"/>
                </a:solidFill>
              </a:rPr>
              <a:t>Two systems that are built completely independent from each other agree on a data representation that can be sent and received </a:t>
            </a:r>
          </a:p>
        </p:txBody>
      </p:sp>
      <p:sp>
        <p:nvSpPr>
          <p:cNvPr id="70" name="Body Text">
            <a:extLst>
              <a:ext uri="{FF2B5EF4-FFF2-40B4-BE49-F238E27FC236}">
                <a16:creationId xmlns:a16="http://schemas.microsoft.com/office/drawing/2014/main" id="{049BE2FE-3269-DBA7-1640-9D7CDB212F1E}"/>
              </a:ext>
            </a:extLst>
          </p:cNvPr>
          <p:cNvSpPr txBox="1"/>
          <p:nvPr/>
        </p:nvSpPr>
        <p:spPr>
          <a:xfrm>
            <a:off x="374755" y="3003113"/>
            <a:ext cx="8229600" cy="307777"/>
          </a:xfrm>
          <a:prstGeom prst="rect">
            <a:avLst/>
          </a:prstGeom>
          <a:noFill/>
        </p:spPr>
        <p:txBody>
          <a:bodyPr vertOverflow="overflow" vert="horz" wrap="square" rtlCol="0" anchor="t">
            <a:spAutoFit/>
          </a:bodyPr>
          <a:lstStyle/>
          <a:p>
            <a:pPr marL="285750" indent="-285750">
              <a:buFont typeface="Arial" panose="020B0604020202020204" pitchFamily="34" charset="0"/>
              <a:buChar char="•"/>
            </a:pPr>
            <a:r>
              <a:rPr lang="en-GB" sz="1400">
                <a:solidFill>
                  <a:srgbClr val="1B2A4A"/>
                </a:solidFill>
              </a:rPr>
              <a:t>They don’t have to know the internal schema, the message just needs to adhere to the standardised format </a:t>
            </a:r>
          </a:p>
        </p:txBody>
      </p:sp>
      <p:grpSp>
        <p:nvGrpSpPr>
          <p:cNvPr id="71" name="Group 70">
            <a:extLst>
              <a:ext uri="{FF2B5EF4-FFF2-40B4-BE49-F238E27FC236}">
                <a16:creationId xmlns:a16="http://schemas.microsoft.com/office/drawing/2014/main" id="{FA25E1DC-B6B4-D16D-3B1D-7B4FD50FE9A2}"/>
              </a:ext>
            </a:extLst>
          </p:cNvPr>
          <p:cNvGrpSpPr/>
          <p:nvPr/>
        </p:nvGrpSpPr>
        <p:grpSpPr>
          <a:xfrm>
            <a:off x="433370" y="3488442"/>
            <a:ext cx="6893553" cy="307777"/>
            <a:chOff x="457200" y="3951990"/>
            <a:chExt cx="6893553" cy="307777"/>
          </a:xfrm>
        </p:grpSpPr>
        <p:sp>
          <p:nvSpPr>
            <p:cNvPr id="72" name="Shortcoming Marker">
              <a:extLst>
                <a:ext uri="{FF2B5EF4-FFF2-40B4-BE49-F238E27FC236}">
                  <a16:creationId xmlns:a16="http://schemas.microsoft.com/office/drawing/2014/main" id="{A86214F6-873B-A24C-E47A-2255E0CA7DEA}"/>
                </a:ext>
              </a:extLst>
            </p:cNvPr>
            <p:cNvSpPr/>
            <p:nvPr/>
          </p:nvSpPr>
          <p:spPr>
            <a:xfrm>
              <a:off x="457200" y="4037351"/>
              <a:ext cx="203200" cy="203200"/>
            </a:xfrm>
            <a:prstGeom prst="ellipse">
              <a:avLst/>
            </a:prstGeom>
            <a:solidFill>
              <a:srgbClr val="E0156F"/>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none" rtlCol="0" anchor="ctr" anchorCtr="0">
              <a:noAutofit/>
            </a:bodyPr>
            <a:lstStyle/>
            <a:p>
              <a:pPr algn="ctr"/>
              <a:r>
                <a:rPr lang="en-SE" sz="1100" b="1">
                  <a:solidFill>
                    <a:srgbClr val="FFFFFF"/>
                  </a:solidFill>
                </a:rPr>
                <a:t>!</a:t>
              </a:r>
            </a:p>
          </p:txBody>
        </p:sp>
        <p:sp>
          <p:nvSpPr>
            <p:cNvPr id="73" name="Body Text">
              <a:extLst>
                <a:ext uri="{FF2B5EF4-FFF2-40B4-BE49-F238E27FC236}">
                  <a16:creationId xmlns:a16="http://schemas.microsoft.com/office/drawing/2014/main" id="{746D0CAF-C98E-88DE-83AB-0915F00DFEFA}"/>
                </a:ext>
              </a:extLst>
            </p:cNvPr>
            <p:cNvSpPr txBox="1"/>
            <p:nvPr/>
          </p:nvSpPr>
          <p:spPr>
            <a:xfrm>
              <a:off x="714114" y="3951990"/>
              <a:ext cx="6636639" cy="307777"/>
            </a:xfrm>
            <a:prstGeom prst="rect">
              <a:avLst/>
            </a:prstGeom>
            <a:noFill/>
          </p:spPr>
          <p:txBody>
            <a:bodyPr vertOverflow="overflow" vert="horz" wrap="square" rtlCol="0" anchor="t">
              <a:spAutoFit/>
            </a:bodyPr>
            <a:lstStyle/>
            <a:p>
              <a:r>
                <a:rPr lang="en-GB" sz="1400">
                  <a:solidFill>
                    <a:srgbClr val="1B2A4A"/>
                  </a:solidFill>
                </a:rPr>
                <a:t>Mapping problem: mappings are manually defined </a:t>
              </a:r>
              <a:endParaRPr lang="en-SE" sz="1400">
                <a:solidFill>
                  <a:srgbClr val="1B2A4A"/>
                </a:solidFill>
              </a:endParaRPr>
            </a:p>
          </p:txBody>
        </p:sp>
      </p:grpSp>
      <p:grpSp>
        <p:nvGrpSpPr>
          <p:cNvPr id="74" name="Group 73">
            <a:extLst>
              <a:ext uri="{FF2B5EF4-FFF2-40B4-BE49-F238E27FC236}">
                <a16:creationId xmlns:a16="http://schemas.microsoft.com/office/drawing/2014/main" id="{A69D49BB-C8EF-229D-12FA-B75D094767F3}"/>
              </a:ext>
            </a:extLst>
          </p:cNvPr>
          <p:cNvGrpSpPr/>
          <p:nvPr/>
        </p:nvGrpSpPr>
        <p:grpSpPr>
          <a:xfrm>
            <a:off x="433370" y="4236051"/>
            <a:ext cx="6893553" cy="307777"/>
            <a:chOff x="457200" y="3951990"/>
            <a:chExt cx="6893553" cy="307777"/>
          </a:xfrm>
        </p:grpSpPr>
        <p:sp>
          <p:nvSpPr>
            <p:cNvPr id="75" name="Shortcoming Marker">
              <a:extLst>
                <a:ext uri="{FF2B5EF4-FFF2-40B4-BE49-F238E27FC236}">
                  <a16:creationId xmlns:a16="http://schemas.microsoft.com/office/drawing/2014/main" id="{FEEE0465-8D18-8F9E-4DAA-4DA8448E40D5}"/>
                </a:ext>
              </a:extLst>
            </p:cNvPr>
            <p:cNvSpPr/>
            <p:nvPr/>
          </p:nvSpPr>
          <p:spPr>
            <a:xfrm>
              <a:off x="457200" y="4037351"/>
              <a:ext cx="203200" cy="203200"/>
            </a:xfrm>
            <a:prstGeom prst="ellipse">
              <a:avLst/>
            </a:prstGeom>
            <a:solidFill>
              <a:srgbClr val="E0156F"/>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none" rtlCol="0" anchor="ctr" anchorCtr="0">
              <a:noAutofit/>
            </a:bodyPr>
            <a:lstStyle/>
            <a:p>
              <a:pPr algn="ctr"/>
              <a:r>
                <a:rPr lang="en-SE" sz="1100" b="1">
                  <a:solidFill>
                    <a:srgbClr val="FFFFFF"/>
                  </a:solidFill>
                </a:rPr>
                <a:t>!</a:t>
              </a:r>
            </a:p>
          </p:txBody>
        </p:sp>
        <p:sp>
          <p:nvSpPr>
            <p:cNvPr id="76" name="Body Text">
              <a:extLst>
                <a:ext uri="{FF2B5EF4-FFF2-40B4-BE49-F238E27FC236}">
                  <a16:creationId xmlns:a16="http://schemas.microsoft.com/office/drawing/2014/main" id="{3CB78877-FCD7-7A4F-2D3F-F376C7CC01CD}"/>
                </a:ext>
              </a:extLst>
            </p:cNvPr>
            <p:cNvSpPr txBox="1"/>
            <p:nvPr/>
          </p:nvSpPr>
          <p:spPr>
            <a:xfrm>
              <a:off x="714114" y="3951990"/>
              <a:ext cx="6636639" cy="307777"/>
            </a:xfrm>
            <a:prstGeom prst="rect">
              <a:avLst/>
            </a:prstGeom>
            <a:noFill/>
          </p:spPr>
          <p:txBody>
            <a:bodyPr vertOverflow="overflow" vert="horz" wrap="square" rtlCol="0" anchor="t">
              <a:spAutoFit/>
            </a:bodyPr>
            <a:lstStyle/>
            <a:p>
              <a:r>
                <a:rPr lang="en-GB" sz="1400">
                  <a:solidFill>
                    <a:srgbClr val="1B2A4A"/>
                  </a:solidFill>
                </a:rPr>
                <a:t>Semantic problem: the sender doesn’t know if the receiver understands the data</a:t>
              </a:r>
              <a:endParaRPr lang="en-SE" sz="1400">
                <a:solidFill>
                  <a:srgbClr val="1B2A4A"/>
                </a:solidFill>
              </a:endParaRPr>
            </a:p>
          </p:txBody>
        </p:sp>
      </p:grpSp>
      <p:grpSp>
        <p:nvGrpSpPr>
          <p:cNvPr id="77" name="Group 76">
            <a:extLst>
              <a:ext uri="{FF2B5EF4-FFF2-40B4-BE49-F238E27FC236}">
                <a16:creationId xmlns:a16="http://schemas.microsoft.com/office/drawing/2014/main" id="{7C841D47-12DA-438A-9E24-B79BEF83ACB0}"/>
              </a:ext>
            </a:extLst>
          </p:cNvPr>
          <p:cNvGrpSpPr/>
          <p:nvPr/>
        </p:nvGrpSpPr>
        <p:grpSpPr>
          <a:xfrm>
            <a:off x="433370" y="3862246"/>
            <a:ext cx="6893553" cy="307777"/>
            <a:chOff x="457200" y="3951990"/>
            <a:chExt cx="6893553" cy="307777"/>
          </a:xfrm>
        </p:grpSpPr>
        <p:sp>
          <p:nvSpPr>
            <p:cNvPr id="78" name="Shortcoming Marker">
              <a:extLst>
                <a:ext uri="{FF2B5EF4-FFF2-40B4-BE49-F238E27FC236}">
                  <a16:creationId xmlns:a16="http://schemas.microsoft.com/office/drawing/2014/main" id="{83F1ABEF-B49F-3D14-F0A5-025B811FF9EF}"/>
                </a:ext>
              </a:extLst>
            </p:cNvPr>
            <p:cNvSpPr/>
            <p:nvPr/>
          </p:nvSpPr>
          <p:spPr>
            <a:xfrm>
              <a:off x="457200" y="4037351"/>
              <a:ext cx="203200" cy="203200"/>
            </a:xfrm>
            <a:prstGeom prst="ellipse">
              <a:avLst/>
            </a:prstGeom>
            <a:solidFill>
              <a:srgbClr val="E0156F"/>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none" rtlCol="0" anchor="ctr" anchorCtr="0">
              <a:noAutofit/>
            </a:bodyPr>
            <a:lstStyle/>
            <a:p>
              <a:pPr algn="ctr"/>
              <a:r>
                <a:rPr lang="en-SE" sz="1100" b="1">
                  <a:solidFill>
                    <a:srgbClr val="FFFFFF"/>
                  </a:solidFill>
                </a:rPr>
                <a:t>!</a:t>
              </a:r>
            </a:p>
          </p:txBody>
        </p:sp>
        <p:sp>
          <p:nvSpPr>
            <p:cNvPr id="79" name="Body Text">
              <a:extLst>
                <a:ext uri="{FF2B5EF4-FFF2-40B4-BE49-F238E27FC236}">
                  <a16:creationId xmlns:a16="http://schemas.microsoft.com/office/drawing/2014/main" id="{E17973DB-C093-9719-4EDD-08D464E20A49}"/>
                </a:ext>
              </a:extLst>
            </p:cNvPr>
            <p:cNvSpPr txBox="1"/>
            <p:nvPr/>
          </p:nvSpPr>
          <p:spPr>
            <a:xfrm>
              <a:off x="714114" y="3951990"/>
              <a:ext cx="6636639" cy="307777"/>
            </a:xfrm>
            <a:prstGeom prst="rect">
              <a:avLst/>
            </a:prstGeom>
            <a:noFill/>
          </p:spPr>
          <p:txBody>
            <a:bodyPr vertOverflow="overflow" vert="horz" wrap="square" rtlCol="0" anchor="t">
              <a:spAutoFit/>
            </a:bodyPr>
            <a:lstStyle/>
            <a:p>
              <a:r>
                <a:rPr lang="en-GB" sz="1400">
                  <a:solidFill>
                    <a:srgbClr val="1B2A4A"/>
                  </a:solidFill>
                </a:rPr>
                <a:t>Data loss: not all data can be sent </a:t>
              </a:r>
              <a:endParaRPr lang="en-SE" sz="1400">
                <a:solidFill>
                  <a:srgbClr val="1B2A4A"/>
                </a:solidFill>
              </a:endParaRPr>
            </a:p>
          </p:txBody>
        </p:sp>
      </p:grpSp>
    </p:spTree>
    <p:extLst>
      <p:ext uri="{BB962C8B-B14F-4D97-AF65-F5344CB8AC3E}">
        <p14:creationId xmlns:p14="http://schemas.microsoft.com/office/powerpoint/2010/main" val="744620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p:bldP spid="70"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D9748672-EA83-B475-3CDF-4BFF53DB4EEC}"/>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04B9388A-7266-E9C9-7147-E14A775A7CF9}"/>
              </a:ext>
            </a:extLst>
          </p:cNvPr>
          <p:cNvSpPr/>
          <p:nvPr/>
        </p:nvSpPr>
        <p:spPr>
          <a:xfrm>
            <a:off x="457200" y="301752"/>
            <a:ext cx="3840480" cy="274320"/>
          </a:xfrm>
          <a:prstGeom prst="rect">
            <a:avLst/>
          </a:prstGeom>
          <a:noFill/>
          <a:ln/>
        </p:spPr>
        <p:txBody>
          <a:bodyPr wrap="square" lIns="0" tIns="0" rIns="0" bIns="0" rtlCol="0" anchor="ctr"/>
          <a:lstStyle/>
          <a:p>
            <a:pPr marL="0" indent="0">
              <a:buNone/>
            </a:pPr>
            <a:r>
              <a:rPr lang="en-US" sz="1100" b="1" kern="0" spc="200">
                <a:solidFill>
                  <a:srgbClr val="004791"/>
                </a:solidFill>
                <a:latin typeface="Calibri" pitchFamily="34" charset="0"/>
                <a:ea typeface="Calibri" pitchFamily="34" charset="-122"/>
                <a:cs typeface="Calibri" pitchFamily="34" charset="-120"/>
              </a:rPr>
              <a:t>SECOND GENERATION</a:t>
            </a:r>
            <a:endParaRPr lang="en-US" sz="1100"/>
          </a:p>
        </p:txBody>
      </p:sp>
      <p:sp>
        <p:nvSpPr>
          <p:cNvPr id="9" name="Text 7">
            <a:extLst>
              <a:ext uri="{FF2B5EF4-FFF2-40B4-BE49-F238E27FC236}">
                <a16:creationId xmlns:a16="http://schemas.microsoft.com/office/drawing/2014/main" id="{02031112-1F86-C0C8-B083-B17BD142B588}"/>
              </a:ext>
            </a:extLst>
          </p:cNvPr>
          <p:cNvSpPr/>
          <p:nvPr/>
        </p:nvSpPr>
        <p:spPr>
          <a:xfrm>
            <a:off x="457200" y="868680"/>
            <a:ext cx="7772400" cy="822960"/>
          </a:xfrm>
          <a:prstGeom prst="rect">
            <a:avLst/>
          </a:prstGeom>
          <a:noFill/>
          <a:ln/>
        </p:spPr>
        <p:txBody>
          <a:bodyPr wrap="square" lIns="0" tIns="0" rIns="0" bIns="0" rtlCol="0" anchor="ctr"/>
          <a:lstStyle/>
          <a:p>
            <a:pPr marL="0" indent="0">
              <a:buNone/>
            </a:pPr>
            <a:r>
              <a:rPr lang="en-US" sz="3600" b="1">
                <a:solidFill>
                  <a:srgbClr val="1B2A4A"/>
                </a:solidFill>
                <a:latin typeface="Bookman Old Style" pitchFamily="34" charset="0"/>
              </a:rPr>
              <a:t>Information Models</a:t>
            </a:r>
            <a:endParaRPr lang="en-US" sz="3600"/>
          </a:p>
        </p:txBody>
      </p:sp>
      <p:sp>
        <p:nvSpPr>
          <p:cNvPr id="20" name="Text 17">
            <a:extLst>
              <a:ext uri="{FF2B5EF4-FFF2-40B4-BE49-F238E27FC236}">
                <a16:creationId xmlns:a16="http://schemas.microsoft.com/office/drawing/2014/main" id="{53922320-3BF9-EC62-C257-4CF3812BFD64}"/>
              </a:ext>
            </a:extLst>
          </p:cNvPr>
          <p:cNvSpPr/>
          <p:nvPr/>
        </p:nvSpPr>
        <p:spPr>
          <a:xfrm>
            <a:off x="457200" y="4832604"/>
            <a:ext cx="2743200" cy="146304"/>
          </a:xfrm>
          <a:prstGeom prst="rect">
            <a:avLst/>
          </a:prstGeom>
          <a:noFill/>
          <a:ln/>
        </p:spPr>
        <p:txBody>
          <a:bodyPr wrap="square" lIns="0" tIns="0" rIns="0" bIns="0" rtlCol="0" anchor="ctr"/>
          <a:lstStyle/>
          <a:p>
            <a:pPr marL="0" indent="0" algn="l">
              <a:buNone/>
            </a:pPr>
            <a:r>
              <a:rPr lang="en-US" sz="800" b="1" kern="0" spc="100">
                <a:solidFill>
                  <a:srgbClr val="004791"/>
                </a:solidFill>
                <a:latin typeface="Calibri" pitchFamily="34" charset="0"/>
                <a:ea typeface="Calibri" pitchFamily="34" charset="-122"/>
                <a:cs typeface="Calibri" pitchFamily="34" charset="-120"/>
              </a:rPr>
              <a:t>KTH</a:t>
            </a:r>
            <a:r>
              <a:rPr lang="en-US" sz="800" kern="0" spc="100">
                <a:solidFill>
                  <a:srgbClr val="C9C3BB"/>
                </a:solidFill>
                <a:latin typeface="Calibri" pitchFamily="34" charset="0"/>
                <a:ea typeface="Calibri" pitchFamily="34" charset="-122"/>
                <a:cs typeface="Calibri" pitchFamily="34" charset="-120"/>
              </a:rPr>
              <a:t>  /  </a:t>
            </a:r>
            <a:r>
              <a:rPr lang="en-US" sz="800" b="1" kern="0" spc="100">
                <a:solidFill>
                  <a:srgbClr val="57068C"/>
                </a:solidFill>
                <a:latin typeface="Calibri" pitchFamily="34" charset="0"/>
                <a:ea typeface="Calibri" pitchFamily="34" charset="-122"/>
                <a:cs typeface="Calibri" pitchFamily="34" charset="-120"/>
              </a:rPr>
              <a:t>NYU</a:t>
            </a:r>
            <a:r>
              <a:rPr lang="en-US" sz="800" kern="0" spc="100">
                <a:solidFill>
                  <a:srgbClr val="C9C3BB"/>
                </a:solidFill>
                <a:latin typeface="Calibri" pitchFamily="34" charset="0"/>
                <a:ea typeface="Calibri" pitchFamily="34" charset="-122"/>
                <a:cs typeface="Calibri" pitchFamily="34" charset="-120"/>
              </a:rPr>
              <a:t>  /  </a:t>
            </a:r>
            <a:r>
              <a:rPr lang="en-US" sz="800" b="1" kern="0" spc="100">
                <a:solidFill>
                  <a:srgbClr val="0066B3"/>
                </a:solidFill>
                <a:latin typeface="Calibri" pitchFamily="34" charset="0"/>
                <a:ea typeface="Calibri" pitchFamily="34" charset="-122"/>
                <a:cs typeface="Calibri" pitchFamily="34" charset="-120"/>
              </a:rPr>
              <a:t>TU Wien</a:t>
            </a:r>
            <a:endParaRPr lang="en-US" sz="800"/>
          </a:p>
        </p:txBody>
      </p:sp>
      <p:sp>
        <p:nvSpPr>
          <p:cNvPr id="21" name="Text 18">
            <a:extLst>
              <a:ext uri="{FF2B5EF4-FFF2-40B4-BE49-F238E27FC236}">
                <a16:creationId xmlns:a16="http://schemas.microsoft.com/office/drawing/2014/main" id="{4CE40F40-2F83-8F4C-119B-34B055A8C445}"/>
              </a:ext>
            </a:extLst>
          </p:cNvPr>
          <p:cNvSpPr/>
          <p:nvPr/>
        </p:nvSpPr>
        <p:spPr>
          <a:xfrm>
            <a:off x="5486400" y="4823460"/>
            <a:ext cx="2743200" cy="164592"/>
          </a:xfrm>
          <a:prstGeom prst="rect">
            <a:avLst/>
          </a:prstGeom>
          <a:noFill/>
          <a:ln/>
        </p:spPr>
        <p:txBody>
          <a:bodyPr wrap="square" lIns="0" tIns="0" rIns="0" bIns="0" rtlCol="0" anchor="ctr"/>
          <a:lstStyle/>
          <a:p>
            <a:pPr marL="0" indent="0" algn="r">
              <a:buNone/>
            </a:pPr>
            <a:r>
              <a:rPr lang="en-US" sz="800">
                <a:solidFill>
                  <a:srgbClr val="5C6470"/>
                </a:solidFill>
                <a:latin typeface="Calibri" pitchFamily="34" charset="0"/>
                <a:ea typeface="Calibri" pitchFamily="34" charset="-122"/>
                <a:cs typeface="Calibri" pitchFamily="34" charset="-120"/>
              </a:rPr>
              <a:t>Andra Ionescu</a:t>
            </a:r>
            <a:endParaRPr lang="en-US" sz="800"/>
          </a:p>
        </p:txBody>
      </p:sp>
      <p:sp>
        <p:nvSpPr>
          <p:cNvPr id="22" name="Text 19">
            <a:extLst>
              <a:ext uri="{FF2B5EF4-FFF2-40B4-BE49-F238E27FC236}">
                <a16:creationId xmlns:a16="http://schemas.microsoft.com/office/drawing/2014/main" id="{4B64D0A8-D232-2F2B-FEF3-C38C7F051043}"/>
              </a:ext>
            </a:extLst>
          </p:cNvPr>
          <p:cNvSpPr/>
          <p:nvPr/>
        </p:nvSpPr>
        <p:spPr>
          <a:xfrm>
            <a:off x="8321040" y="4823460"/>
            <a:ext cx="365760" cy="164592"/>
          </a:xfrm>
          <a:prstGeom prst="rect">
            <a:avLst/>
          </a:prstGeom>
          <a:noFill/>
          <a:ln/>
        </p:spPr>
        <p:txBody>
          <a:bodyPr wrap="square" lIns="0" tIns="0" rIns="0" bIns="0" rtlCol="0" anchor="ctr"/>
          <a:lstStyle/>
          <a:p>
            <a:pPr marL="0" indent="0" algn="r">
              <a:buNone/>
            </a:pPr>
            <a:fld id="{00000000-0000-0000-0000-000000000016}" type="slidenum">
              <a:rPr lang="en-US" sz="800">
                <a:solidFill>
                  <a:srgbClr val="5C6470"/>
                </a:solidFill>
                <a:latin typeface="Calibri" pitchFamily="34" charset="0"/>
                <a:ea typeface="Calibri" pitchFamily="34" charset="-122"/>
                <a:cs typeface="Calibri" pitchFamily="34" charset="-120"/>
              </a:rPr>
              <a:t>25</a:t>
            </a:fld>
            <a:endParaRPr lang="en-US" sz="800"/>
          </a:p>
        </p:txBody>
      </p:sp>
      <p:sp>
        <p:nvSpPr>
          <p:cNvPr id="23" name="Footer Divider">
            <a:extLst>
              <a:ext uri="{FF2B5EF4-FFF2-40B4-BE49-F238E27FC236}">
                <a16:creationId xmlns:a16="http://schemas.microsoft.com/office/drawing/2014/main" id="{7E351740-5DCF-781D-9CFF-E3FF8D9B3C00}"/>
              </a:ext>
            </a:extLst>
          </p:cNvPr>
          <p:cNvSpPr/>
          <p:nvPr/>
        </p:nvSpPr>
        <p:spPr>
          <a:xfrm>
            <a:off x="457200" y="4721380"/>
            <a:ext cx="8229600" cy="9525"/>
          </a:xfrm>
          <a:prstGeom prst="rect">
            <a:avLst/>
          </a:prstGeom>
          <a:solidFill>
            <a:srgbClr val="C9C3BB"/>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SE"/>
          </a:p>
        </p:txBody>
      </p:sp>
      <p:grpSp>
        <p:nvGrpSpPr>
          <p:cNvPr id="14" name="Group 13">
            <a:extLst>
              <a:ext uri="{FF2B5EF4-FFF2-40B4-BE49-F238E27FC236}">
                <a16:creationId xmlns:a16="http://schemas.microsoft.com/office/drawing/2014/main" id="{7D139CB1-8E51-60BE-262B-50D5C5446DA6}"/>
              </a:ext>
            </a:extLst>
          </p:cNvPr>
          <p:cNvGrpSpPr/>
          <p:nvPr/>
        </p:nvGrpSpPr>
        <p:grpSpPr>
          <a:xfrm>
            <a:off x="6033540" y="1873770"/>
            <a:ext cx="2861873" cy="2299326"/>
            <a:chOff x="6205927" y="1866275"/>
            <a:chExt cx="2861873" cy="2299326"/>
          </a:xfrm>
        </p:grpSpPr>
        <p:sp>
          <p:nvSpPr>
            <p:cNvPr id="13" name="Figure Panel">
              <a:extLst>
                <a:ext uri="{FF2B5EF4-FFF2-40B4-BE49-F238E27FC236}">
                  <a16:creationId xmlns:a16="http://schemas.microsoft.com/office/drawing/2014/main" id="{79E82E89-1257-F64E-9A15-853F518BB5A3}"/>
                </a:ext>
              </a:extLst>
            </p:cNvPr>
            <p:cNvSpPr/>
            <p:nvPr/>
          </p:nvSpPr>
          <p:spPr>
            <a:xfrm>
              <a:off x="6205927" y="1866275"/>
              <a:ext cx="2861873" cy="2299326"/>
            </a:xfrm>
            <a:prstGeom prst="roundRect">
              <a:avLst/>
            </a:prstGeom>
            <a:noFill/>
            <a:ln w="15875" cap="flat" cmpd="sng" algn="ctr">
              <a:solidFill>
                <a:srgbClr val="B9C8DC"/>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SE"/>
            </a:p>
          </p:txBody>
        </p:sp>
        <p:pic>
          <p:nvPicPr>
            <p:cNvPr id="17" name="Picture 16">
              <a:extLst>
                <a:ext uri="{FF2B5EF4-FFF2-40B4-BE49-F238E27FC236}">
                  <a16:creationId xmlns:a16="http://schemas.microsoft.com/office/drawing/2014/main" id="{F6A41DC5-593C-05D9-94C8-AFE021228954}"/>
                </a:ext>
              </a:extLst>
            </p:cNvPr>
            <p:cNvPicPr>
              <a:picLocks noChangeAspect="1"/>
            </p:cNvPicPr>
            <p:nvPr/>
          </p:nvPicPr>
          <p:blipFill>
            <a:blip r:embed="rId3"/>
            <a:srcRect l="4624" r="3219" b="3248"/>
            <a:stretch>
              <a:fillRect/>
            </a:stretch>
          </p:blipFill>
          <p:spPr>
            <a:xfrm>
              <a:off x="6366447" y="1987477"/>
              <a:ext cx="2540833" cy="2056922"/>
            </a:xfrm>
            <a:prstGeom prst="rect">
              <a:avLst/>
            </a:prstGeom>
          </p:spPr>
        </p:pic>
      </p:grpSp>
      <p:sp>
        <p:nvSpPr>
          <p:cNvPr id="18" name="Citations Placeholder">
            <a:extLst>
              <a:ext uri="{FF2B5EF4-FFF2-40B4-BE49-F238E27FC236}">
                <a16:creationId xmlns:a16="http://schemas.microsoft.com/office/drawing/2014/main" id="{7BC70B58-6222-0B0D-CC16-24B5BEFDE19C}"/>
              </a:ext>
            </a:extLst>
          </p:cNvPr>
          <p:cNvSpPr txBox="1"/>
          <p:nvPr/>
        </p:nvSpPr>
        <p:spPr>
          <a:xfrm>
            <a:off x="6220897" y="4325112"/>
            <a:ext cx="2584775" cy="384048"/>
          </a:xfrm>
          <a:prstGeom prst="rect">
            <a:avLst/>
          </a:prstGeom>
          <a:noFill/>
        </p:spPr>
        <p:txBody>
          <a:bodyPr vertOverflow="overflow" vert="horz" wrap="square" rtlCol="0" anchor="t">
            <a:noAutofit/>
          </a:bodyPr>
          <a:lstStyle/>
          <a:p>
            <a:r>
              <a:rPr lang="en-GB" sz="1050" i="1">
                <a:solidFill>
                  <a:srgbClr val="5C6470"/>
                </a:solidFill>
              </a:rPr>
              <a:t>https://</a:t>
            </a:r>
            <a:r>
              <a:rPr lang="en-GB" sz="1050" i="1" err="1">
                <a:solidFill>
                  <a:srgbClr val="5C6470"/>
                </a:solidFill>
              </a:rPr>
              <a:t>specifications.openehr.org</a:t>
            </a:r>
            <a:r>
              <a:rPr lang="en-GB" sz="1050" i="1">
                <a:solidFill>
                  <a:srgbClr val="5C6470"/>
                </a:solidFill>
              </a:rPr>
              <a:t>/releases/RM/Release-1.1.0/</a:t>
            </a:r>
            <a:r>
              <a:rPr lang="en-GB" sz="1050" i="1" err="1">
                <a:solidFill>
                  <a:srgbClr val="5C6470"/>
                </a:solidFill>
              </a:rPr>
              <a:t>data_structures.html</a:t>
            </a:r>
            <a:endParaRPr lang="en-SE" sz="1050" i="1">
              <a:solidFill>
                <a:srgbClr val="5C6470"/>
              </a:solidFill>
            </a:endParaRPr>
          </a:p>
        </p:txBody>
      </p:sp>
      <p:sp>
        <p:nvSpPr>
          <p:cNvPr id="3" name="Model Badge">
            <a:extLst>
              <a:ext uri="{FF2B5EF4-FFF2-40B4-BE49-F238E27FC236}">
                <a16:creationId xmlns:a16="http://schemas.microsoft.com/office/drawing/2014/main" id="{36DFD84F-D7AD-5E4E-AAB9-C059A52BD396}"/>
              </a:ext>
            </a:extLst>
          </p:cNvPr>
          <p:cNvSpPr/>
          <p:nvPr/>
        </p:nvSpPr>
        <p:spPr>
          <a:xfrm>
            <a:off x="464695" y="1863777"/>
            <a:ext cx="1397000" cy="330200"/>
          </a:xfrm>
          <a:prstGeom prst="roundRect">
            <a:avLst/>
          </a:prstGeom>
          <a:solidFill>
            <a:srgbClr val="004791"/>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none" rtlCol="0" anchor="ctr" anchorCtr="0">
            <a:noAutofit/>
          </a:bodyPr>
          <a:lstStyle/>
          <a:p>
            <a:pPr algn="l"/>
            <a:r>
              <a:rPr lang="en-GB" b="1" err="1">
                <a:solidFill>
                  <a:srgbClr val="FFFFFF"/>
                </a:solidFill>
              </a:rPr>
              <a:t>openEHR</a:t>
            </a:r>
            <a:endParaRPr lang="en-SE" b="1">
              <a:solidFill>
                <a:srgbClr val="FFFFFF"/>
              </a:solidFill>
            </a:endParaRPr>
          </a:p>
        </p:txBody>
      </p:sp>
      <p:sp>
        <p:nvSpPr>
          <p:cNvPr id="5" name="Body Text">
            <a:extLst>
              <a:ext uri="{FF2B5EF4-FFF2-40B4-BE49-F238E27FC236}">
                <a16:creationId xmlns:a16="http://schemas.microsoft.com/office/drawing/2014/main" id="{197F337A-0061-1249-86C7-4D280E6057A7}"/>
              </a:ext>
            </a:extLst>
          </p:cNvPr>
          <p:cNvSpPr txBox="1"/>
          <p:nvPr/>
        </p:nvSpPr>
        <p:spPr>
          <a:xfrm>
            <a:off x="464695" y="2719964"/>
            <a:ext cx="5588000" cy="523220"/>
          </a:xfrm>
          <a:prstGeom prst="rect">
            <a:avLst/>
          </a:prstGeom>
          <a:noFill/>
        </p:spPr>
        <p:txBody>
          <a:bodyPr vertOverflow="overflow" vert="horz" wrap="square" rtlCol="0" anchor="t">
            <a:spAutoFit/>
          </a:bodyPr>
          <a:lstStyle/>
          <a:p>
            <a:r>
              <a:rPr lang="en-GB" sz="1400">
                <a:solidFill>
                  <a:srgbClr val="1B2A4A"/>
                </a:solidFill>
              </a:rPr>
              <a:t>•  C</a:t>
            </a:r>
            <a:r>
              <a:rPr lang="en-SE" sz="1400">
                <a:solidFill>
                  <a:srgbClr val="1B2A4A"/>
                </a:solidFill>
              </a:rPr>
              <a:t>aptures the epistemic role of data, it is the closest model to clinical practice, similar to how clinicians think</a:t>
            </a:r>
          </a:p>
        </p:txBody>
      </p:sp>
      <p:sp>
        <p:nvSpPr>
          <p:cNvPr id="6" name="Bullet C Link">
            <a:extLst>
              <a:ext uri="{FF2B5EF4-FFF2-40B4-BE49-F238E27FC236}">
                <a16:creationId xmlns:a16="http://schemas.microsoft.com/office/drawing/2014/main" id="{9E941E42-76D8-B541-BD58-7628AC272AD8}"/>
              </a:ext>
            </a:extLst>
          </p:cNvPr>
          <p:cNvSpPr txBox="1"/>
          <p:nvPr/>
        </p:nvSpPr>
        <p:spPr>
          <a:xfrm>
            <a:off x="464695" y="3219470"/>
            <a:ext cx="5588000" cy="523220"/>
          </a:xfrm>
          <a:prstGeom prst="rect">
            <a:avLst/>
          </a:prstGeom>
          <a:noFill/>
        </p:spPr>
        <p:txBody>
          <a:bodyPr vertOverflow="overflow" vert="horz" wrap="square" rtlCol="0" anchor="t">
            <a:spAutoFit/>
          </a:bodyPr>
          <a:lstStyle/>
          <a:p>
            <a:r>
              <a:rPr lang="en-GB" sz="1400">
                <a:solidFill>
                  <a:srgbClr val="1B2A4A"/>
                </a:solidFill>
              </a:rPr>
              <a:t>•  </a:t>
            </a:r>
            <a:r>
              <a:rPr lang="en-US" sz="1400">
                <a:solidFill>
                  <a:srgbClr val="1B2A4A"/>
                </a:solidFill>
              </a:rPr>
              <a:t>It is based on a very strict Reference Model that contains </a:t>
            </a:r>
            <a:r>
              <a:rPr lang="en-US" sz="1400" i="1">
                <a:solidFill>
                  <a:srgbClr val="1B2A4A"/>
                </a:solidFill>
              </a:rPr>
              <a:t>data types</a:t>
            </a:r>
            <a:r>
              <a:rPr lang="en-US" sz="1400">
                <a:solidFill>
                  <a:srgbClr val="1B2A4A"/>
                </a:solidFill>
              </a:rPr>
              <a:t> (SECTION, ENTRY, CLUSTER, ELEMENT, </a:t>
            </a:r>
            <a:r>
              <a:rPr lang="en-US" sz="1400" err="1">
                <a:solidFill>
                  <a:srgbClr val="1B2A4A"/>
                </a:solidFill>
              </a:rPr>
              <a:t>etc</a:t>
            </a:r>
            <a:r>
              <a:rPr lang="en-US" sz="1400">
                <a:solidFill>
                  <a:srgbClr val="1B2A4A"/>
                </a:solidFill>
              </a:rPr>
              <a:t>)</a:t>
            </a:r>
          </a:p>
        </p:txBody>
      </p:sp>
      <p:grpSp>
        <p:nvGrpSpPr>
          <p:cNvPr id="15" name="Group 14">
            <a:extLst>
              <a:ext uri="{FF2B5EF4-FFF2-40B4-BE49-F238E27FC236}">
                <a16:creationId xmlns:a16="http://schemas.microsoft.com/office/drawing/2014/main" id="{619A5322-9E36-DF01-B333-DF019B24A647}"/>
              </a:ext>
            </a:extLst>
          </p:cNvPr>
          <p:cNvGrpSpPr/>
          <p:nvPr/>
        </p:nvGrpSpPr>
        <p:grpSpPr>
          <a:xfrm>
            <a:off x="457201" y="4216400"/>
            <a:ext cx="5636300" cy="307777"/>
            <a:chOff x="457201" y="4216400"/>
            <a:chExt cx="5636300" cy="307777"/>
          </a:xfrm>
        </p:grpSpPr>
        <p:sp>
          <p:nvSpPr>
            <p:cNvPr id="8" name="Shortcoming Marker">
              <a:extLst>
                <a:ext uri="{FF2B5EF4-FFF2-40B4-BE49-F238E27FC236}">
                  <a16:creationId xmlns:a16="http://schemas.microsoft.com/office/drawing/2014/main" id="{B3346DD6-FBE9-CE46-A992-6EC4F3CBB8CF}"/>
                </a:ext>
              </a:extLst>
            </p:cNvPr>
            <p:cNvSpPr/>
            <p:nvPr/>
          </p:nvSpPr>
          <p:spPr>
            <a:xfrm>
              <a:off x="457201" y="4268864"/>
              <a:ext cx="203200" cy="203200"/>
            </a:xfrm>
            <a:prstGeom prst="ellipse">
              <a:avLst/>
            </a:prstGeom>
            <a:solidFill>
              <a:srgbClr val="E0156F"/>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none" rtlCol="0" anchor="ctr" anchorCtr="0">
              <a:noAutofit/>
            </a:bodyPr>
            <a:lstStyle/>
            <a:p>
              <a:pPr algn="ctr"/>
              <a:r>
                <a:rPr lang="en-SE" sz="1100" b="1">
                  <a:solidFill>
                    <a:srgbClr val="FFFFFF"/>
                  </a:solidFill>
                </a:rPr>
                <a:t>!</a:t>
              </a:r>
            </a:p>
          </p:txBody>
        </p:sp>
        <p:sp>
          <p:nvSpPr>
            <p:cNvPr id="12" name="Shortcoming Text">
              <a:extLst>
                <a:ext uri="{FF2B5EF4-FFF2-40B4-BE49-F238E27FC236}">
                  <a16:creationId xmlns:a16="http://schemas.microsoft.com/office/drawing/2014/main" id="{C4C33595-B6A8-884F-91FB-017644210C2C}"/>
                </a:ext>
              </a:extLst>
            </p:cNvPr>
            <p:cNvSpPr txBox="1"/>
            <p:nvPr/>
          </p:nvSpPr>
          <p:spPr>
            <a:xfrm>
              <a:off x="714114" y="4216400"/>
              <a:ext cx="5379387" cy="307777"/>
            </a:xfrm>
            <a:prstGeom prst="rect">
              <a:avLst/>
            </a:prstGeom>
            <a:noFill/>
          </p:spPr>
          <p:txBody>
            <a:bodyPr vertOverflow="overflow" vert="horz" wrap="square" rtlCol="0" anchor="t">
              <a:spAutoFit/>
            </a:bodyPr>
            <a:lstStyle/>
            <a:p>
              <a:r>
                <a:rPr lang="en-GB" sz="1400">
                  <a:solidFill>
                    <a:srgbClr val="1B2A4A"/>
                  </a:solidFill>
                </a:rPr>
                <a:t>High complexity: modelling data before storing</a:t>
              </a:r>
              <a:endParaRPr lang="en-SE" sz="1400">
                <a:solidFill>
                  <a:srgbClr val="1B2A4A"/>
                </a:solidFill>
              </a:endParaRPr>
            </a:p>
          </p:txBody>
        </p:sp>
      </p:grpSp>
      <p:sp>
        <p:nvSpPr>
          <p:cNvPr id="11" name="Body Bullet">
            <a:extLst>
              <a:ext uri="{FF2B5EF4-FFF2-40B4-BE49-F238E27FC236}">
                <a16:creationId xmlns:a16="http://schemas.microsoft.com/office/drawing/2014/main" id="{F81AE7EA-3A02-366F-1D5D-FE836363F4B0}"/>
              </a:ext>
            </a:extLst>
          </p:cNvPr>
          <p:cNvSpPr txBox="1"/>
          <p:nvPr/>
        </p:nvSpPr>
        <p:spPr>
          <a:xfrm>
            <a:off x="472190" y="2435901"/>
            <a:ext cx="4826000" cy="307777"/>
          </a:xfrm>
          <a:prstGeom prst="rect">
            <a:avLst/>
          </a:prstGeom>
          <a:noFill/>
        </p:spPr>
        <p:txBody>
          <a:bodyPr vertOverflow="overflow" vert="horz" wrap="square" rtlCol="0" anchor="t">
            <a:spAutoFit/>
          </a:bodyPr>
          <a:lstStyle/>
          <a:p>
            <a:r>
              <a:rPr lang="en-GB" sz="1400">
                <a:solidFill>
                  <a:srgbClr val="1B2A4A"/>
                </a:solidFill>
              </a:rPr>
              <a:t>•  An architecture to store, version and query EHR</a:t>
            </a:r>
            <a:endParaRPr lang="en-SE" sz="1400">
              <a:solidFill>
                <a:srgbClr val="1B2A4A"/>
              </a:solidFill>
            </a:endParaRPr>
          </a:p>
        </p:txBody>
      </p:sp>
    </p:spTree>
    <p:extLst>
      <p:ext uri="{BB962C8B-B14F-4D97-AF65-F5344CB8AC3E}">
        <p14:creationId xmlns:p14="http://schemas.microsoft.com/office/powerpoint/2010/main" val="14894991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BF982FC3-90B9-43D4-1435-56302EFFBC90}"/>
            </a:ext>
          </a:extLst>
        </p:cNvPr>
        <p:cNvGrpSpPr/>
        <p:nvPr/>
      </p:nvGrpSpPr>
      <p:grpSpPr>
        <a:xfrm>
          <a:off x="0" y="0"/>
          <a:ext cx="0" cy="0"/>
          <a:chOff x="0" y="0"/>
          <a:chExt cx="0" cy="0"/>
        </a:xfrm>
      </p:grpSpPr>
      <p:sp>
        <p:nvSpPr>
          <p:cNvPr id="9" name="Text 7">
            <a:extLst>
              <a:ext uri="{FF2B5EF4-FFF2-40B4-BE49-F238E27FC236}">
                <a16:creationId xmlns:a16="http://schemas.microsoft.com/office/drawing/2014/main" id="{43C3FECB-FBC9-BC31-F3CA-B8D65277EC7A}"/>
              </a:ext>
            </a:extLst>
          </p:cNvPr>
          <p:cNvSpPr/>
          <p:nvPr/>
        </p:nvSpPr>
        <p:spPr>
          <a:xfrm>
            <a:off x="457200" y="529091"/>
            <a:ext cx="7772400" cy="822960"/>
          </a:xfrm>
          <a:prstGeom prst="rect">
            <a:avLst/>
          </a:prstGeom>
          <a:noFill/>
          <a:ln/>
        </p:spPr>
        <p:txBody>
          <a:bodyPr wrap="square" lIns="0" tIns="0" rIns="0" bIns="0" rtlCol="0" anchor="ctr"/>
          <a:lstStyle/>
          <a:p>
            <a:pPr marL="0" indent="0">
              <a:buNone/>
            </a:pPr>
            <a:r>
              <a:rPr lang="en-US" sz="3600" b="1">
                <a:solidFill>
                  <a:srgbClr val="1B2A4A"/>
                </a:solidFill>
                <a:latin typeface="Bookman Old Style" pitchFamily="34" charset="0"/>
              </a:rPr>
              <a:t>Blood Pressure Example</a:t>
            </a:r>
            <a:endParaRPr lang="en-US" sz="3600"/>
          </a:p>
        </p:txBody>
      </p:sp>
      <p:sp>
        <p:nvSpPr>
          <p:cNvPr id="20" name="Text 17">
            <a:extLst>
              <a:ext uri="{FF2B5EF4-FFF2-40B4-BE49-F238E27FC236}">
                <a16:creationId xmlns:a16="http://schemas.microsoft.com/office/drawing/2014/main" id="{D063499F-FB8D-E28D-170A-7C34BD024454}"/>
              </a:ext>
            </a:extLst>
          </p:cNvPr>
          <p:cNvSpPr/>
          <p:nvPr/>
        </p:nvSpPr>
        <p:spPr>
          <a:xfrm>
            <a:off x="457200" y="4832604"/>
            <a:ext cx="2743200" cy="146304"/>
          </a:xfrm>
          <a:prstGeom prst="rect">
            <a:avLst/>
          </a:prstGeom>
          <a:noFill/>
          <a:ln/>
        </p:spPr>
        <p:txBody>
          <a:bodyPr wrap="square" lIns="0" tIns="0" rIns="0" bIns="0" rtlCol="0" anchor="ctr"/>
          <a:lstStyle/>
          <a:p>
            <a:pPr marL="0" indent="0" algn="l">
              <a:buNone/>
            </a:pPr>
            <a:r>
              <a:rPr lang="en-US" sz="800" b="1" kern="0" spc="100">
                <a:solidFill>
                  <a:srgbClr val="004791"/>
                </a:solidFill>
                <a:latin typeface="Calibri" pitchFamily="34" charset="0"/>
                <a:ea typeface="Calibri" pitchFamily="34" charset="-122"/>
                <a:cs typeface="Calibri" pitchFamily="34" charset="-120"/>
              </a:rPr>
              <a:t>KTH</a:t>
            </a:r>
            <a:r>
              <a:rPr lang="en-US" sz="800" kern="0" spc="100">
                <a:solidFill>
                  <a:srgbClr val="C9C3BB"/>
                </a:solidFill>
                <a:latin typeface="Calibri" pitchFamily="34" charset="0"/>
                <a:ea typeface="Calibri" pitchFamily="34" charset="-122"/>
                <a:cs typeface="Calibri" pitchFamily="34" charset="-120"/>
              </a:rPr>
              <a:t>  /  </a:t>
            </a:r>
            <a:r>
              <a:rPr lang="en-US" sz="800" b="1" kern="0" spc="100">
                <a:solidFill>
                  <a:srgbClr val="57068C"/>
                </a:solidFill>
                <a:latin typeface="Calibri" pitchFamily="34" charset="0"/>
                <a:ea typeface="Calibri" pitchFamily="34" charset="-122"/>
                <a:cs typeface="Calibri" pitchFamily="34" charset="-120"/>
              </a:rPr>
              <a:t>NYU</a:t>
            </a:r>
            <a:r>
              <a:rPr lang="en-US" sz="800" kern="0" spc="100">
                <a:solidFill>
                  <a:srgbClr val="C9C3BB"/>
                </a:solidFill>
                <a:latin typeface="Calibri" pitchFamily="34" charset="0"/>
                <a:ea typeface="Calibri" pitchFamily="34" charset="-122"/>
                <a:cs typeface="Calibri" pitchFamily="34" charset="-120"/>
              </a:rPr>
              <a:t>  /  </a:t>
            </a:r>
            <a:r>
              <a:rPr lang="en-US" sz="800" b="1" kern="0" spc="100">
                <a:solidFill>
                  <a:srgbClr val="0066B3"/>
                </a:solidFill>
                <a:latin typeface="Calibri" pitchFamily="34" charset="0"/>
                <a:ea typeface="Calibri" pitchFamily="34" charset="-122"/>
                <a:cs typeface="Calibri" pitchFamily="34" charset="-120"/>
              </a:rPr>
              <a:t>TU Wien</a:t>
            </a:r>
            <a:endParaRPr lang="en-US" sz="800"/>
          </a:p>
        </p:txBody>
      </p:sp>
      <p:sp>
        <p:nvSpPr>
          <p:cNvPr id="21" name="Text 18">
            <a:extLst>
              <a:ext uri="{FF2B5EF4-FFF2-40B4-BE49-F238E27FC236}">
                <a16:creationId xmlns:a16="http://schemas.microsoft.com/office/drawing/2014/main" id="{9E98359B-834B-0CE0-8FF9-BF9B311C0771}"/>
              </a:ext>
            </a:extLst>
          </p:cNvPr>
          <p:cNvSpPr/>
          <p:nvPr/>
        </p:nvSpPr>
        <p:spPr>
          <a:xfrm>
            <a:off x="5486400" y="4823460"/>
            <a:ext cx="2743200" cy="164592"/>
          </a:xfrm>
          <a:prstGeom prst="rect">
            <a:avLst/>
          </a:prstGeom>
          <a:noFill/>
          <a:ln/>
        </p:spPr>
        <p:txBody>
          <a:bodyPr wrap="square" lIns="0" tIns="0" rIns="0" bIns="0" rtlCol="0" anchor="ctr"/>
          <a:lstStyle/>
          <a:p>
            <a:pPr marL="0" indent="0" algn="r">
              <a:buNone/>
            </a:pPr>
            <a:r>
              <a:rPr lang="en-US" sz="800">
                <a:solidFill>
                  <a:srgbClr val="5C6470"/>
                </a:solidFill>
                <a:latin typeface="Calibri" pitchFamily="34" charset="0"/>
                <a:ea typeface="Calibri" pitchFamily="34" charset="-122"/>
                <a:cs typeface="Calibri" pitchFamily="34" charset="-120"/>
              </a:rPr>
              <a:t>Andra Ionescu</a:t>
            </a:r>
            <a:endParaRPr lang="en-US" sz="800"/>
          </a:p>
        </p:txBody>
      </p:sp>
      <p:sp>
        <p:nvSpPr>
          <p:cNvPr id="22" name="Text 19">
            <a:extLst>
              <a:ext uri="{FF2B5EF4-FFF2-40B4-BE49-F238E27FC236}">
                <a16:creationId xmlns:a16="http://schemas.microsoft.com/office/drawing/2014/main" id="{52CDC413-23E9-CA9E-2777-475B796F1D0B}"/>
              </a:ext>
            </a:extLst>
          </p:cNvPr>
          <p:cNvSpPr/>
          <p:nvPr/>
        </p:nvSpPr>
        <p:spPr>
          <a:xfrm>
            <a:off x="8321040" y="4823460"/>
            <a:ext cx="365760" cy="164592"/>
          </a:xfrm>
          <a:prstGeom prst="rect">
            <a:avLst/>
          </a:prstGeom>
          <a:noFill/>
          <a:ln/>
        </p:spPr>
        <p:txBody>
          <a:bodyPr wrap="square" lIns="0" tIns="0" rIns="0" bIns="0" rtlCol="0" anchor="ctr"/>
          <a:lstStyle/>
          <a:p>
            <a:pPr marL="0" indent="0" algn="r">
              <a:buNone/>
            </a:pPr>
            <a:fld id="{00000000-0000-0000-0000-000000000016}" type="slidenum">
              <a:rPr lang="en-US" sz="800">
                <a:solidFill>
                  <a:srgbClr val="5C6470"/>
                </a:solidFill>
                <a:latin typeface="Calibri" pitchFamily="34" charset="0"/>
                <a:ea typeface="Calibri" pitchFamily="34" charset="-122"/>
                <a:cs typeface="Calibri" pitchFamily="34" charset="-120"/>
              </a:rPr>
              <a:t>26</a:t>
            </a:fld>
            <a:endParaRPr lang="en-US" sz="800"/>
          </a:p>
        </p:txBody>
      </p:sp>
      <p:sp>
        <p:nvSpPr>
          <p:cNvPr id="23" name="Footer Divider">
            <a:extLst>
              <a:ext uri="{FF2B5EF4-FFF2-40B4-BE49-F238E27FC236}">
                <a16:creationId xmlns:a16="http://schemas.microsoft.com/office/drawing/2014/main" id="{71F45A4D-7CA5-ED29-6A36-852186FF3D80}"/>
              </a:ext>
            </a:extLst>
          </p:cNvPr>
          <p:cNvSpPr/>
          <p:nvPr/>
        </p:nvSpPr>
        <p:spPr>
          <a:xfrm>
            <a:off x="457200" y="4721380"/>
            <a:ext cx="8229600" cy="9525"/>
          </a:xfrm>
          <a:prstGeom prst="rect">
            <a:avLst/>
          </a:prstGeom>
          <a:solidFill>
            <a:srgbClr val="C9C3BB"/>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SE"/>
          </a:p>
        </p:txBody>
      </p:sp>
      <p:sp>
        <p:nvSpPr>
          <p:cNvPr id="3" name="Model Badge">
            <a:extLst>
              <a:ext uri="{FF2B5EF4-FFF2-40B4-BE49-F238E27FC236}">
                <a16:creationId xmlns:a16="http://schemas.microsoft.com/office/drawing/2014/main" id="{90EB4F51-FAC4-F9B1-F669-AA1E13A537E2}"/>
              </a:ext>
            </a:extLst>
          </p:cNvPr>
          <p:cNvSpPr/>
          <p:nvPr/>
        </p:nvSpPr>
        <p:spPr>
          <a:xfrm>
            <a:off x="457715" y="2208787"/>
            <a:ext cx="1397000" cy="330200"/>
          </a:xfrm>
          <a:prstGeom prst="roundRect">
            <a:avLst/>
          </a:prstGeom>
          <a:solidFill>
            <a:srgbClr val="004791"/>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none" rtlCol="0" anchor="ctr" anchorCtr="0">
            <a:noAutofit/>
          </a:bodyPr>
          <a:lstStyle/>
          <a:p>
            <a:pPr algn="l"/>
            <a:r>
              <a:rPr lang="en-GB" b="1" err="1">
                <a:solidFill>
                  <a:srgbClr val="FFFFFF"/>
                </a:solidFill>
              </a:rPr>
              <a:t>openEHR</a:t>
            </a:r>
            <a:endParaRPr lang="en-SE" b="1">
              <a:solidFill>
                <a:srgbClr val="FFFFFF"/>
              </a:solidFill>
            </a:endParaRPr>
          </a:p>
        </p:txBody>
      </p:sp>
      <p:sp>
        <p:nvSpPr>
          <p:cNvPr id="10" name="TextBox 9">
            <a:extLst>
              <a:ext uri="{FF2B5EF4-FFF2-40B4-BE49-F238E27FC236}">
                <a16:creationId xmlns:a16="http://schemas.microsoft.com/office/drawing/2014/main" id="{72A1E4C0-5A2F-7D8F-AE87-346E6D144808}"/>
              </a:ext>
            </a:extLst>
          </p:cNvPr>
          <p:cNvSpPr txBox="1"/>
          <p:nvPr/>
        </p:nvSpPr>
        <p:spPr>
          <a:xfrm>
            <a:off x="2207473" y="2208787"/>
            <a:ext cx="6557853" cy="1954381"/>
          </a:xfrm>
          <a:prstGeom prst="rect">
            <a:avLst/>
          </a:prstGeom>
          <a:noFill/>
        </p:spPr>
        <p:txBody>
          <a:bodyPr wrap="square">
            <a:spAutoFit/>
          </a:bodyPr>
          <a:lstStyle/>
          <a:p>
            <a:r>
              <a:rPr lang="en-GB" sz="1100"/>
              <a:t>OBSERVATION: Blood pressure  [openEHR-EHR-OBSERVATION.blood_pressure.v2]</a:t>
            </a:r>
          </a:p>
          <a:p>
            <a:r>
              <a:rPr lang="en-GB" sz="1100"/>
              <a:t>└─ data: HISTORY</a:t>
            </a:r>
          </a:p>
          <a:p>
            <a:r>
              <a:rPr lang="en-GB" sz="1100"/>
              <a:t>   └─ events[0]: POINT_EVENT "Any event" @ </a:t>
            </a:r>
            <a:r>
              <a:rPr lang="en-GB" sz="1100">
                <a:solidFill>
                  <a:srgbClr val="E0156F"/>
                </a:solidFill>
              </a:rPr>
              <a:t>2026-07-29</a:t>
            </a:r>
            <a:r>
              <a:rPr lang="en-GB" sz="1100"/>
              <a:t>T12:00:00</a:t>
            </a:r>
          </a:p>
          <a:p>
            <a:r>
              <a:rPr lang="en-GB" sz="1100"/>
              <a:t>      ├─ data (ITEM_TREE)                    ← the measured values</a:t>
            </a:r>
          </a:p>
          <a:p>
            <a:r>
              <a:rPr lang="en-GB" sz="1100"/>
              <a:t>      │  ├─ ELEMENT at0004 "Systolic"   = </a:t>
            </a:r>
            <a:r>
              <a:rPr lang="en-GB" sz="1100">
                <a:solidFill>
                  <a:srgbClr val="E0156F"/>
                </a:solidFill>
              </a:rPr>
              <a:t>120 mm[Hg]  </a:t>
            </a:r>
            <a:r>
              <a:rPr lang="en-GB" sz="1100"/>
              <a:t>(DV_QUANTITY)</a:t>
            </a:r>
          </a:p>
          <a:p>
            <a:r>
              <a:rPr lang="en-GB" sz="1100"/>
              <a:t>      │  └─ ELEMENT at0005 "Diastolic"  =  </a:t>
            </a:r>
            <a:r>
              <a:rPr lang="en-GB" sz="1100">
                <a:solidFill>
                  <a:srgbClr val="E0156F"/>
                </a:solidFill>
              </a:rPr>
              <a:t>80 mm[Hg]  </a:t>
            </a:r>
            <a:r>
              <a:rPr lang="en-GB" sz="1100"/>
              <a:t>(DV_QUANTITY)</a:t>
            </a:r>
          </a:p>
          <a:p>
            <a:r>
              <a:rPr lang="en-GB" sz="1100"/>
              <a:t>      └─ state (ITEM_TREE)                   ← condition at time of measurement</a:t>
            </a:r>
          </a:p>
          <a:p>
            <a:r>
              <a:rPr lang="en-GB" sz="1100"/>
              <a:t>         └─ ELEMENT at0008 "Position"  = Sitting  (DV_CODED_TEXT)</a:t>
            </a:r>
          </a:p>
          <a:p>
            <a:r>
              <a:rPr lang="en-GB" sz="1100"/>
              <a:t>└─ protocol (ITEM_TREE)                      ← how it was measured</a:t>
            </a:r>
          </a:p>
          <a:p>
            <a:r>
              <a:rPr lang="en-GB" sz="1100"/>
              <a:t>   ├─ ELEMENT at1007 "Cuff size"            = Adult</a:t>
            </a:r>
          </a:p>
          <a:p>
            <a:r>
              <a:rPr lang="en-GB" sz="1100"/>
              <a:t>   └─ ELEMENT at1008 "Location"             = Right arm  (DV_CODED_TEXT)</a:t>
            </a:r>
            <a:endParaRPr lang="en-SE" sz="1100"/>
          </a:p>
        </p:txBody>
      </p:sp>
      <p:sp>
        <p:nvSpPr>
          <p:cNvPr id="26" name="TextBox 25">
            <a:extLst>
              <a:ext uri="{FF2B5EF4-FFF2-40B4-BE49-F238E27FC236}">
                <a16:creationId xmlns:a16="http://schemas.microsoft.com/office/drawing/2014/main" id="{D2A5ECBF-A63D-EE53-3712-D1287B9D0CCA}"/>
              </a:ext>
            </a:extLst>
          </p:cNvPr>
          <p:cNvSpPr txBox="1"/>
          <p:nvPr/>
        </p:nvSpPr>
        <p:spPr>
          <a:xfrm>
            <a:off x="457200" y="1649746"/>
            <a:ext cx="6386840" cy="307777"/>
          </a:xfrm>
          <a:prstGeom prst="rect">
            <a:avLst/>
          </a:prstGeom>
          <a:noFill/>
        </p:spPr>
        <p:txBody>
          <a:bodyPr wrap="square">
            <a:spAutoFit/>
          </a:bodyPr>
          <a:lstStyle/>
          <a:p>
            <a:r>
              <a:rPr lang="en-SE" sz="1400" b="1"/>
              <a:t>Example</a:t>
            </a:r>
            <a:r>
              <a:rPr lang="en-SE" sz="1400"/>
              <a:t>: 120/80 mmHg, taken 2026-07-29, patient id 42, during visit 5001</a:t>
            </a:r>
          </a:p>
        </p:txBody>
      </p:sp>
    </p:spTree>
    <p:extLst>
      <p:ext uri="{BB962C8B-B14F-4D97-AF65-F5344CB8AC3E}">
        <p14:creationId xmlns:p14="http://schemas.microsoft.com/office/powerpoint/2010/main" val="340817168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222E92B7-12CA-253F-1BF2-45FA1D7AD7CA}"/>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679B8F69-7C08-1C11-32E3-7F6E02AA51FD}"/>
              </a:ext>
            </a:extLst>
          </p:cNvPr>
          <p:cNvSpPr/>
          <p:nvPr/>
        </p:nvSpPr>
        <p:spPr>
          <a:xfrm>
            <a:off x="457200" y="301752"/>
            <a:ext cx="3840480" cy="274320"/>
          </a:xfrm>
          <a:prstGeom prst="rect">
            <a:avLst/>
          </a:prstGeom>
          <a:noFill/>
          <a:ln/>
        </p:spPr>
        <p:txBody>
          <a:bodyPr wrap="square" lIns="0" tIns="0" rIns="0" bIns="0" rtlCol="0" anchor="ctr"/>
          <a:lstStyle/>
          <a:p>
            <a:pPr marL="0" indent="0">
              <a:buNone/>
            </a:pPr>
            <a:r>
              <a:rPr lang="en-US" sz="1100" b="1" kern="0" spc="200">
                <a:solidFill>
                  <a:srgbClr val="004791"/>
                </a:solidFill>
                <a:latin typeface="Calibri" pitchFamily="34" charset="0"/>
                <a:ea typeface="Calibri" pitchFamily="34" charset="-122"/>
                <a:cs typeface="Calibri" pitchFamily="34" charset="-120"/>
              </a:rPr>
              <a:t>SECOND GENERATION</a:t>
            </a:r>
            <a:endParaRPr lang="en-US" sz="1100"/>
          </a:p>
        </p:txBody>
      </p:sp>
      <p:sp>
        <p:nvSpPr>
          <p:cNvPr id="9" name="Text 7">
            <a:extLst>
              <a:ext uri="{FF2B5EF4-FFF2-40B4-BE49-F238E27FC236}">
                <a16:creationId xmlns:a16="http://schemas.microsoft.com/office/drawing/2014/main" id="{3A4C9F45-C440-8259-BECA-306DE6CEA359}"/>
              </a:ext>
            </a:extLst>
          </p:cNvPr>
          <p:cNvSpPr/>
          <p:nvPr/>
        </p:nvSpPr>
        <p:spPr>
          <a:xfrm>
            <a:off x="457200" y="868680"/>
            <a:ext cx="7772400" cy="822960"/>
          </a:xfrm>
          <a:prstGeom prst="rect">
            <a:avLst/>
          </a:prstGeom>
          <a:noFill/>
          <a:ln/>
        </p:spPr>
        <p:txBody>
          <a:bodyPr wrap="square" lIns="0" tIns="0" rIns="0" bIns="0" rtlCol="0" anchor="ctr"/>
          <a:lstStyle/>
          <a:p>
            <a:pPr marL="0" indent="0">
              <a:buNone/>
            </a:pPr>
            <a:r>
              <a:rPr lang="en-US" sz="3600" b="1">
                <a:solidFill>
                  <a:srgbClr val="1B2A4A"/>
                </a:solidFill>
                <a:latin typeface="Bookman Old Style" pitchFamily="34" charset="0"/>
              </a:rPr>
              <a:t>Information Models</a:t>
            </a:r>
            <a:endParaRPr lang="en-US" sz="3600"/>
          </a:p>
        </p:txBody>
      </p:sp>
      <p:sp>
        <p:nvSpPr>
          <p:cNvPr id="20" name="Text 17">
            <a:extLst>
              <a:ext uri="{FF2B5EF4-FFF2-40B4-BE49-F238E27FC236}">
                <a16:creationId xmlns:a16="http://schemas.microsoft.com/office/drawing/2014/main" id="{800EED32-83ED-7B32-B3D1-2B6463605B38}"/>
              </a:ext>
            </a:extLst>
          </p:cNvPr>
          <p:cNvSpPr/>
          <p:nvPr/>
        </p:nvSpPr>
        <p:spPr>
          <a:xfrm>
            <a:off x="457200" y="4832604"/>
            <a:ext cx="2743200" cy="146304"/>
          </a:xfrm>
          <a:prstGeom prst="rect">
            <a:avLst/>
          </a:prstGeom>
          <a:noFill/>
          <a:ln/>
        </p:spPr>
        <p:txBody>
          <a:bodyPr wrap="square" lIns="0" tIns="0" rIns="0" bIns="0" rtlCol="0" anchor="ctr"/>
          <a:lstStyle/>
          <a:p>
            <a:pPr marL="0" indent="0" algn="l">
              <a:buNone/>
            </a:pPr>
            <a:r>
              <a:rPr lang="en-US" sz="800" b="1" kern="0" spc="100">
                <a:solidFill>
                  <a:srgbClr val="004791"/>
                </a:solidFill>
                <a:latin typeface="Calibri" pitchFamily="34" charset="0"/>
                <a:ea typeface="Calibri" pitchFamily="34" charset="-122"/>
                <a:cs typeface="Calibri" pitchFamily="34" charset="-120"/>
              </a:rPr>
              <a:t>KTH</a:t>
            </a:r>
            <a:r>
              <a:rPr lang="en-US" sz="800" kern="0" spc="100">
                <a:solidFill>
                  <a:srgbClr val="C9C3BB"/>
                </a:solidFill>
                <a:latin typeface="Calibri" pitchFamily="34" charset="0"/>
                <a:ea typeface="Calibri" pitchFamily="34" charset="-122"/>
                <a:cs typeface="Calibri" pitchFamily="34" charset="-120"/>
              </a:rPr>
              <a:t>  /  </a:t>
            </a:r>
            <a:r>
              <a:rPr lang="en-US" sz="800" b="1" kern="0" spc="100">
                <a:solidFill>
                  <a:srgbClr val="57068C"/>
                </a:solidFill>
                <a:latin typeface="Calibri" pitchFamily="34" charset="0"/>
                <a:ea typeface="Calibri" pitchFamily="34" charset="-122"/>
                <a:cs typeface="Calibri" pitchFamily="34" charset="-120"/>
              </a:rPr>
              <a:t>NYU</a:t>
            </a:r>
            <a:r>
              <a:rPr lang="en-US" sz="800" kern="0" spc="100">
                <a:solidFill>
                  <a:srgbClr val="C9C3BB"/>
                </a:solidFill>
                <a:latin typeface="Calibri" pitchFamily="34" charset="0"/>
                <a:ea typeface="Calibri" pitchFamily="34" charset="-122"/>
                <a:cs typeface="Calibri" pitchFamily="34" charset="-120"/>
              </a:rPr>
              <a:t>  /  </a:t>
            </a:r>
            <a:r>
              <a:rPr lang="en-US" sz="800" b="1" kern="0" spc="100">
                <a:solidFill>
                  <a:srgbClr val="0066B3"/>
                </a:solidFill>
                <a:latin typeface="Calibri" pitchFamily="34" charset="0"/>
                <a:ea typeface="Calibri" pitchFamily="34" charset="-122"/>
                <a:cs typeface="Calibri" pitchFamily="34" charset="-120"/>
              </a:rPr>
              <a:t>TU Wien</a:t>
            </a:r>
            <a:endParaRPr lang="en-US" sz="800"/>
          </a:p>
        </p:txBody>
      </p:sp>
      <p:sp>
        <p:nvSpPr>
          <p:cNvPr id="22" name="Text 19">
            <a:extLst>
              <a:ext uri="{FF2B5EF4-FFF2-40B4-BE49-F238E27FC236}">
                <a16:creationId xmlns:a16="http://schemas.microsoft.com/office/drawing/2014/main" id="{0AF5F6C1-096F-2CA2-FE62-F1FC742F7C0E}"/>
              </a:ext>
            </a:extLst>
          </p:cNvPr>
          <p:cNvSpPr/>
          <p:nvPr/>
        </p:nvSpPr>
        <p:spPr>
          <a:xfrm>
            <a:off x="8321040" y="4823460"/>
            <a:ext cx="365760" cy="164592"/>
          </a:xfrm>
          <a:prstGeom prst="rect">
            <a:avLst/>
          </a:prstGeom>
          <a:noFill/>
          <a:ln/>
        </p:spPr>
        <p:txBody>
          <a:bodyPr wrap="square" lIns="0" tIns="0" rIns="0" bIns="0" rtlCol="0" anchor="ctr"/>
          <a:lstStyle/>
          <a:p>
            <a:pPr marL="0" indent="0" algn="r">
              <a:buNone/>
            </a:pPr>
            <a:fld id="{00000000-0000-0000-0000-000000000017}" type="slidenum">
              <a:rPr lang="en-US" sz="800">
                <a:solidFill>
                  <a:srgbClr val="5C6470"/>
                </a:solidFill>
                <a:latin typeface="Calibri" pitchFamily="34" charset="0"/>
                <a:ea typeface="Calibri" pitchFamily="34" charset="-122"/>
                <a:cs typeface="Calibri" pitchFamily="34" charset="-120"/>
              </a:rPr>
              <a:t>27</a:t>
            </a:fld>
            <a:endParaRPr lang="en-US" sz="800"/>
          </a:p>
        </p:txBody>
      </p:sp>
      <p:sp>
        <p:nvSpPr>
          <p:cNvPr id="23" name="Footer Divider">
            <a:extLst>
              <a:ext uri="{FF2B5EF4-FFF2-40B4-BE49-F238E27FC236}">
                <a16:creationId xmlns:a16="http://schemas.microsoft.com/office/drawing/2014/main" id="{F053BF4B-2FE0-D0EB-B64D-67D0DE92AC45}"/>
              </a:ext>
            </a:extLst>
          </p:cNvPr>
          <p:cNvSpPr/>
          <p:nvPr/>
        </p:nvSpPr>
        <p:spPr>
          <a:xfrm>
            <a:off x="457200" y="4721380"/>
            <a:ext cx="8229600" cy="9525"/>
          </a:xfrm>
          <a:prstGeom prst="rect">
            <a:avLst/>
          </a:prstGeom>
          <a:solidFill>
            <a:srgbClr val="C9C3BB"/>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SE"/>
          </a:p>
        </p:txBody>
      </p:sp>
      <p:grpSp>
        <p:nvGrpSpPr>
          <p:cNvPr id="15" name="Group 14">
            <a:extLst>
              <a:ext uri="{FF2B5EF4-FFF2-40B4-BE49-F238E27FC236}">
                <a16:creationId xmlns:a16="http://schemas.microsoft.com/office/drawing/2014/main" id="{A489D839-DDD2-DDBA-42D7-7D6B6533C2E5}"/>
              </a:ext>
            </a:extLst>
          </p:cNvPr>
          <p:cNvGrpSpPr/>
          <p:nvPr/>
        </p:nvGrpSpPr>
        <p:grpSpPr>
          <a:xfrm>
            <a:off x="4445000" y="1727200"/>
            <a:ext cx="4483100" cy="3002459"/>
            <a:chOff x="4445000" y="1727200"/>
            <a:chExt cx="4483100" cy="3002459"/>
          </a:xfrm>
        </p:grpSpPr>
        <p:sp>
          <p:nvSpPr>
            <p:cNvPr id="13" name="Figure Panel">
              <a:extLst>
                <a:ext uri="{FF2B5EF4-FFF2-40B4-BE49-F238E27FC236}">
                  <a16:creationId xmlns:a16="http://schemas.microsoft.com/office/drawing/2014/main" id="{831FCD57-6CE9-BA46-8E80-A2D0986996A1}"/>
                </a:ext>
              </a:extLst>
            </p:cNvPr>
            <p:cNvSpPr/>
            <p:nvPr/>
          </p:nvSpPr>
          <p:spPr>
            <a:xfrm>
              <a:off x="4445000" y="1727200"/>
              <a:ext cx="4483100" cy="2768600"/>
            </a:xfrm>
            <a:prstGeom prst="roundRect">
              <a:avLst/>
            </a:prstGeom>
            <a:noFill/>
            <a:ln w="15875" cap="flat" cmpd="sng" algn="ctr">
              <a:solidFill>
                <a:srgbClr val="B9C8DC"/>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SE"/>
            </a:p>
          </p:txBody>
        </p:sp>
        <p:pic>
          <p:nvPicPr>
            <p:cNvPr id="16" name="Picture 15">
              <a:extLst>
                <a:ext uri="{FF2B5EF4-FFF2-40B4-BE49-F238E27FC236}">
                  <a16:creationId xmlns:a16="http://schemas.microsoft.com/office/drawing/2014/main" id="{5FDED6CA-3262-CBBD-00D0-7939279EC6EA}"/>
                </a:ext>
              </a:extLst>
            </p:cNvPr>
            <p:cNvPicPr>
              <a:picLocks noChangeAspect="1"/>
            </p:cNvPicPr>
            <p:nvPr/>
          </p:nvPicPr>
          <p:blipFill>
            <a:blip r:embed="rId4"/>
            <a:stretch>
              <a:fillRect/>
            </a:stretch>
          </p:blipFill>
          <p:spPr>
            <a:xfrm>
              <a:off x="4611559" y="1853373"/>
              <a:ext cx="4149982" cy="2516255"/>
            </a:xfrm>
            <a:prstGeom prst="rect">
              <a:avLst/>
            </a:prstGeom>
          </p:spPr>
        </p:pic>
        <p:sp>
          <p:nvSpPr>
            <p:cNvPr id="17" name="Citations Placeholder">
              <a:extLst>
                <a:ext uri="{FF2B5EF4-FFF2-40B4-BE49-F238E27FC236}">
                  <a16:creationId xmlns:a16="http://schemas.microsoft.com/office/drawing/2014/main" id="{A8ECAF97-E23C-5AAE-8FA9-AEFDC2C25EAC}"/>
                </a:ext>
              </a:extLst>
            </p:cNvPr>
            <p:cNvSpPr txBox="1"/>
            <p:nvPr/>
          </p:nvSpPr>
          <p:spPr>
            <a:xfrm>
              <a:off x="6149220" y="4469941"/>
              <a:ext cx="2736684" cy="259718"/>
            </a:xfrm>
            <a:prstGeom prst="rect">
              <a:avLst/>
            </a:prstGeom>
            <a:noFill/>
          </p:spPr>
          <p:txBody>
            <a:bodyPr vertOverflow="overflow" vert="horz" wrap="square" rtlCol="0" anchor="t">
              <a:noAutofit/>
            </a:bodyPr>
            <a:lstStyle/>
            <a:p>
              <a:r>
                <a:rPr lang="en-GB" sz="1050" i="1">
                  <a:solidFill>
                    <a:srgbClr val="5C6470"/>
                  </a:solidFill>
                </a:rPr>
                <a:t>https://</a:t>
              </a:r>
              <a:r>
                <a:rPr lang="en-GB" sz="1050" i="1" err="1">
                  <a:solidFill>
                    <a:srgbClr val="5C6470"/>
                  </a:solidFill>
                </a:rPr>
                <a:t>ohdsi.github.io</a:t>
              </a:r>
              <a:r>
                <a:rPr lang="en-GB" sz="1050" i="1">
                  <a:solidFill>
                    <a:srgbClr val="5C6470"/>
                  </a:solidFill>
                </a:rPr>
                <a:t>/</a:t>
              </a:r>
              <a:r>
                <a:rPr lang="en-GB" sz="1050" i="1" err="1">
                  <a:solidFill>
                    <a:srgbClr val="5C6470"/>
                  </a:solidFill>
                </a:rPr>
                <a:t>CommonDataModel</a:t>
              </a:r>
              <a:r>
                <a:rPr lang="en-GB" sz="1050" i="1">
                  <a:solidFill>
                    <a:srgbClr val="5C6470"/>
                  </a:solidFill>
                </a:rPr>
                <a:t>/</a:t>
              </a:r>
              <a:endParaRPr lang="en-SE" sz="1050" i="1">
                <a:solidFill>
                  <a:srgbClr val="5C6470"/>
                </a:solidFill>
              </a:endParaRPr>
            </a:p>
          </p:txBody>
        </p:sp>
      </p:grpSp>
      <p:sp>
        <p:nvSpPr>
          <p:cNvPr id="34" name="Text 18">
            <a:extLst>
              <a:ext uri="{FF2B5EF4-FFF2-40B4-BE49-F238E27FC236}">
                <a16:creationId xmlns:a16="http://schemas.microsoft.com/office/drawing/2014/main" id="{5C5F701C-AA3E-D763-DB3E-AA850B8F880F}"/>
              </a:ext>
            </a:extLst>
          </p:cNvPr>
          <p:cNvSpPr/>
          <p:nvPr/>
        </p:nvSpPr>
        <p:spPr>
          <a:xfrm>
            <a:off x="5486400" y="4823460"/>
            <a:ext cx="2743200" cy="164592"/>
          </a:xfrm>
          <a:prstGeom prst="rect">
            <a:avLst/>
          </a:prstGeom>
          <a:noFill/>
          <a:ln/>
        </p:spPr>
        <p:txBody>
          <a:bodyPr wrap="square" lIns="0" tIns="0" rIns="0" bIns="0" rtlCol="0" anchor="ctr"/>
          <a:lstStyle/>
          <a:p>
            <a:pPr marL="0" indent="0" algn="r">
              <a:buNone/>
            </a:pPr>
            <a:r>
              <a:rPr lang="en-US" sz="800">
                <a:solidFill>
                  <a:srgbClr val="5C6470"/>
                </a:solidFill>
                <a:latin typeface="Calibri" pitchFamily="34" charset="0"/>
                <a:ea typeface="Calibri" pitchFamily="34" charset="-122"/>
                <a:cs typeface="Calibri" pitchFamily="34" charset="-120"/>
              </a:rPr>
              <a:t>Andra Ionescu</a:t>
            </a:r>
            <a:endParaRPr lang="en-US" sz="800"/>
          </a:p>
        </p:txBody>
      </p:sp>
      <p:sp>
        <p:nvSpPr>
          <p:cNvPr id="4" name="Model Full Name">
            <a:extLst>
              <a:ext uri="{FF2B5EF4-FFF2-40B4-BE49-F238E27FC236}">
                <a16:creationId xmlns:a16="http://schemas.microsoft.com/office/drawing/2014/main" id="{D02941E3-D655-3346-B214-052C3C03A7D6}"/>
              </a:ext>
            </a:extLst>
          </p:cNvPr>
          <p:cNvSpPr txBox="1"/>
          <p:nvPr/>
        </p:nvSpPr>
        <p:spPr>
          <a:xfrm>
            <a:off x="397240" y="2139845"/>
            <a:ext cx="3710065" cy="307777"/>
          </a:xfrm>
          <a:prstGeom prst="rect">
            <a:avLst/>
          </a:prstGeom>
          <a:noFill/>
        </p:spPr>
        <p:txBody>
          <a:bodyPr vertOverflow="overflow" vert="horz" wrap="square" rtlCol="0" anchor="t">
            <a:spAutoFit/>
          </a:bodyPr>
          <a:lstStyle/>
          <a:p>
            <a:r>
              <a:rPr lang="en-SE" sz="1400">
                <a:solidFill>
                  <a:srgbClr val="1B2A4A"/>
                </a:solidFill>
              </a:rPr>
              <a:t>Observational Medical Outcomes Partnership</a:t>
            </a:r>
          </a:p>
        </p:txBody>
      </p:sp>
      <p:sp>
        <p:nvSpPr>
          <p:cNvPr id="5" name="Info Bullet">
            <a:extLst>
              <a:ext uri="{FF2B5EF4-FFF2-40B4-BE49-F238E27FC236}">
                <a16:creationId xmlns:a16="http://schemas.microsoft.com/office/drawing/2014/main" id="{CC20FC70-235F-EB40-A4BC-8D6363EE15E0}"/>
              </a:ext>
            </a:extLst>
          </p:cNvPr>
          <p:cNvSpPr txBox="1"/>
          <p:nvPr/>
        </p:nvSpPr>
        <p:spPr>
          <a:xfrm>
            <a:off x="397240" y="2581223"/>
            <a:ext cx="3829986" cy="307777"/>
          </a:xfrm>
          <a:prstGeom prst="rect">
            <a:avLst/>
          </a:prstGeom>
          <a:noFill/>
        </p:spPr>
        <p:txBody>
          <a:bodyPr vertOverflow="overflow" vert="horz" wrap="square" rtlCol="0" anchor="t">
            <a:spAutoFit/>
          </a:bodyPr>
          <a:lstStyle/>
          <a:p>
            <a:pPr algn="l"/>
            <a:r>
              <a:rPr lang="en-GB" sz="1400">
                <a:solidFill>
                  <a:srgbClr val="1B2A4A"/>
                </a:solidFill>
              </a:rPr>
              <a:t>• Relational schema with standardised tables</a:t>
            </a:r>
            <a:endParaRPr lang="en-SE" sz="1400">
              <a:solidFill>
                <a:srgbClr val="1B2A4A"/>
              </a:solidFill>
            </a:endParaRPr>
          </a:p>
        </p:txBody>
      </p:sp>
      <p:sp>
        <p:nvSpPr>
          <p:cNvPr id="6" name="Info Bullet">
            <a:extLst>
              <a:ext uri="{FF2B5EF4-FFF2-40B4-BE49-F238E27FC236}">
                <a16:creationId xmlns:a16="http://schemas.microsoft.com/office/drawing/2014/main" id="{43CFF2D2-6324-434E-9919-0D8617C6A34D}"/>
              </a:ext>
            </a:extLst>
          </p:cNvPr>
          <p:cNvSpPr txBox="1"/>
          <p:nvPr/>
        </p:nvSpPr>
        <p:spPr>
          <a:xfrm>
            <a:off x="397240" y="2910298"/>
            <a:ext cx="3829986" cy="523220"/>
          </a:xfrm>
          <a:prstGeom prst="rect">
            <a:avLst/>
          </a:prstGeom>
          <a:noFill/>
        </p:spPr>
        <p:txBody>
          <a:bodyPr vertOverflow="overflow" vert="horz" wrap="square" rtlCol="0" anchor="t">
            <a:spAutoFit/>
          </a:bodyPr>
          <a:lstStyle/>
          <a:p>
            <a:pPr algn="l"/>
            <a:r>
              <a:rPr lang="en-GB" sz="1400">
                <a:solidFill>
                  <a:srgbClr val="1B2A4A"/>
                </a:solidFill>
              </a:rPr>
              <a:t>• Clinical facts mapped to a </a:t>
            </a:r>
            <a:r>
              <a:rPr lang="en-GB" sz="1400" i="1" err="1">
                <a:solidFill>
                  <a:srgbClr val="1B2A4A"/>
                </a:solidFill>
              </a:rPr>
              <a:t>concept_id</a:t>
            </a:r>
            <a:r>
              <a:rPr lang="en-GB" sz="1400" i="1">
                <a:solidFill>
                  <a:srgbClr val="1B2A4A"/>
                </a:solidFill>
              </a:rPr>
              <a:t> </a:t>
            </a:r>
            <a:r>
              <a:rPr lang="en-GB" sz="1400">
                <a:solidFill>
                  <a:srgbClr val="1B2A4A"/>
                </a:solidFill>
              </a:rPr>
              <a:t>from OMOP’s Standardised Vocabularies</a:t>
            </a:r>
            <a:endParaRPr lang="en-SE" sz="1400">
              <a:solidFill>
                <a:srgbClr val="1B2A4A"/>
              </a:solidFill>
            </a:endParaRPr>
          </a:p>
        </p:txBody>
      </p:sp>
      <p:sp>
        <p:nvSpPr>
          <p:cNvPr id="7" name="Info Bullet">
            <a:extLst>
              <a:ext uri="{FF2B5EF4-FFF2-40B4-BE49-F238E27FC236}">
                <a16:creationId xmlns:a16="http://schemas.microsoft.com/office/drawing/2014/main" id="{5B3EC164-C9DD-DF48-913E-623B4A522066}"/>
              </a:ext>
            </a:extLst>
          </p:cNvPr>
          <p:cNvSpPr txBox="1"/>
          <p:nvPr/>
        </p:nvSpPr>
        <p:spPr>
          <a:xfrm>
            <a:off x="397240" y="3454816"/>
            <a:ext cx="3829986" cy="307777"/>
          </a:xfrm>
          <a:prstGeom prst="rect">
            <a:avLst/>
          </a:prstGeom>
          <a:noFill/>
        </p:spPr>
        <p:txBody>
          <a:bodyPr vertOverflow="overflow" vert="horz" wrap="square" rtlCol="0" anchor="t">
            <a:spAutoFit/>
          </a:bodyPr>
          <a:lstStyle/>
          <a:p>
            <a:pPr algn="l"/>
            <a:r>
              <a:rPr lang="en-GB" sz="1400">
                <a:solidFill>
                  <a:srgbClr val="1B2A4A"/>
                </a:solidFill>
              </a:rPr>
              <a:t>• Built for longitudinal, population-scale analysis</a:t>
            </a:r>
            <a:endParaRPr lang="en-SE" sz="1400">
              <a:solidFill>
                <a:srgbClr val="1B2A4A"/>
              </a:solidFill>
            </a:endParaRPr>
          </a:p>
        </p:txBody>
      </p:sp>
      <p:grpSp>
        <p:nvGrpSpPr>
          <p:cNvPr id="18" name="Group 17">
            <a:extLst>
              <a:ext uri="{FF2B5EF4-FFF2-40B4-BE49-F238E27FC236}">
                <a16:creationId xmlns:a16="http://schemas.microsoft.com/office/drawing/2014/main" id="{BFFB2A43-FF3D-7360-B858-A209D30E1A8C}"/>
              </a:ext>
            </a:extLst>
          </p:cNvPr>
          <p:cNvGrpSpPr/>
          <p:nvPr/>
        </p:nvGrpSpPr>
        <p:grpSpPr>
          <a:xfrm>
            <a:off x="457200" y="4064000"/>
            <a:ext cx="4064000" cy="279400"/>
            <a:chOff x="457200" y="4064000"/>
            <a:chExt cx="4064000" cy="279400"/>
          </a:xfrm>
        </p:grpSpPr>
        <p:sp>
          <p:nvSpPr>
            <p:cNvPr id="8" name="Shortcoming Marker">
              <a:extLst>
                <a:ext uri="{FF2B5EF4-FFF2-40B4-BE49-F238E27FC236}">
                  <a16:creationId xmlns:a16="http://schemas.microsoft.com/office/drawing/2014/main" id="{045832DF-F516-B04A-BABA-0D48DB5DAE7E}"/>
                </a:ext>
              </a:extLst>
            </p:cNvPr>
            <p:cNvSpPr/>
            <p:nvPr/>
          </p:nvSpPr>
          <p:spPr>
            <a:xfrm>
              <a:off x="457200" y="4119381"/>
              <a:ext cx="203200" cy="203200"/>
            </a:xfrm>
            <a:prstGeom prst="ellipse">
              <a:avLst/>
            </a:prstGeom>
            <a:solidFill>
              <a:srgbClr val="E0156F"/>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none" rtlCol="0" anchor="ctr" anchorCtr="0">
              <a:noAutofit/>
            </a:bodyPr>
            <a:lstStyle/>
            <a:p>
              <a:pPr algn="ctr"/>
              <a:r>
                <a:rPr lang="en-SE" sz="1100" b="1">
                  <a:solidFill>
                    <a:srgbClr val="FFFFFF"/>
                  </a:solidFill>
                </a:rPr>
                <a:t>!</a:t>
              </a:r>
            </a:p>
          </p:txBody>
        </p:sp>
        <p:sp>
          <p:nvSpPr>
            <p:cNvPr id="12" name="Shortcoming Text">
              <a:extLst>
                <a:ext uri="{FF2B5EF4-FFF2-40B4-BE49-F238E27FC236}">
                  <a16:creationId xmlns:a16="http://schemas.microsoft.com/office/drawing/2014/main" id="{1081F2D9-67DD-2A40-B550-B355D764E61B}"/>
                </a:ext>
              </a:extLst>
            </p:cNvPr>
            <p:cNvSpPr txBox="1"/>
            <p:nvPr/>
          </p:nvSpPr>
          <p:spPr>
            <a:xfrm>
              <a:off x="736600" y="4064000"/>
              <a:ext cx="3784600" cy="279400"/>
            </a:xfrm>
            <a:prstGeom prst="rect">
              <a:avLst/>
            </a:prstGeom>
            <a:noFill/>
          </p:spPr>
          <p:txBody>
            <a:bodyPr vertOverflow="overflow" vert="horz" wrap="square" rtlCol="0" anchor="t">
              <a:spAutoFit/>
            </a:bodyPr>
            <a:lstStyle/>
            <a:p>
              <a:pPr algn="l"/>
              <a:r>
                <a:rPr lang="en-GB" sz="1400">
                  <a:solidFill>
                    <a:srgbClr val="1B2A4A"/>
                  </a:solidFill>
                </a:rPr>
                <a:t>Not an exchange nor a persistence standard</a:t>
              </a:r>
              <a:endParaRPr lang="en-SE" sz="1400">
                <a:solidFill>
                  <a:srgbClr val="1B2A4A"/>
                </a:solidFill>
              </a:endParaRPr>
            </a:p>
          </p:txBody>
        </p:sp>
      </p:grpSp>
      <p:sp>
        <p:nvSpPr>
          <p:cNvPr id="14" name="Model Badge">
            <a:extLst>
              <a:ext uri="{FF2B5EF4-FFF2-40B4-BE49-F238E27FC236}">
                <a16:creationId xmlns:a16="http://schemas.microsoft.com/office/drawing/2014/main" id="{20A0591D-BA3A-843D-273F-AB660306341E}"/>
              </a:ext>
            </a:extLst>
          </p:cNvPr>
          <p:cNvSpPr/>
          <p:nvPr/>
        </p:nvSpPr>
        <p:spPr>
          <a:xfrm>
            <a:off x="374755" y="1796321"/>
            <a:ext cx="1168400" cy="330200"/>
          </a:xfrm>
          <a:prstGeom prst="roundRect">
            <a:avLst/>
          </a:prstGeom>
          <a:solidFill>
            <a:srgbClr val="004791"/>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none" rtlCol="0" anchor="ctr" anchorCtr="0">
            <a:noAutofit/>
          </a:bodyPr>
          <a:lstStyle/>
          <a:p>
            <a:pPr algn="l"/>
            <a:r>
              <a:rPr lang="en-GB" b="1">
                <a:solidFill>
                  <a:srgbClr val="FFFFFF"/>
                </a:solidFill>
              </a:rPr>
              <a:t>OMOP</a:t>
            </a:r>
            <a:endParaRPr lang="en-SE" b="1">
              <a:solidFill>
                <a:srgbClr val="FFFFFF"/>
              </a:solidFill>
            </a:endParaRPr>
          </a:p>
        </p:txBody>
      </p:sp>
    </p:spTree>
    <p:extLst>
      <p:ext uri="{BB962C8B-B14F-4D97-AF65-F5344CB8AC3E}">
        <p14:creationId xmlns:p14="http://schemas.microsoft.com/office/powerpoint/2010/main" val="1677443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6950BFC3-D8DA-4A85-94F7-54DA5524770B}">
      <p188:commentRel xmlns:p188="http://schemas.microsoft.com/office/powerpoint/2018/8/main" r:id="rId3"/>
    </p:ext>
  </p:extLst>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13F51B3D-4888-B396-2C28-4A1FE0861820}"/>
            </a:ext>
          </a:extLst>
        </p:cNvPr>
        <p:cNvGrpSpPr/>
        <p:nvPr/>
      </p:nvGrpSpPr>
      <p:grpSpPr>
        <a:xfrm>
          <a:off x="0" y="0"/>
          <a:ext cx="0" cy="0"/>
          <a:chOff x="0" y="0"/>
          <a:chExt cx="0" cy="0"/>
        </a:xfrm>
      </p:grpSpPr>
      <p:sp>
        <p:nvSpPr>
          <p:cNvPr id="20" name="Text 17">
            <a:extLst>
              <a:ext uri="{FF2B5EF4-FFF2-40B4-BE49-F238E27FC236}">
                <a16:creationId xmlns:a16="http://schemas.microsoft.com/office/drawing/2014/main" id="{672CD9C7-5BD9-84D3-DE52-FD4087C271A7}"/>
              </a:ext>
            </a:extLst>
          </p:cNvPr>
          <p:cNvSpPr/>
          <p:nvPr/>
        </p:nvSpPr>
        <p:spPr>
          <a:xfrm>
            <a:off x="457200" y="4832604"/>
            <a:ext cx="2743200" cy="146304"/>
          </a:xfrm>
          <a:prstGeom prst="rect">
            <a:avLst/>
          </a:prstGeom>
          <a:noFill/>
          <a:ln/>
        </p:spPr>
        <p:txBody>
          <a:bodyPr wrap="square" lIns="0" tIns="0" rIns="0" bIns="0" rtlCol="0" anchor="ctr"/>
          <a:lstStyle/>
          <a:p>
            <a:pPr marL="0" indent="0" algn="l">
              <a:buNone/>
            </a:pPr>
            <a:r>
              <a:rPr lang="en-US" sz="800" b="1" kern="0" spc="100">
                <a:solidFill>
                  <a:srgbClr val="004791"/>
                </a:solidFill>
                <a:latin typeface="Calibri" pitchFamily="34" charset="0"/>
                <a:ea typeface="Calibri" pitchFamily="34" charset="-122"/>
                <a:cs typeface="Calibri" pitchFamily="34" charset="-120"/>
              </a:rPr>
              <a:t>KTH</a:t>
            </a:r>
            <a:r>
              <a:rPr lang="en-US" sz="800" kern="0" spc="100">
                <a:solidFill>
                  <a:srgbClr val="C9C3BB"/>
                </a:solidFill>
                <a:latin typeface="Calibri" pitchFamily="34" charset="0"/>
                <a:ea typeface="Calibri" pitchFamily="34" charset="-122"/>
                <a:cs typeface="Calibri" pitchFamily="34" charset="-120"/>
              </a:rPr>
              <a:t>  /  </a:t>
            </a:r>
            <a:r>
              <a:rPr lang="en-US" sz="800" b="1" kern="0" spc="100">
                <a:solidFill>
                  <a:srgbClr val="57068C"/>
                </a:solidFill>
                <a:latin typeface="Calibri" pitchFamily="34" charset="0"/>
                <a:ea typeface="Calibri" pitchFamily="34" charset="-122"/>
                <a:cs typeface="Calibri" pitchFamily="34" charset="-120"/>
              </a:rPr>
              <a:t>NYU</a:t>
            </a:r>
            <a:r>
              <a:rPr lang="en-US" sz="800" kern="0" spc="100">
                <a:solidFill>
                  <a:srgbClr val="C9C3BB"/>
                </a:solidFill>
                <a:latin typeface="Calibri" pitchFamily="34" charset="0"/>
                <a:ea typeface="Calibri" pitchFamily="34" charset="-122"/>
                <a:cs typeface="Calibri" pitchFamily="34" charset="-120"/>
              </a:rPr>
              <a:t>  /  </a:t>
            </a:r>
            <a:r>
              <a:rPr lang="en-US" sz="800" b="1" kern="0" spc="100">
                <a:solidFill>
                  <a:srgbClr val="0066B3"/>
                </a:solidFill>
                <a:latin typeface="Calibri" pitchFamily="34" charset="0"/>
                <a:ea typeface="Calibri" pitchFamily="34" charset="-122"/>
                <a:cs typeface="Calibri" pitchFamily="34" charset="-120"/>
              </a:rPr>
              <a:t>TU Wien</a:t>
            </a:r>
            <a:endParaRPr lang="en-US" sz="800"/>
          </a:p>
        </p:txBody>
      </p:sp>
      <p:sp>
        <p:nvSpPr>
          <p:cNvPr id="21" name="Text 18">
            <a:extLst>
              <a:ext uri="{FF2B5EF4-FFF2-40B4-BE49-F238E27FC236}">
                <a16:creationId xmlns:a16="http://schemas.microsoft.com/office/drawing/2014/main" id="{8D50F89F-608E-6E62-A1B6-E22B4225D206}"/>
              </a:ext>
            </a:extLst>
          </p:cNvPr>
          <p:cNvSpPr/>
          <p:nvPr/>
        </p:nvSpPr>
        <p:spPr>
          <a:xfrm>
            <a:off x="5486400" y="4823460"/>
            <a:ext cx="2743200" cy="164592"/>
          </a:xfrm>
          <a:prstGeom prst="rect">
            <a:avLst/>
          </a:prstGeom>
          <a:noFill/>
          <a:ln/>
        </p:spPr>
        <p:txBody>
          <a:bodyPr wrap="square" lIns="0" tIns="0" rIns="0" bIns="0" rtlCol="0" anchor="ctr"/>
          <a:lstStyle/>
          <a:p>
            <a:pPr marL="0" indent="0" algn="r">
              <a:buNone/>
            </a:pPr>
            <a:r>
              <a:rPr lang="en-US" sz="800">
                <a:solidFill>
                  <a:srgbClr val="5C6470"/>
                </a:solidFill>
                <a:latin typeface="Calibri" pitchFamily="34" charset="0"/>
                <a:ea typeface="Calibri" pitchFamily="34" charset="-122"/>
                <a:cs typeface="Calibri" pitchFamily="34" charset="-120"/>
              </a:rPr>
              <a:t>Andra Ionescu</a:t>
            </a:r>
            <a:endParaRPr lang="en-US" sz="800"/>
          </a:p>
        </p:txBody>
      </p:sp>
      <p:sp>
        <p:nvSpPr>
          <p:cNvPr id="22" name="Text 19">
            <a:extLst>
              <a:ext uri="{FF2B5EF4-FFF2-40B4-BE49-F238E27FC236}">
                <a16:creationId xmlns:a16="http://schemas.microsoft.com/office/drawing/2014/main" id="{683E8B4E-E8F9-AF3B-1696-7481B614C331}"/>
              </a:ext>
            </a:extLst>
          </p:cNvPr>
          <p:cNvSpPr/>
          <p:nvPr/>
        </p:nvSpPr>
        <p:spPr>
          <a:xfrm>
            <a:off x="8321040" y="4823460"/>
            <a:ext cx="365760" cy="164592"/>
          </a:xfrm>
          <a:prstGeom prst="rect">
            <a:avLst/>
          </a:prstGeom>
          <a:noFill/>
          <a:ln/>
        </p:spPr>
        <p:txBody>
          <a:bodyPr wrap="square" lIns="0" tIns="0" rIns="0" bIns="0" rtlCol="0" anchor="ctr"/>
          <a:lstStyle/>
          <a:p>
            <a:pPr marL="0" indent="0" algn="r">
              <a:buNone/>
            </a:pPr>
            <a:fld id="{00000000-0000-0000-0000-000000000016}" type="slidenum">
              <a:rPr lang="en-US" sz="800">
                <a:solidFill>
                  <a:srgbClr val="5C6470"/>
                </a:solidFill>
                <a:latin typeface="Calibri" pitchFamily="34" charset="0"/>
                <a:ea typeface="Calibri" pitchFamily="34" charset="-122"/>
                <a:cs typeface="Calibri" pitchFamily="34" charset="-120"/>
              </a:rPr>
              <a:t>28</a:t>
            </a:fld>
            <a:endParaRPr lang="en-US" sz="800"/>
          </a:p>
        </p:txBody>
      </p:sp>
      <p:sp>
        <p:nvSpPr>
          <p:cNvPr id="23" name="Footer Divider">
            <a:extLst>
              <a:ext uri="{FF2B5EF4-FFF2-40B4-BE49-F238E27FC236}">
                <a16:creationId xmlns:a16="http://schemas.microsoft.com/office/drawing/2014/main" id="{62E808BA-3FF6-CC7E-151E-6DD7F678FC72}"/>
              </a:ext>
            </a:extLst>
          </p:cNvPr>
          <p:cNvSpPr/>
          <p:nvPr/>
        </p:nvSpPr>
        <p:spPr>
          <a:xfrm>
            <a:off x="457200" y="4721380"/>
            <a:ext cx="8229600" cy="9525"/>
          </a:xfrm>
          <a:prstGeom prst="rect">
            <a:avLst/>
          </a:prstGeom>
          <a:solidFill>
            <a:srgbClr val="C9C3BB"/>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SE"/>
          </a:p>
        </p:txBody>
      </p:sp>
      <p:sp>
        <p:nvSpPr>
          <p:cNvPr id="3" name="Model Badge">
            <a:extLst>
              <a:ext uri="{FF2B5EF4-FFF2-40B4-BE49-F238E27FC236}">
                <a16:creationId xmlns:a16="http://schemas.microsoft.com/office/drawing/2014/main" id="{0900F146-4BE6-3E9A-4F15-D7DADB2406C2}"/>
              </a:ext>
            </a:extLst>
          </p:cNvPr>
          <p:cNvSpPr/>
          <p:nvPr/>
        </p:nvSpPr>
        <p:spPr>
          <a:xfrm>
            <a:off x="457715" y="2122042"/>
            <a:ext cx="1397000" cy="330200"/>
          </a:xfrm>
          <a:prstGeom prst="roundRect">
            <a:avLst/>
          </a:prstGeom>
          <a:solidFill>
            <a:srgbClr val="004791"/>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none" rtlCol="0" anchor="ctr" anchorCtr="0">
            <a:noAutofit/>
          </a:bodyPr>
          <a:lstStyle/>
          <a:p>
            <a:pPr algn="l"/>
            <a:r>
              <a:rPr lang="en-GB" b="1">
                <a:solidFill>
                  <a:srgbClr val="FFFFFF"/>
                </a:solidFill>
              </a:rPr>
              <a:t>OMOP</a:t>
            </a:r>
            <a:endParaRPr lang="en-SE" b="1">
              <a:solidFill>
                <a:srgbClr val="FFFFFF"/>
              </a:solidFill>
            </a:endParaRPr>
          </a:p>
        </p:txBody>
      </p:sp>
      <p:sp>
        <p:nvSpPr>
          <p:cNvPr id="10" name="TextBox 9">
            <a:extLst>
              <a:ext uri="{FF2B5EF4-FFF2-40B4-BE49-F238E27FC236}">
                <a16:creationId xmlns:a16="http://schemas.microsoft.com/office/drawing/2014/main" id="{3B5F67C6-A1DE-8B99-B925-4AFDB035366C}"/>
              </a:ext>
            </a:extLst>
          </p:cNvPr>
          <p:cNvSpPr txBox="1"/>
          <p:nvPr/>
        </p:nvSpPr>
        <p:spPr>
          <a:xfrm>
            <a:off x="383036" y="2722941"/>
            <a:ext cx="8377927" cy="1107996"/>
          </a:xfrm>
          <a:prstGeom prst="rect">
            <a:avLst/>
          </a:prstGeom>
          <a:noFill/>
        </p:spPr>
        <p:txBody>
          <a:bodyPr wrap="square">
            <a:spAutoFit/>
          </a:bodyPr>
          <a:lstStyle/>
          <a:p>
            <a:r>
              <a:rPr lang="en-GB" sz="1100" b="1"/>
              <a:t>measurement_id,</a:t>
            </a:r>
            <a:r>
              <a:rPr lang="en-GB" sz="1100" b="1">
                <a:solidFill>
                  <a:srgbClr val="E0156F"/>
                </a:solidFill>
              </a:rPr>
              <a:t>person_id</a:t>
            </a:r>
            <a:r>
              <a:rPr lang="en-GB" sz="1100" b="1"/>
              <a:t>,measurement_concept_id,</a:t>
            </a:r>
            <a:r>
              <a:rPr lang="en-GB" sz="1100" b="1">
                <a:solidFill>
                  <a:srgbClr val="E0156F"/>
                </a:solidFill>
              </a:rPr>
              <a:t>measurement_date</a:t>
            </a:r>
            <a:r>
              <a:rPr lang="en-GB" sz="1100" b="1"/>
              <a:t>,measurement_datetime,measurement_time,measurement_type_concept_id,operator_concept_id,</a:t>
            </a:r>
            <a:r>
              <a:rPr lang="en-GB" sz="1100" b="1">
                <a:solidFill>
                  <a:srgbClr val="E0156F"/>
                </a:solidFill>
              </a:rPr>
              <a:t>value_as_number</a:t>
            </a:r>
            <a:r>
              <a:rPr lang="en-GB" sz="1100" b="1"/>
              <a:t>,value_as_concept_id,unit_concept_id,range_low,range_high,provider_id,</a:t>
            </a:r>
            <a:r>
              <a:rPr lang="en-GB" sz="1100" b="1">
                <a:solidFill>
                  <a:srgbClr val="E0156F"/>
                </a:solidFill>
              </a:rPr>
              <a:t>visit_occurrence_id</a:t>
            </a:r>
            <a:r>
              <a:rPr lang="en-GB" sz="1100" b="1"/>
              <a:t>,visit_detail_id,measurement_source_value,measurement_source_concept_id,</a:t>
            </a:r>
            <a:r>
              <a:rPr lang="en-GB" sz="1100" b="1">
                <a:solidFill>
                  <a:srgbClr val="E0156F"/>
                </a:solidFill>
              </a:rPr>
              <a:t>unit_source_value</a:t>
            </a:r>
            <a:r>
              <a:rPr lang="en-GB" sz="1100" b="1"/>
              <a:t>,unit_source_concept_id,</a:t>
            </a:r>
            <a:r>
              <a:rPr lang="en-GB" sz="1100" b="1">
                <a:solidFill>
                  <a:srgbClr val="E0156F"/>
                </a:solidFill>
              </a:rPr>
              <a:t>value_source_value</a:t>
            </a:r>
            <a:r>
              <a:rPr lang="en-GB" sz="1100" b="1"/>
              <a:t>,measurement_event_id,meas_event_field_concept_id</a:t>
            </a:r>
          </a:p>
          <a:p>
            <a:r>
              <a:rPr lang="en-GB" sz="1100"/>
              <a:t>1001,</a:t>
            </a:r>
            <a:r>
              <a:rPr lang="en-GB" sz="1100">
                <a:solidFill>
                  <a:srgbClr val="E0156F"/>
                </a:solidFill>
              </a:rPr>
              <a:t>42</a:t>
            </a:r>
            <a:r>
              <a:rPr lang="en-GB" sz="1100"/>
              <a:t>,3004249,</a:t>
            </a:r>
            <a:r>
              <a:rPr lang="en-GB" sz="1100">
                <a:solidFill>
                  <a:srgbClr val="E0156F"/>
                </a:solidFill>
              </a:rPr>
              <a:t>2026-07-29</a:t>
            </a:r>
            <a:r>
              <a:rPr lang="en-GB" sz="1100"/>
              <a:t>,2026-07-29 12:00:00,12:00:00,32817,,</a:t>
            </a:r>
            <a:r>
              <a:rPr lang="en-GB" sz="1100">
                <a:solidFill>
                  <a:srgbClr val="E0156F"/>
                </a:solidFill>
              </a:rPr>
              <a:t>120</a:t>
            </a:r>
            <a:r>
              <a:rPr lang="en-GB" sz="1100"/>
              <a:t>,,8876,90,120,,</a:t>
            </a:r>
            <a:r>
              <a:rPr lang="en-GB" sz="1100">
                <a:solidFill>
                  <a:srgbClr val="E0156F"/>
                </a:solidFill>
              </a:rPr>
              <a:t>5001</a:t>
            </a:r>
            <a:r>
              <a:rPr lang="en-GB" sz="1100"/>
              <a:t>,,8480-6,3004249,</a:t>
            </a:r>
            <a:r>
              <a:rPr lang="en-GB" sz="1100">
                <a:solidFill>
                  <a:srgbClr val="E0156F"/>
                </a:solidFill>
              </a:rPr>
              <a:t>mmHg</a:t>
            </a:r>
            <a:r>
              <a:rPr lang="en-GB" sz="1100"/>
              <a:t>,8876,</a:t>
            </a:r>
            <a:r>
              <a:rPr lang="en-GB" sz="1100">
                <a:solidFill>
                  <a:srgbClr val="E0156F"/>
                </a:solidFill>
              </a:rPr>
              <a:t>120</a:t>
            </a:r>
            <a:r>
              <a:rPr lang="en-GB" sz="1100"/>
              <a:t>,,</a:t>
            </a:r>
          </a:p>
          <a:p>
            <a:r>
              <a:rPr lang="en-GB" sz="1100"/>
              <a:t>1002,</a:t>
            </a:r>
            <a:r>
              <a:rPr lang="en-GB" sz="1100">
                <a:solidFill>
                  <a:srgbClr val="E0156F"/>
                </a:solidFill>
              </a:rPr>
              <a:t>42</a:t>
            </a:r>
            <a:r>
              <a:rPr lang="en-GB" sz="1100"/>
              <a:t>,3012888,</a:t>
            </a:r>
            <a:r>
              <a:rPr lang="en-GB" sz="1100">
                <a:solidFill>
                  <a:srgbClr val="E0156F"/>
                </a:solidFill>
              </a:rPr>
              <a:t>2026-07-29</a:t>
            </a:r>
            <a:r>
              <a:rPr lang="en-GB" sz="1100"/>
              <a:t>,2026-07-29 12:00:00,12:00:00,32817,,</a:t>
            </a:r>
            <a:r>
              <a:rPr lang="en-GB" sz="1100">
                <a:solidFill>
                  <a:srgbClr val="E0156F"/>
                </a:solidFill>
              </a:rPr>
              <a:t>80</a:t>
            </a:r>
            <a:r>
              <a:rPr lang="en-GB" sz="1100"/>
              <a:t>,,8876,60,80,,</a:t>
            </a:r>
            <a:r>
              <a:rPr lang="en-GB" sz="1100">
                <a:solidFill>
                  <a:srgbClr val="E0156F"/>
                </a:solidFill>
              </a:rPr>
              <a:t>5001</a:t>
            </a:r>
            <a:r>
              <a:rPr lang="en-GB" sz="1100"/>
              <a:t>,,8462-4,3012888,</a:t>
            </a:r>
            <a:r>
              <a:rPr lang="en-GB" sz="1100">
                <a:solidFill>
                  <a:srgbClr val="E0156F"/>
                </a:solidFill>
              </a:rPr>
              <a:t>mmHg</a:t>
            </a:r>
            <a:r>
              <a:rPr lang="en-GB" sz="1100"/>
              <a:t>,8876,</a:t>
            </a:r>
            <a:r>
              <a:rPr lang="en-GB" sz="1100">
                <a:solidFill>
                  <a:srgbClr val="E0156F"/>
                </a:solidFill>
              </a:rPr>
              <a:t>80</a:t>
            </a:r>
            <a:r>
              <a:rPr lang="en-GB" sz="1100"/>
              <a:t>,,</a:t>
            </a:r>
            <a:endParaRPr lang="en-SE" sz="1100"/>
          </a:p>
        </p:txBody>
      </p:sp>
      <p:sp>
        <p:nvSpPr>
          <p:cNvPr id="26" name="TextBox 25">
            <a:extLst>
              <a:ext uri="{FF2B5EF4-FFF2-40B4-BE49-F238E27FC236}">
                <a16:creationId xmlns:a16="http://schemas.microsoft.com/office/drawing/2014/main" id="{6F779EDA-686C-292A-8BA0-C9893173E584}"/>
              </a:ext>
            </a:extLst>
          </p:cNvPr>
          <p:cNvSpPr txBox="1"/>
          <p:nvPr/>
        </p:nvSpPr>
        <p:spPr>
          <a:xfrm>
            <a:off x="362967" y="1648728"/>
            <a:ext cx="6386840" cy="307777"/>
          </a:xfrm>
          <a:prstGeom prst="rect">
            <a:avLst/>
          </a:prstGeom>
          <a:noFill/>
        </p:spPr>
        <p:txBody>
          <a:bodyPr wrap="square">
            <a:spAutoFit/>
          </a:bodyPr>
          <a:lstStyle/>
          <a:p>
            <a:r>
              <a:rPr lang="en-SE" sz="1400" b="1"/>
              <a:t>Example</a:t>
            </a:r>
            <a:r>
              <a:rPr lang="en-SE" sz="1400"/>
              <a:t>: 120/80 mmHg, taken 2026-07-29, patient id 42, during visit 5001</a:t>
            </a:r>
          </a:p>
        </p:txBody>
      </p:sp>
      <p:sp>
        <p:nvSpPr>
          <p:cNvPr id="4" name="TextBox 3">
            <a:extLst>
              <a:ext uri="{FF2B5EF4-FFF2-40B4-BE49-F238E27FC236}">
                <a16:creationId xmlns:a16="http://schemas.microsoft.com/office/drawing/2014/main" id="{442EE28A-9BEA-95B3-E138-BA44C24873C6}"/>
              </a:ext>
            </a:extLst>
          </p:cNvPr>
          <p:cNvSpPr txBox="1"/>
          <p:nvPr/>
        </p:nvSpPr>
        <p:spPr>
          <a:xfrm>
            <a:off x="2256653" y="2058204"/>
            <a:ext cx="1540486" cy="461665"/>
          </a:xfrm>
          <a:prstGeom prst="rect">
            <a:avLst/>
          </a:prstGeom>
          <a:noFill/>
        </p:spPr>
        <p:txBody>
          <a:bodyPr wrap="none" rtlCol="0">
            <a:spAutoFit/>
          </a:bodyPr>
          <a:lstStyle/>
          <a:p>
            <a:r>
              <a:rPr lang="en-GB" sz="1200"/>
              <a:t>MEASUREMENT table</a:t>
            </a:r>
            <a:endParaRPr lang="en-SE" sz="1200"/>
          </a:p>
          <a:p>
            <a:r>
              <a:rPr lang="en-SE" sz="1200"/>
              <a:t>23 columns</a:t>
            </a:r>
          </a:p>
        </p:txBody>
      </p:sp>
      <p:sp>
        <p:nvSpPr>
          <p:cNvPr id="5" name="Text 7">
            <a:extLst>
              <a:ext uri="{FF2B5EF4-FFF2-40B4-BE49-F238E27FC236}">
                <a16:creationId xmlns:a16="http://schemas.microsoft.com/office/drawing/2014/main" id="{A56B4AED-AEDB-B32D-2C4D-89215A24B4B1}"/>
              </a:ext>
            </a:extLst>
          </p:cNvPr>
          <p:cNvSpPr/>
          <p:nvPr/>
        </p:nvSpPr>
        <p:spPr>
          <a:xfrm>
            <a:off x="457200" y="529091"/>
            <a:ext cx="7772400" cy="822960"/>
          </a:xfrm>
          <a:prstGeom prst="rect">
            <a:avLst/>
          </a:prstGeom>
          <a:noFill/>
          <a:ln/>
        </p:spPr>
        <p:txBody>
          <a:bodyPr wrap="square" lIns="0" tIns="0" rIns="0" bIns="0" rtlCol="0" anchor="ctr"/>
          <a:lstStyle/>
          <a:p>
            <a:pPr marL="0" indent="0">
              <a:buNone/>
            </a:pPr>
            <a:r>
              <a:rPr lang="en-US" sz="3600" b="1">
                <a:solidFill>
                  <a:srgbClr val="1B2A4A"/>
                </a:solidFill>
                <a:latin typeface="Bookman Old Style" pitchFamily="34" charset="0"/>
              </a:rPr>
              <a:t>Blood Pressure Example</a:t>
            </a:r>
            <a:endParaRPr lang="en-US" sz="3600"/>
          </a:p>
        </p:txBody>
      </p:sp>
    </p:spTree>
    <p:extLst>
      <p:ext uri="{BB962C8B-B14F-4D97-AF65-F5344CB8AC3E}">
        <p14:creationId xmlns:p14="http://schemas.microsoft.com/office/powerpoint/2010/main" val="28383715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4" grpId="0"/>
    </p:bld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F3095A14-B09F-CE70-1554-4C2E38944040}"/>
            </a:ext>
          </a:extLst>
        </p:cNvPr>
        <p:cNvGrpSpPr/>
        <p:nvPr/>
      </p:nvGrpSpPr>
      <p:grpSpPr>
        <a:xfrm>
          <a:off x="0" y="0"/>
          <a:ext cx="0" cy="0"/>
          <a:chOff x="0" y="0"/>
          <a:chExt cx="0" cy="0"/>
        </a:xfrm>
      </p:grpSpPr>
      <p:sp>
        <p:nvSpPr>
          <p:cNvPr id="20" name="Text 17">
            <a:extLst>
              <a:ext uri="{FF2B5EF4-FFF2-40B4-BE49-F238E27FC236}">
                <a16:creationId xmlns:a16="http://schemas.microsoft.com/office/drawing/2014/main" id="{D352148C-7CF8-919B-746E-B6FF92BB2383}"/>
              </a:ext>
            </a:extLst>
          </p:cNvPr>
          <p:cNvSpPr/>
          <p:nvPr/>
        </p:nvSpPr>
        <p:spPr>
          <a:xfrm>
            <a:off x="457200" y="4832604"/>
            <a:ext cx="2743200" cy="146304"/>
          </a:xfrm>
          <a:prstGeom prst="rect">
            <a:avLst/>
          </a:prstGeom>
          <a:noFill/>
          <a:ln/>
        </p:spPr>
        <p:txBody>
          <a:bodyPr wrap="square" lIns="0" tIns="0" rIns="0" bIns="0" rtlCol="0" anchor="ctr"/>
          <a:lstStyle/>
          <a:p>
            <a:pPr marL="0" indent="0" algn="l">
              <a:buNone/>
            </a:pPr>
            <a:r>
              <a:rPr lang="en-US" sz="800" b="1" kern="0" spc="100">
                <a:solidFill>
                  <a:srgbClr val="004791"/>
                </a:solidFill>
                <a:latin typeface="Calibri" pitchFamily="34" charset="0"/>
                <a:ea typeface="Calibri" pitchFamily="34" charset="-122"/>
                <a:cs typeface="Calibri" pitchFamily="34" charset="-120"/>
              </a:rPr>
              <a:t>KTH</a:t>
            </a:r>
            <a:r>
              <a:rPr lang="en-US" sz="800" kern="0" spc="100">
                <a:solidFill>
                  <a:srgbClr val="C9C3BB"/>
                </a:solidFill>
                <a:latin typeface="Calibri" pitchFamily="34" charset="0"/>
                <a:ea typeface="Calibri" pitchFamily="34" charset="-122"/>
                <a:cs typeface="Calibri" pitchFamily="34" charset="-120"/>
              </a:rPr>
              <a:t>  /  </a:t>
            </a:r>
            <a:r>
              <a:rPr lang="en-US" sz="800" b="1" kern="0" spc="100">
                <a:solidFill>
                  <a:srgbClr val="57068C"/>
                </a:solidFill>
                <a:latin typeface="Calibri" pitchFamily="34" charset="0"/>
                <a:ea typeface="Calibri" pitchFamily="34" charset="-122"/>
                <a:cs typeface="Calibri" pitchFamily="34" charset="-120"/>
              </a:rPr>
              <a:t>NYU</a:t>
            </a:r>
            <a:r>
              <a:rPr lang="en-US" sz="800" kern="0" spc="100">
                <a:solidFill>
                  <a:srgbClr val="C9C3BB"/>
                </a:solidFill>
                <a:latin typeface="Calibri" pitchFamily="34" charset="0"/>
                <a:ea typeface="Calibri" pitchFamily="34" charset="-122"/>
                <a:cs typeface="Calibri" pitchFamily="34" charset="-120"/>
              </a:rPr>
              <a:t>  /  </a:t>
            </a:r>
            <a:r>
              <a:rPr lang="en-US" sz="800" b="1" kern="0" spc="100">
                <a:solidFill>
                  <a:srgbClr val="0066B3"/>
                </a:solidFill>
                <a:latin typeface="Calibri" pitchFamily="34" charset="0"/>
                <a:ea typeface="Calibri" pitchFamily="34" charset="-122"/>
                <a:cs typeface="Calibri" pitchFamily="34" charset="-120"/>
              </a:rPr>
              <a:t>TU Wien</a:t>
            </a:r>
            <a:endParaRPr lang="en-US" sz="800"/>
          </a:p>
        </p:txBody>
      </p:sp>
      <p:sp>
        <p:nvSpPr>
          <p:cNvPr id="21" name="Text 18">
            <a:extLst>
              <a:ext uri="{FF2B5EF4-FFF2-40B4-BE49-F238E27FC236}">
                <a16:creationId xmlns:a16="http://schemas.microsoft.com/office/drawing/2014/main" id="{975D2BF9-1D0B-C9B7-45DA-23B7D360F893}"/>
              </a:ext>
            </a:extLst>
          </p:cNvPr>
          <p:cNvSpPr/>
          <p:nvPr/>
        </p:nvSpPr>
        <p:spPr>
          <a:xfrm>
            <a:off x="5486400" y="4823460"/>
            <a:ext cx="2743200" cy="164592"/>
          </a:xfrm>
          <a:prstGeom prst="rect">
            <a:avLst/>
          </a:prstGeom>
          <a:noFill/>
          <a:ln/>
        </p:spPr>
        <p:txBody>
          <a:bodyPr wrap="square" lIns="0" tIns="0" rIns="0" bIns="0" rtlCol="0" anchor="ctr"/>
          <a:lstStyle/>
          <a:p>
            <a:pPr marL="0" indent="0" algn="r">
              <a:buNone/>
            </a:pPr>
            <a:r>
              <a:rPr lang="en-US" sz="800">
                <a:solidFill>
                  <a:srgbClr val="5C6470"/>
                </a:solidFill>
                <a:latin typeface="Calibri" pitchFamily="34" charset="0"/>
                <a:ea typeface="Calibri" pitchFamily="34" charset="-122"/>
                <a:cs typeface="Calibri" pitchFamily="34" charset="-120"/>
              </a:rPr>
              <a:t>Andra Ionescu</a:t>
            </a:r>
            <a:endParaRPr lang="en-US" sz="800"/>
          </a:p>
        </p:txBody>
      </p:sp>
      <p:sp>
        <p:nvSpPr>
          <p:cNvPr id="22" name="Text 19">
            <a:extLst>
              <a:ext uri="{FF2B5EF4-FFF2-40B4-BE49-F238E27FC236}">
                <a16:creationId xmlns:a16="http://schemas.microsoft.com/office/drawing/2014/main" id="{391447CE-A531-D443-8B0B-74FD494078B6}"/>
              </a:ext>
            </a:extLst>
          </p:cNvPr>
          <p:cNvSpPr/>
          <p:nvPr/>
        </p:nvSpPr>
        <p:spPr>
          <a:xfrm>
            <a:off x="8321040" y="4823460"/>
            <a:ext cx="365760" cy="164592"/>
          </a:xfrm>
          <a:prstGeom prst="rect">
            <a:avLst/>
          </a:prstGeom>
          <a:noFill/>
          <a:ln/>
        </p:spPr>
        <p:txBody>
          <a:bodyPr wrap="square" lIns="0" tIns="0" rIns="0" bIns="0" rtlCol="0" anchor="ctr"/>
          <a:lstStyle/>
          <a:p>
            <a:pPr marL="0" indent="0" algn="r">
              <a:buNone/>
            </a:pPr>
            <a:fld id="{00000000-0000-0000-0000-000000000016}" type="slidenum">
              <a:rPr lang="en-US" sz="800">
                <a:solidFill>
                  <a:srgbClr val="5C6470"/>
                </a:solidFill>
                <a:latin typeface="Calibri" pitchFamily="34" charset="0"/>
                <a:ea typeface="Calibri" pitchFamily="34" charset="-122"/>
                <a:cs typeface="Calibri" pitchFamily="34" charset="-120"/>
              </a:rPr>
              <a:t>29</a:t>
            </a:fld>
            <a:endParaRPr lang="en-US" sz="800"/>
          </a:p>
        </p:txBody>
      </p:sp>
      <p:sp>
        <p:nvSpPr>
          <p:cNvPr id="23" name="Footer Divider">
            <a:extLst>
              <a:ext uri="{FF2B5EF4-FFF2-40B4-BE49-F238E27FC236}">
                <a16:creationId xmlns:a16="http://schemas.microsoft.com/office/drawing/2014/main" id="{AD42E3FD-B2EA-99B3-0051-EBBA61263596}"/>
              </a:ext>
            </a:extLst>
          </p:cNvPr>
          <p:cNvSpPr/>
          <p:nvPr/>
        </p:nvSpPr>
        <p:spPr>
          <a:xfrm>
            <a:off x="457200" y="4721380"/>
            <a:ext cx="8229600" cy="9525"/>
          </a:xfrm>
          <a:prstGeom prst="rect">
            <a:avLst/>
          </a:prstGeom>
          <a:solidFill>
            <a:srgbClr val="C9C3BB"/>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SE"/>
          </a:p>
        </p:txBody>
      </p:sp>
      <p:sp>
        <p:nvSpPr>
          <p:cNvPr id="3" name="Model Badge">
            <a:extLst>
              <a:ext uri="{FF2B5EF4-FFF2-40B4-BE49-F238E27FC236}">
                <a16:creationId xmlns:a16="http://schemas.microsoft.com/office/drawing/2014/main" id="{EA1732FF-346F-6574-3ABC-8D84E691A448}"/>
              </a:ext>
            </a:extLst>
          </p:cNvPr>
          <p:cNvSpPr/>
          <p:nvPr/>
        </p:nvSpPr>
        <p:spPr>
          <a:xfrm>
            <a:off x="457715" y="2122042"/>
            <a:ext cx="1397000" cy="330200"/>
          </a:xfrm>
          <a:prstGeom prst="roundRect">
            <a:avLst/>
          </a:prstGeom>
          <a:solidFill>
            <a:srgbClr val="004791"/>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none" rtlCol="0" anchor="ctr" anchorCtr="0">
            <a:noAutofit/>
          </a:bodyPr>
          <a:lstStyle/>
          <a:p>
            <a:pPr algn="l"/>
            <a:r>
              <a:rPr lang="en-GB" b="1">
                <a:solidFill>
                  <a:srgbClr val="FFFFFF"/>
                </a:solidFill>
              </a:rPr>
              <a:t>OMOP</a:t>
            </a:r>
            <a:endParaRPr lang="en-SE" b="1">
              <a:solidFill>
                <a:srgbClr val="FFFFFF"/>
              </a:solidFill>
            </a:endParaRPr>
          </a:p>
        </p:txBody>
      </p:sp>
      <p:sp>
        <p:nvSpPr>
          <p:cNvPr id="10" name="TextBox 9">
            <a:extLst>
              <a:ext uri="{FF2B5EF4-FFF2-40B4-BE49-F238E27FC236}">
                <a16:creationId xmlns:a16="http://schemas.microsoft.com/office/drawing/2014/main" id="{A2FCC904-322E-84E7-F24E-BA103BEA819C}"/>
              </a:ext>
            </a:extLst>
          </p:cNvPr>
          <p:cNvSpPr txBox="1"/>
          <p:nvPr/>
        </p:nvSpPr>
        <p:spPr>
          <a:xfrm>
            <a:off x="383036" y="2722941"/>
            <a:ext cx="8377927" cy="1107996"/>
          </a:xfrm>
          <a:prstGeom prst="rect">
            <a:avLst/>
          </a:prstGeom>
          <a:noFill/>
        </p:spPr>
        <p:txBody>
          <a:bodyPr wrap="square">
            <a:spAutoFit/>
          </a:bodyPr>
          <a:lstStyle/>
          <a:p>
            <a:r>
              <a:rPr lang="en-GB" sz="1100" b="1"/>
              <a:t>measurement_id,person_id,</a:t>
            </a:r>
            <a:r>
              <a:rPr lang="en-GB" sz="1100" b="1">
                <a:solidFill>
                  <a:srgbClr val="00B050"/>
                </a:solidFill>
              </a:rPr>
              <a:t>measurement_concept_id</a:t>
            </a:r>
            <a:r>
              <a:rPr lang="en-GB" sz="1100" b="1"/>
              <a:t>,measurement_date,measurement_datetime,measurement_time,</a:t>
            </a:r>
            <a:r>
              <a:rPr lang="en-GB" sz="1100" b="1">
                <a:solidFill>
                  <a:srgbClr val="00B050"/>
                </a:solidFill>
              </a:rPr>
              <a:t>measurement_type_concept_id</a:t>
            </a:r>
            <a:r>
              <a:rPr lang="en-GB" sz="1100" b="1"/>
              <a:t>,operator_concept_id,value_as_number,value_as_concept_id,</a:t>
            </a:r>
            <a:r>
              <a:rPr lang="en-GB" sz="1100" b="1">
                <a:solidFill>
                  <a:srgbClr val="00B050"/>
                </a:solidFill>
              </a:rPr>
              <a:t>unit_concept_id</a:t>
            </a:r>
            <a:r>
              <a:rPr lang="en-GB" sz="1100" b="1"/>
              <a:t>,range_low,range_high,provider_id,visit_occurrence_id,visit_detail_id,measurement_source_value,</a:t>
            </a:r>
            <a:r>
              <a:rPr lang="en-GB" sz="1100" b="1">
                <a:solidFill>
                  <a:srgbClr val="00B050"/>
                </a:solidFill>
              </a:rPr>
              <a:t>measurement_source_concept_id</a:t>
            </a:r>
            <a:r>
              <a:rPr lang="en-GB" sz="1100" b="1"/>
              <a:t>,unit_source_value,</a:t>
            </a:r>
            <a:r>
              <a:rPr lang="en-GB" sz="1100" b="1">
                <a:solidFill>
                  <a:srgbClr val="00B050"/>
                </a:solidFill>
              </a:rPr>
              <a:t>unit_source_concept_id</a:t>
            </a:r>
            <a:r>
              <a:rPr lang="en-GB" sz="1100" b="1"/>
              <a:t>,value_source_value,measurement_event_id,meas_event_field_concept_id</a:t>
            </a:r>
          </a:p>
          <a:p>
            <a:r>
              <a:rPr lang="en-GB" sz="1100"/>
              <a:t>1001,</a:t>
            </a:r>
            <a:r>
              <a:rPr lang="en-GB" sz="1100">
                <a:solidFill>
                  <a:srgbClr val="E0156F"/>
                </a:solidFill>
              </a:rPr>
              <a:t>42</a:t>
            </a:r>
            <a:r>
              <a:rPr lang="en-GB" sz="1100"/>
              <a:t>,</a:t>
            </a:r>
            <a:r>
              <a:rPr lang="en-GB" sz="1100">
                <a:solidFill>
                  <a:srgbClr val="00B050"/>
                </a:solidFill>
              </a:rPr>
              <a:t>3004249</a:t>
            </a:r>
            <a:r>
              <a:rPr lang="en-GB" sz="1100"/>
              <a:t>,</a:t>
            </a:r>
            <a:r>
              <a:rPr lang="en-GB" sz="1100">
                <a:solidFill>
                  <a:srgbClr val="E0156F"/>
                </a:solidFill>
              </a:rPr>
              <a:t>2026-07-29</a:t>
            </a:r>
            <a:r>
              <a:rPr lang="en-GB" sz="1100"/>
              <a:t>,2026-07-29 12:00:00,12:00:00,</a:t>
            </a:r>
            <a:r>
              <a:rPr lang="en-GB" sz="1100">
                <a:solidFill>
                  <a:srgbClr val="00B050"/>
                </a:solidFill>
              </a:rPr>
              <a:t>32817</a:t>
            </a:r>
            <a:r>
              <a:rPr lang="en-GB" sz="1100"/>
              <a:t>,,</a:t>
            </a:r>
            <a:r>
              <a:rPr lang="en-GB" sz="1100">
                <a:solidFill>
                  <a:srgbClr val="E0156F"/>
                </a:solidFill>
              </a:rPr>
              <a:t>120</a:t>
            </a:r>
            <a:r>
              <a:rPr lang="en-GB" sz="1100"/>
              <a:t>,,</a:t>
            </a:r>
            <a:r>
              <a:rPr lang="en-GB" sz="1100">
                <a:solidFill>
                  <a:srgbClr val="00B050"/>
                </a:solidFill>
              </a:rPr>
              <a:t>8876</a:t>
            </a:r>
            <a:r>
              <a:rPr lang="en-GB" sz="1100"/>
              <a:t>,90,120,,</a:t>
            </a:r>
            <a:r>
              <a:rPr lang="en-GB" sz="1100">
                <a:solidFill>
                  <a:srgbClr val="E0156F"/>
                </a:solidFill>
              </a:rPr>
              <a:t>5001</a:t>
            </a:r>
            <a:r>
              <a:rPr lang="en-GB" sz="1100"/>
              <a:t>,,8480-6,</a:t>
            </a:r>
            <a:r>
              <a:rPr lang="en-GB" sz="1100">
                <a:solidFill>
                  <a:srgbClr val="00B050"/>
                </a:solidFill>
              </a:rPr>
              <a:t>3004249</a:t>
            </a:r>
            <a:r>
              <a:rPr lang="en-GB" sz="1100"/>
              <a:t>,</a:t>
            </a:r>
            <a:r>
              <a:rPr lang="en-GB" sz="1100">
                <a:solidFill>
                  <a:srgbClr val="E0156F"/>
                </a:solidFill>
              </a:rPr>
              <a:t>mmHg</a:t>
            </a:r>
            <a:r>
              <a:rPr lang="en-GB" sz="1100"/>
              <a:t>,</a:t>
            </a:r>
            <a:r>
              <a:rPr lang="en-GB" sz="1100">
                <a:solidFill>
                  <a:srgbClr val="00B050"/>
                </a:solidFill>
              </a:rPr>
              <a:t>8876</a:t>
            </a:r>
            <a:r>
              <a:rPr lang="en-GB" sz="1100"/>
              <a:t>,</a:t>
            </a:r>
            <a:r>
              <a:rPr lang="en-GB" sz="1100">
                <a:solidFill>
                  <a:srgbClr val="E0156F"/>
                </a:solidFill>
              </a:rPr>
              <a:t>120</a:t>
            </a:r>
            <a:r>
              <a:rPr lang="en-GB" sz="1100"/>
              <a:t>,,</a:t>
            </a:r>
          </a:p>
          <a:p>
            <a:r>
              <a:rPr lang="en-GB" sz="1100"/>
              <a:t>1002,</a:t>
            </a:r>
            <a:r>
              <a:rPr lang="en-GB" sz="1100">
                <a:solidFill>
                  <a:srgbClr val="E0156F"/>
                </a:solidFill>
              </a:rPr>
              <a:t>42</a:t>
            </a:r>
            <a:r>
              <a:rPr lang="en-GB" sz="1100"/>
              <a:t>,</a:t>
            </a:r>
            <a:r>
              <a:rPr lang="en-GB" sz="1100">
                <a:solidFill>
                  <a:srgbClr val="00B050"/>
                </a:solidFill>
              </a:rPr>
              <a:t>3012888</a:t>
            </a:r>
            <a:r>
              <a:rPr lang="en-GB" sz="1100"/>
              <a:t>,</a:t>
            </a:r>
            <a:r>
              <a:rPr lang="en-GB" sz="1100">
                <a:solidFill>
                  <a:srgbClr val="E0156F"/>
                </a:solidFill>
              </a:rPr>
              <a:t>2026-07-29</a:t>
            </a:r>
            <a:r>
              <a:rPr lang="en-GB" sz="1100"/>
              <a:t>,2026-07-29 12:00:00,12:00:00,</a:t>
            </a:r>
            <a:r>
              <a:rPr lang="en-GB" sz="1100">
                <a:solidFill>
                  <a:srgbClr val="00B050"/>
                </a:solidFill>
              </a:rPr>
              <a:t>32817</a:t>
            </a:r>
            <a:r>
              <a:rPr lang="en-GB" sz="1100"/>
              <a:t>,,</a:t>
            </a:r>
            <a:r>
              <a:rPr lang="en-GB" sz="1100">
                <a:solidFill>
                  <a:srgbClr val="E0156F"/>
                </a:solidFill>
              </a:rPr>
              <a:t>80</a:t>
            </a:r>
            <a:r>
              <a:rPr lang="en-GB" sz="1100"/>
              <a:t>,,</a:t>
            </a:r>
            <a:r>
              <a:rPr lang="en-GB" sz="1100">
                <a:solidFill>
                  <a:srgbClr val="00B050"/>
                </a:solidFill>
              </a:rPr>
              <a:t>8876</a:t>
            </a:r>
            <a:r>
              <a:rPr lang="en-GB" sz="1100"/>
              <a:t>,60,80,,</a:t>
            </a:r>
            <a:r>
              <a:rPr lang="en-GB" sz="1100">
                <a:solidFill>
                  <a:srgbClr val="E0156F"/>
                </a:solidFill>
              </a:rPr>
              <a:t>5001</a:t>
            </a:r>
            <a:r>
              <a:rPr lang="en-GB" sz="1100"/>
              <a:t>,,8462-4,</a:t>
            </a:r>
            <a:r>
              <a:rPr lang="en-GB" sz="1100">
                <a:solidFill>
                  <a:srgbClr val="00B050"/>
                </a:solidFill>
              </a:rPr>
              <a:t>3012888</a:t>
            </a:r>
            <a:r>
              <a:rPr lang="en-GB" sz="1100"/>
              <a:t>,</a:t>
            </a:r>
            <a:r>
              <a:rPr lang="en-GB" sz="1100">
                <a:solidFill>
                  <a:srgbClr val="E0156F"/>
                </a:solidFill>
              </a:rPr>
              <a:t>mmHg</a:t>
            </a:r>
            <a:r>
              <a:rPr lang="en-GB" sz="1100"/>
              <a:t>,</a:t>
            </a:r>
            <a:r>
              <a:rPr lang="en-GB" sz="1100">
                <a:solidFill>
                  <a:srgbClr val="00B050"/>
                </a:solidFill>
              </a:rPr>
              <a:t>8876</a:t>
            </a:r>
            <a:r>
              <a:rPr lang="en-GB" sz="1100"/>
              <a:t>,</a:t>
            </a:r>
            <a:r>
              <a:rPr lang="en-GB" sz="1100">
                <a:solidFill>
                  <a:srgbClr val="E0156F"/>
                </a:solidFill>
              </a:rPr>
              <a:t>80</a:t>
            </a:r>
            <a:r>
              <a:rPr lang="en-GB" sz="1100"/>
              <a:t>,,</a:t>
            </a:r>
            <a:endParaRPr lang="en-SE" sz="1100"/>
          </a:p>
        </p:txBody>
      </p:sp>
      <p:sp>
        <p:nvSpPr>
          <p:cNvPr id="4" name="TextBox 3">
            <a:extLst>
              <a:ext uri="{FF2B5EF4-FFF2-40B4-BE49-F238E27FC236}">
                <a16:creationId xmlns:a16="http://schemas.microsoft.com/office/drawing/2014/main" id="{9DD269DE-C60E-E7C5-33FE-0F152D515B67}"/>
              </a:ext>
            </a:extLst>
          </p:cNvPr>
          <p:cNvSpPr txBox="1"/>
          <p:nvPr/>
        </p:nvSpPr>
        <p:spPr>
          <a:xfrm>
            <a:off x="2256653" y="2058204"/>
            <a:ext cx="1540486" cy="461665"/>
          </a:xfrm>
          <a:prstGeom prst="rect">
            <a:avLst/>
          </a:prstGeom>
          <a:noFill/>
        </p:spPr>
        <p:txBody>
          <a:bodyPr wrap="none" rtlCol="0">
            <a:spAutoFit/>
          </a:bodyPr>
          <a:lstStyle/>
          <a:p>
            <a:r>
              <a:rPr lang="en-GB" sz="1200"/>
              <a:t>MEASUREMENT table</a:t>
            </a:r>
            <a:endParaRPr lang="en-SE" sz="1200"/>
          </a:p>
          <a:p>
            <a:r>
              <a:rPr lang="en-SE" sz="1200"/>
              <a:t>23 columns</a:t>
            </a:r>
          </a:p>
        </p:txBody>
      </p:sp>
      <p:sp>
        <p:nvSpPr>
          <p:cNvPr id="5" name="Text 7">
            <a:extLst>
              <a:ext uri="{FF2B5EF4-FFF2-40B4-BE49-F238E27FC236}">
                <a16:creationId xmlns:a16="http://schemas.microsoft.com/office/drawing/2014/main" id="{3C4CF317-2FC3-F726-D530-A5EFEA921C28}"/>
              </a:ext>
            </a:extLst>
          </p:cNvPr>
          <p:cNvSpPr/>
          <p:nvPr/>
        </p:nvSpPr>
        <p:spPr>
          <a:xfrm>
            <a:off x="457200" y="529091"/>
            <a:ext cx="7772400" cy="822960"/>
          </a:xfrm>
          <a:prstGeom prst="rect">
            <a:avLst/>
          </a:prstGeom>
          <a:noFill/>
          <a:ln/>
        </p:spPr>
        <p:txBody>
          <a:bodyPr wrap="square" lIns="0" tIns="0" rIns="0" bIns="0" rtlCol="0" anchor="ctr"/>
          <a:lstStyle/>
          <a:p>
            <a:pPr marL="0" indent="0">
              <a:buNone/>
            </a:pPr>
            <a:r>
              <a:rPr lang="en-US" sz="3600" b="1">
                <a:solidFill>
                  <a:srgbClr val="1B2A4A"/>
                </a:solidFill>
                <a:latin typeface="Bookman Old Style" pitchFamily="34" charset="0"/>
              </a:rPr>
              <a:t>Blood Pressure Example</a:t>
            </a:r>
            <a:endParaRPr lang="en-US" sz="3600"/>
          </a:p>
        </p:txBody>
      </p:sp>
      <p:sp>
        <p:nvSpPr>
          <p:cNvPr id="2" name="TextBox 1">
            <a:extLst>
              <a:ext uri="{FF2B5EF4-FFF2-40B4-BE49-F238E27FC236}">
                <a16:creationId xmlns:a16="http://schemas.microsoft.com/office/drawing/2014/main" id="{41E152EE-DFD7-0EE9-FED9-F6326824D2B5}"/>
              </a:ext>
            </a:extLst>
          </p:cNvPr>
          <p:cNvSpPr txBox="1"/>
          <p:nvPr/>
        </p:nvSpPr>
        <p:spPr>
          <a:xfrm>
            <a:off x="362967" y="1648728"/>
            <a:ext cx="6386840" cy="307777"/>
          </a:xfrm>
          <a:prstGeom prst="rect">
            <a:avLst/>
          </a:prstGeom>
          <a:noFill/>
        </p:spPr>
        <p:txBody>
          <a:bodyPr wrap="square">
            <a:spAutoFit/>
          </a:bodyPr>
          <a:lstStyle/>
          <a:p>
            <a:r>
              <a:rPr lang="en-SE" sz="1400" b="1"/>
              <a:t>Example</a:t>
            </a:r>
            <a:r>
              <a:rPr lang="en-SE" sz="1400"/>
              <a:t>: 120/80 mmHg, taken 2026-07-29, patient id 42, during visit 5001</a:t>
            </a:r>
          </a:p>
        </p:txBody>
      </p:sp>
    </p:spTree>
    <p:extLst>
      <p:ext uri="{BB962C8B-B14F-4D97-AF65-F5344CB8AC3E}">
        <p14:creationId xmlns:p14="http://schemas.microsoft.com/office/powerpoint/2010/main" val="2051925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C36622FF-AEF1-A586-546D-A7BCE9510F97}"/>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211FD4F9-CEEC-D48F-4B8C-F2A48D98D8A2}"/>
              </a:ext>
            </a:extLst>
          </p:cNvPr>
          <p:cNvSpPr/>
          <p:nvPr/>
        </p:nvSpPr>
        <p:spPr>
          <a:xfrm>
            <a:off x="457200" y="301752"/>
            <a:ext cx="3840480" cy="274320"/>
          </a:xfrm>
          <a:prstGeom prst="rect">
            <a:avLst/>
          </a:prstGeom>
          <a:noFill/>
          <a:ln/>
        </p:spPr>
        <p:txBody>
          <a:bodyPr wrap="square" lIns="0" tIns="0" rIns="0" bIns="0" rtlCol="0" anchor="ctr"/>
          <a:lstStyle/>
          <a:p>
            <a:pPr marL="0" indent="0">
              <a:buNone/>
            </a:pPr>
            <a:r>
              <a:rPr lang="en-US" sz="1100" b="1" kern="0" spc="200">
                <a:solidFill>
                  <a:srgbClr val="004791"/>
                </a:solidFill>
                <a:latin typeface="Calibri" pitchFamily="34" charset="0"/>
                <a:ea typeface="Calibri" pitchFamily="34" charset="-122"/>
                <a:cs typeface="Calibri" pitchFamily="34" charset="-120"/>
              </a:rPr>
              <a:t>SECOND GENERATION</a:t>
            </a:r>
            <a:endParaRPr lang="en-US" sz="1100"/>
          </a:p>
        </p:txBody>
      </p:sp>
      <p:sp>
        <p:nvSpPr>
          <p:cNvPr id="9" name="Text 7">
            <a:extLst>
              <a:ext uri="{FF2B5EF4-FFF2-40B4-BE49-F238E27FC236}">
                <a16:creationId xmlns:a16="http://schemas.microsoft.com/office/drawing/2014/main" id="{43998F0A-6810-6462-5D77-32A7C09D1E97}"/>
              </a:ext>
            </a:extLst>
          </p:cNvPr>
          <p:cNvSpPr/>
          <p:nvPr/>
        </p:nvSpPr>
        <p:spPr>
          <a:xfrm>
            <a:off x="457200" y="868680"/>
            <a:ext cx="7772400" cy="822960"/>
          </a:xfrm>
          <a:prstGeom prst="rect">
            <a:avLst/>
          </a:prstGeom>
          <a:noFill/>
          <a:ln/>
        </p:spPr>
        <p:txBody>
          <a:bodyPr wrap="square" lIns="0" tIns="0" rIns="0" bIns="0" rtlCol="0" anchor="ctr"/>
          <a:lstStyle/>
          <a:p>
            <a:pPr marL="0" indent="0">
              <a:buNone/>
            </a:pPr>
            <a:r>
              <a:rPr lang="en-US" sz="3600" b="1">
                <a:solidFill>
                  <a:srgbClr val="1B2A4A"/>
                </a:solidFill>
                <a:latin typeface="Bookman Old Style" pitchFamily="34" charset="0"/>
              </a:rPr>
              <a:t>Information Models</a:t>
            </a:r>
            <a:endParaRPr lang="en-US" sz="3600"/>
          </a:p>
        </p:txBody>
      </p:sp>
      <p:sp>
        <p:nvSpPr>
          <p:cNvPr id="20" name="Text 17">
            <a:extLst>
              <a:ext uri="{FF2B5EF4-FFF2-40B4-BE49-F238E27FC236}">
                <a16:creationId xmlns:a16="http://schemas.microsoft.com/office/drawing/2014/main" id="{94FAD50E-335A-66B3-1154-2189A3299F3E}"/>
              </a:ext>
            </a:extLst>
          </p:cNvPr>
          <p:cNvSpPr/>
          <p:nvPr/>
        </p:nvSpPr>
        <p:spPr>
          <a:xfrm>
            <a:off x="457200" y="4832604"/>
            <a:ext cx="2743200" cy="146304"/>
          </a:xfrm>
          <a:prstGeom prst="rect">
            <a:avLst/>
          </a:prstGeom>
          <a:noFill/>
          <a:ln/>
        </p:spPr>
        <p:txBody>
          <a:bodyPr wrap="square" lIns="0" tIns="0" rIns="0" bIns="0" rtlCol="0" anchor="ctr"/>
          <a:lstStyle/>
          <a:p>
            <a:pPr marL="0" indent="0" algn="l">
              <a:buNone/>
            </a:pPr>
            <a:r>
              <a:rPr lang="en-US" sz="800" b="1" kern="0" spc="100">
                <a:solidFill>
                  <a:srgbClr val="004791"/>
                </a:solidFill>
                <a:latin typeface="Calibri" pitchFamily="34" charset="0"/>
                <a:ea typeface="Calibri" pitchFamily="34" charset="-122"/>
                <a:cs typeface="Calibri" pitchFamily="34" charset="-120"/>
              </a:rPr>
              <a:t>KTH</a:t>
            </a:r>
            <a:r>
              <a:rPr lang="en-US" sz="800" kern="0" spc="100">
                <a:solidFill>
                  <a:srgbClr val="C9C3BB"/>
                </a:solidFill>
                <a:latin typeface="Calibri" pitchFamily="34" charset="0"/>
                <a:ea typeface="Calibri" pitchFamily="34" charset="-122"/>
                <a:cs typeface="Calibri" pitchFamily="34" charset="-120"/>
              </a:rPr>
              <a:t>  /  </a:t>
            </a:r>
            <a:r>
              <a:rPr lang="en-US" sz="800" b="1" kern="0" spc="100">
                <a:solidFill>
                  <a:srgbClr val="57068C"/>
                </a:solidFill>
                <a:latin typeface="Calibri" pitchFamily="34" charset="0"/>
                <a:ea typeface="Calibri" pitchFamily="34" charset="-122"/>
                <a:cs typeface="Calibri" pitchFamily="34" charset="-120"/>
              </a:rPr>
              <a:t>NYU</a:t>
            </a:r>
            <a:r>
              <a:rPr lang="en-US" sz="800" kern="0" spc="100">
                <a:solidFill>
                  <a:srgbClr val="C9C3BB"/>
                </a:solidFill>
                <a:latin typeface="Calibri" pitchFamily="34" charset="0"/>
                <a:ea typeface="Calibri" pitchFamily="34" charset="-122"/>
                <a:cs typeface="Calibri" pitchFamily="34" charset="-120"/>
              </a:rPr>
              <a:t>  /  </a:t>
            </a:r>
            <a:r>
              <a:rPr lang="en-US" sz="800" b="1" kern="0" spc="100">
                <a:solidFill>
                  <a:srgbClr val="0066B3"/>
                </a:solidFill>
                <a:latin typeface="Calibri" pitchFamily="34" charset="0"/>
                <a:ea typeface="Calibri" pitchFamily="34" charset="-122"/>
                <a:cs typeface="Calibri" pitchFamily="34" charset="-120"/>
              </a:rPr>
              <a:t>TU Wien</a:t>
            </a:r>
            <a:endParaRPr lang="en-US" sz="800"/>
          </a:p>
        </p:txBody>
      </p:sp>
      <p:sp>
        <p:nvSpPr>
          <p:cNvPr id="22" name="Text 19">
            <a:extLst>
              <a:ext uri="{FF2B5EF4-FFF2-40B4-BE49-F238E27FC236}">
                <a16:creationId xmlns:a16="http://schemas.microsoft.com/office/drawing/2014/main" id="{66FD5558-9853-F317-DC02-8E38DDB1891D}"/>
              </a:ext>
            </a:extLst>
          </p:cNvPr>
          <p:cNvSpPr/>
          <p:nvPr/>
        </p:nvSpPr>
        <p:spPr>
          <a:xfrm>
            <a:off x="8321040" y="4823460"/>
            <a:ext cx="365760" cy="164592"/>
          </a:xfrm>
          <a:prstGeom prst="rect">
            <a:avLst/>
          </a:prstGeom>
          <a:noFill/>
          <a:ln/>
        </p:spPr>
        <p:txBody>
          <a:bodyPr wrap="square" lIns="0" tIns="0" rIns="0" bIns="0" rtlCol="0" anchor="ctr"/>
          <a:lstStyle/>
          <a:p>
            <a:pPr marL="0" indent="0" algn="r">
              <a:buNone/>
            </a:pPr>
            <a:fld id="{00000000-0000-0000-0000-000000000018}" type="slidenum">
              <a:rPr lang="en-US" sz="800">
                <a:solidFill>
                  <a:srgbClr val="5C6470"/>
                </a:solidFill>
                <a:latin typeface="Calibri" pitchFamily="34" charset="0"/>
                <a:ea typeface="Calibri" pitchFamily="34" charset="-122"/>
                <a:cs typeface="Calibri" pitchFamily="34" charset="-120"/>
              </a:rPr>
              <a:t>30</a:t>
            </a:fld>
            <a:endParaRPr lang="en-US" sz="800"/>
          </a:p>
        </p:txBody>
      </p:sp>
      <p:sp>
        <p:nvSpPr>
          <p:cNvPr id="23" name="Footer Divider">
            <a:extLst>
              <a:ext uri="{FF2B5EF4-FFF2-40B4-BE49-F238E27FC236}">
                <a16:creationId xmlns:a16="http://schemas.microsoft.com/office/drawing/2014/main" id="{780517B4-FBDA-558E-C35E-6F1FF278C0F5}"/>
              </a:ext>
            </a:extLst>
          </p:cNvPr>
          <p:cNvSpPr/>
          <p:nvPr/>
        </p:nvSpPr>
        <p:spPr>
          <a:xfrm>
            <a:off x="457200" y="4721380"/>
            <a:ext cx="8229600" cy="9525"/>
          </a:xfrm>
          <a:prstGeom prst="rect">
            <a:avLst/>
          </a:prstGeom>
          <a:solidFill>
            <a:srgbClr val="C9C3BB"/>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SE"/>
          </a:p>
        </p:txBody>
      </p:sp>
      <p:sp>
        <p:nvSpPr>
          <p:cNvPr id="36" name="Text 18">
            <a:extLst>
              <a:ext uri="{FF2B5EF4-FFF2-40B4-BE49-F238E27FC236}">
                <a16:creationId xmlns:a16="http://schemas.microsoft.com/office/drawing/2014/main" id="{F19691C6-F872-9F47-6FD2-552867A2B462}"/>
              </a:ext>
            </a:extLst>
          </p:cNvPr>
          <p:cNvSpPr/>
          <p:nvPr/>
        </p:nvSpPr>
        <p:spPr>
          <a:xfrm>
            <a:off x="5486400" y="4823460"/>
            <a:ext cx="2743200" cy="164592"/>
          </a:xfrm>
          <a:prstGeom prst="rect">
            <a:avLst/>
          </a:prstGeom>
          <a:noFill/>
          <a:ln/>
        </p:spPr>
        <p:txBody>
          <a:bodyPr wrap="square" lIns="0" tIns="0" rIns="0" bIns="0" rtlCol="0" anchor="ctr"/>
          <a:lstStyle/>
          <a:p>
            <a:pPr marL="0" indent="0" algn="r">
              <a:buNone/>
            </a:pPr>
            <a:r>
              <a:rPr lang="en-US" sz="800">
                <a:solidFill>
                  <a:srgbClr val="5C6470"/>
                </a:solidFill>
                <a:latin typeface="Calibri" pitchFamily="34" charset="0"/>
                <a:ea typeface="Calibri" pitchFamily="34" charset="-122"/>
                <a:cs typeface="Calibri" pitchFamily="34" charset="-120"/>
              </a:rPr>
              <a:t>Andra Ionescu</a:t>
            </a:r>
            <a:endParaRPr lang="en-US" sz="800"/>
          </a:p>
        </p:txBody>
      </p:sp>
      <p:sp>
        <p:nvSpPr>
          <p:cNvPr id="4" name="Model Full Name">
            <a:extLst>
              <a:ext uri="{FF2B5EF4-FFF2-40B4-BE49-F238E27FC236}">
                <a16:creationId xmlns:a16="http://schemas.microsoft.com/office/drawing/2014/main" id="{CE9FB905-8C87-424A-9358-74BDFA6584B6}"/>
              </a:ext>
            </a:extLst>
          </p:cNvPr>
          <p:cNvSpPr txBox="1"/>
          <p:nvPr/>
        </p:nvSpPr>
        <p:spPr>
          <a:xfrm>
            <a:off x="382249" y="2372193"/>
            <a:ext cx="4826000" cy="203200"/>
          </a:xfrm>
          <a:prstGeom prst="rect">
            <a:avLst/>
          </a:prstGeom>
          <a:noFill/>
        </p:spPr>
        <p:txBody>
          <a:bodyPr vertOverflow="overflow" vert="horz" wrap="square" rtlCol="0" anchor="t">
            <a:spAutoFit/>
          </a:bodyPr>
          <a:lstStyle/>
          <a:p>
            <a:pPr algn="l"/>
            <a:r>
              <a:rPr lang="en-GB" sz="1400">
                <a:solidFill>
                  <a:srgbClr val="1B2A4A"/>
                </a:solidFill>
              </a:rPr>
              <a:t>Informatics for Integrating Biology and the Bedside</a:t>
            </a:r>
            <a:endParaRPr lang="en-SE" sz="1400">
              <a:solidFill>
                <a:srgbClr val="1B2A4A"/>
              </a:solidFill>
            </a:endParaRPr>
          </a:p>
        </p:txBody>
      </p:sp>
      <p:sp>
        <p:nvSpPr>
          <p:cNvPr id="5" name="Body Bullet">
            <a:extLst>
              <a:ext uri="{FF2B5EF4-FFF2-40B4-BE49-F238E27FC236}">
                <a16:creationId xmlns:a16="http://schemas.microsoft.com/office/drawing/2014/main" id="{A410D7C1-ADDB-9B48-92D4-511DD55BBEE5}"/>
              </a:ext>
            </a:extLst>
          </p:cNvPr>
          <p:cNvSpPr txBox="1"/>
          <p:nvPr/>
        </p:nvSpPr>
        <p:spPr>
          <a:xfrm>
            <a:off x="382249" y="2870617"/>
            <a:ext cx="4826000" cy="254000"/>
          </a:xfrm>
          <a:prstGeom prst="rect">
            <a:avLst/>
          </a:prstGeom>
          <a:noFill/>
        </p:spPr>
        <p:txBody>
          <a:bodyPr vertOverflow="overflow" vert="horz" wrap="square" rtlCol="0" anchor="t">
            <a:spAutoFit/>
          </a:bodyPr>
          <a:lstStyle/>
          <a:p>
            <a:pPr algn="l"/>
            <a:r>
              <a:rPr lang="en-GB" sz="1400">
                <a:solidFill>
                  <a:srgbClr val="1B2A4A"/>
                </a:solidFill>
              </a:rPr>
              <a:t>•  Common data model for data warehouse development</a:t>
            </a:r>
            <a:endParaRPr lang="en-SE" sz="1400">
              <a:solidFill>
                <a:srgbClr val="1B2A4A"/>
              </a:solidFill>
            </a:endParaRPr>
          </a:p>
        </p:txBody>
      </p:sp>
      <p:sp>
        <p:nvSpPr>
          <p:cNvPr id="6" name="Body Bullet">
            <a:extLst>
              <a:ext uri="{FF2B5EF4-FFF2-40B4-BE49-F238E27FC236}">
                <a16:creationId xmlns:a16="http://schemas.microsoft.com/office/drawing/2014/main" id="{8FDDA490-1EF4-A048-AF21-EBD2CC4FFB6E}"/>
              </a:ext>
            </a:extLst>
          </p:cNvPr>
          <p:cNvSpPr txBox="1"/>
          <p:nvPr/>
        </p:nvSpPr>
        <p:spPr>
          <a:xfrm>
            <a:off x="382249" y="3212892"/>
            <a:ext cx="4249711" cy="523220"/>
          </a:xfrm>
          <a:prstGeom prst="rect">
            <a:avLst/>
          </a:prstGeom>
          <a:noFill/>
        </p:spPr>
        <p:txBody>
          <a:bodyPr vertOverflow="overflow" vert="horz" wrap="square" rtlCol="0" anchor="t">
            <a:spAutoFit/>
          </a:bodyPr>
          <a:lstStyle/>
          <a:p>
            <a:pPr algn="l"/>
            <a:r>
              <a:rPr lang="en-GB" sz="1400">
                <a:solidFill>
                  <a:srgbClr val="1B2A4A"/>
                </a:solidFill>
              </a:rPr>
              <a:t>•  Star schema with one large fact table of atomic observations with dimension tables</a:t>
            </a:r>
            <a:endParaRPr lang="en-SE" sz="1400">
              <a:solidFill>
                <a:srgbClr val="1B2A4A"/>
              </a:solidFill>
            </a:endParaRPr>
          </a:p>
        </p:txBody>
      </p:sp>
      <p:grpSp>
        <p:nvGrpSpPr>
          <p:cNvPr id="19" name="Group 18">
            <a:extLst>
              <a:ext uri="{FF2B5EF4-FFF2-40B4-BE49-F238E27FC236}">
                <a16:creationId xmlns:a16="http://schemas.microsoft.com/office/drawing/2014/main" id="{999E569D-9679-3FFC-9A55-0DBB2F642E62}"/>
              </a:ext>
            </a:extLst>
          </p:cNvPr>
          <p:cNvGrpSpPr/>
          <p:nvPr/>
        </p:nvGrpSpPr>
        <p:grpSpPr>
          <a:xfrm>
            <a:off x="464695" y="3986967"/>
            <a:ext cx="4826000" cy="266075"/>
            <a:chOff x="464695" y="3986967"/>
            <a:chExt cx="4826000" cy="266075"/>
          </a:xfrm>
        </p:grpSpPr>
        <p:sp>
          <p:nvSpPr>
            <p:cNvPr id="7" name="Shortcoming Marker">
              <a:extLst>
                <a:ext uri="{FF2B5EF4-FFF2-40B4-BE49-F238E27FC236}">
                  <a16:creationId xmlns:a16="http://schemas.microsoft.com/office/drawing/2014/main" id="{3FB501D4-8F98-1C4F-B244-295AAE677AD5}"/>
                </a:ext>
              </a:extLst>
            </p:cNvPr>
            <p:cNvSpPr/>
            <p:nvPr/>
          </p:nvSpPr>
          <p:spPr>
            <a:xfrm>
              <a:off x="464695" y="4049842"/>
              <a:ext cx="203200" cy="203200"/>
            </a:xfrm>
            <a:prstGeom prst="ellipse">
              <a:avLst/>
            </a:prstGeom>
            <a:solidFill>
              <a:srgbClr val="E0156F"/>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none" rtlCol="0" anchor="ctr" anchorCtr="0">
              <a:noAutofit/>
            </a:bodyPr>
            <a:lstStyle/>
            <a:p>
              <a:pPr algn="ctr"/>
              <a:r>
                <a:rPr lang="en-SE" sz="1100" b="1">
                  <a:solidFill>
                    <a:srgbClr val="FFFFFF"/>
                  </a:solidFill>
                </a:rPr>
                <a:t>!</a:t>
              </a:r>
            </a:p>
          </p:txBody>
        </p:sp>
        <p:sp>
          <p:nvSpPr>
            <p:cNvPr id="12" name="Shortcoming Text">
              <a:extLst>
                <a:ext uri="{FF2B5EF4-FFF2-40B4-BE49-F238E27FC236}">
                  <a16:creationId xmlns:a16="http://schemas.microsoft.com/office/drawing/2014/main" id="{956CA9F5-8CDB-3A46-A9EE-F4B7AAA4349B}"/>
                </a:ext>
              </a:extLst>
            </p:cNvPr>
            <p:cNvSpPr txBox="1"/>
            <p:nvPr/>
          </p:nvSpPr>
          <p:spPr>
            <a:xfrm>
              <a:off x="744095" y="3986967"/>
              <a:ext cx="4546600" cy="254000"/>
            </a:xfrm>
            <a:prstGeom prst="rect">
              <a:avLst/>
            </a:prstGeom>
            <a:noFill/>
          </p:spPr>
          <p:txBody>
            <a:bodyPr vertOverflow="overflow" vert="horz" wrap="square" rtlCol="0" anchor="t">
              <a:spAutoFit/>
            </a:bodyPr>
            <a:lstStyle/>
            <a:p>
              <a:pPr algn="l"/>
              <a:r>
                <a:rPr lang="en-GB" sz="1400">
                  <a:solidFill>
                    <a:srgbClr val="1B2A4A"/>
                  </a:solidFill>
                </a:rPr>
                <a:t>Narrow analytic scope: cohort discovery</a:t>
              </a:r>
              <a:endParaRPr lang="en-SE" sz="1400">
                <a:solidFill>
                  <a:srgbClr val="1B2A4A"/>
                </a:solidFill>
              </a:endParaRPr>
            </a:p>
          </p:txBody>
        </p:sp>
      </p:grpSp>
      <p:grpSp>
        <p:nvGrpSpPr>
          <p:cNvPr id="17" name="Group 16">
            <a:extLst>
              <a:ext uri="{FF2B5EF4-FFF2-40B4-BE49-F238E27FC236}">
                <a16:creationId xmlns:a16="http://schemas.microsoft.com/office/drawing/2014/main" id="{7369EC45-F40C-6DD0-84A9-719B04BABCF9}"/>
              </a:ext>
            </a:extLst>
          </p:cNvPr>
          <p:cNvGrpSpPr/>
          <p:nvPr/>
        </p:nvGrpSpPr>
        <p:grpSpPr>
          <a:xfrm>
            <a:off x="4766872" y="2127354"/>
            <a:ext cx="4002374" cy="2419583"/>
            <a:chOff x="4766872" y="2127354"/>
            <a:chExt cx="4002374" cy="2419583"/>
          </a:xfrm>
        </p:grpSpPr>
        <p:grpSp>
          <p:nvGrpSpPr>
            <p:cNvPr id="15" name="Group 14">
              <a:extLst>
                <a:ext uri="{FF2B5EF4-FFF2-40B4-BE49-F238E27FC236}">
                  <a16:creationId xmlns:a16="http://schemas.microsoft.com/office/drawing/2014/main" id="{ED0B23E4-B855-4F2A-21AF-5219C9579D89}"/>
                </a:ext>
              </a:extLst>
            </p:cNvPr>
            <p:cNvGrpSpPr/>
            <p:nvPr/>
          </p:nvGrpSpPr>
          <p:grpSpPr>
            <a:xfrm>
              <a:off x="5053767" y="2127354"/>
              <a:ext cx="3594100" cy="1930400"/>
              <a:chOff x="5308600" y="2209800"/>
              <a:chExt cx="3594100" cy="1930400"/>
            </a:xfrm>
          </p:grpSpPr>
          <p:sp>
            <p:nvSpPr>
              <p:cNvPr id="13" name="Figure Panel">
                <a:extLst>
                  <a:ext uri="{FF2B5EF4-FFF2-40B4-BE49-F238E27FC236}">
                    <a16:creationId xmlns:a16="http://schemas.microsoft.com/office/drawing/2014/main" id="{E1BDD611-F300-B645-B581-AC45254D7D4F}"/>
                  </a:ext>
                </a:extLst>
              </p:cNvPr>
              <p:cNvSpPr/>
              <p:nvPr/>
            </p:nvSpPr>
            <p:spPr>
              <a:xfrm>
                <a:off x="5308600" y="2209800"/>
                <a:ext cx="3594100" cy="1930400"/>
              </a:xfrm>
              <a:prstGeom prst="roundRect">
                <a:avLst/>
              </a:prstGeom>
              <a:noFill/>
              <a:ln w="9525" cap="flat" cmpd="sng" algn="ctr">
                <a:solidFill>
                  <a:srgbClr val="D9E2EC"/>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SE"/>
              </a:p>
            </p:txBody>
          </p:sp>
          <p:pic>
            <p:nvPicPr>
              <p:cNvPr id="8" name="Picture 7">
                <a:extLst>
                  <a:ext uri="{FF2B5EF4-FFF2-40B4-BE49-F238E27FC236}">
                    <a16:creationId xmlns:a16="http://schemas.microsoft.com/office/drawing/2014/main" id="{9131AC63-596D-8FBD-3666-FE226B51521F}"/>
                  </a:ext>
                </a:extLst>
              </p:cNvPr>
              <p:cNvPicPr>
                <a:picLocks noChangeAspect="1"/>
              </p:cNvPicPr>
              <p:nvPr/>
            </p:nvPicPr>
            <p:blipFill>
              <a:blip r:embed="rId3"/>
              <a:stretch>
                <a:fillRect/>
              </a:stretch>
            </p:blipFill>
            <p:spPr>
              <a:xfrm>
                <a:off x="5433887" y="2336970"/>
                <a:ext cx="3343527" cy="1676061"/>
              </a:xfrm>
              <a:prstGeom prst="rect">
                <a:avLst/>
              </a:prstGeom>
            </p:spPr>
          </p:pic>
        </p:grpSp>
        <p:sp>
          <p:nvSpPr>
            <p:cNvPr id="14" name="Figure Caption">
              <a:extLst>
                <a:ext uri="{FF2B5EF4-FFF2-40B4-BE49-F238E27FC236}">
                  <a16:creationId xmlns:a16="http://schemas.microsoft.com/office/drawing/2014/main" id="{F661979B-1A2B-5A4B-9D8B-EDB7457744E8}"/>
                </a:ext>
              </a:extLst>
            </p:cNvPr>
            <p:cNvSpPr txBox="1"/>
            <p:nvPr/>
          </p:nvSpPr>
          <p:spPr>
            <a:xfrm>
              <a:off x="4766872" y="4116050"/>
              <a:ext cx="4002374" cy="430887"/>
            </a:xfrm>
            <a:prstGeom prst="rect">
              <a:avLst/>
            </a:prstGeom>
            <a:noFill/>
          </p:spPr>
          <p:txBody>
            <a:bodyPr vertOverflow="overflow" vert="horz" wrap="square" rtlCol="0" anchor="t">
              <a:spAutoFit/>
            </a:bodyPr>
            <a:lstStyle/>
            <a:p>
              <a:pPr algn="r"/>
              <a:r>
                <a:rPr lang="en-GB" sz="1100" i="1">
                  <a:solidFill>
                    <a:srgbClr val="5C6470"/>
                  </a:solidFill>
                </a:rPr>
                <a:t>i2b2 star schema — fact table with dimension tables (</a:t>
              </a:r>
              <a:r>
                <a:rPr lang="en-SE" sz="1100" i="1">
                  <a:solidFill>
                    <a:srgbClr val="5C6470"/>
                  </a:solidFill>
                </a:rPr>
                <a:t>https://i2b2.atlassian.net/wiki/spaces/BUN/pages/207290415/)</a:t>
              </a:r>
            </a:p>
          </p:txBody>
        </p:sp>
      </p:grpSp>
      <p:sp>
        <p:nvSpPr>
          <p:cNvPr id="16" name="Model Badge">
            <a:extLst>
              <a:ext uri="{FF2B5EF4-FFF2-40B4-BE49-F238E27FC236}">
                <a16:creationId xmlns:a16="http://schemas.microsoft.com/office/drawing/2014/main" id="{A8F3E73E-E6EE-79A0-62C0-0BCFE0974DD4}"/>
              </a:ext>
            </a:extLst>
          </p:cNvPr>
          <p:cNvSpPr/>
          <p:nvPr/>
        </p:nvSpPr>
        <p:spPr>
          <a:xfrm>
            <a:off x="382249" y="1998688"/>
            <a:ext cx="1168400" cy="330200"/>
          </a:xfrm>
          <a:prstGeom prst="roundRect">
            <a:avLst/>
          </a:prstGeom>
          <a:solidFill>
            <a:srgbClr val="004791"/>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none" rtlCol="0" anchor="ctr" anchorCtr="0">
            <a:noAutofit/>
          </a:bodyPr>
          <a:lstStyle/>
          <a:p>
            <a:pPr algn="l"/>
            <a:r>
              <a:rPr lang="en-GB" b="1">
                <a:solidFill>
                  <a:srgbClr val="FFFFFF"/>
                </a:solidFill>
              </a:rPr>
              <a:t>i2b2</a:t>
            </a:r>
            <a:endParaRPr lang="en-SE" b="1">
              <a:solidFill>
                <a:srgbClr val="FFFFFF"/>
              </a:solidFill>
            </a:endParaRPr>
          </a:p>
        </p:txBody>
      </p:sp>
      <p:pic>
        <p:nvPicPr>
          <p:cNvPr id="3" name="Picture 2" descr="Download Free Picture R2-D2 Free Transparent Image HD ICON favicon |  FreePNGimg">
            <a:extLst>
              <a:ext uri="{FF2B5EF4-FFF2-40B4-BE49-F238E27FC236}">
                <a16:creationId xmlns:a16="http://schemas.microsoft.com/office/drawing/2014/main" id="{C6B7E682-36AF-726E-2FC5-E6DD3A0B3658}"/>
              </a:ext>
            </a:extLst>
          </p:cNvPr>
          <p:cNvPicPr>
            <a:picLocks noChangeAspect="1"/>
          </p:cNvPicPr>
          <p:nvPr/>
        </p:nvPicPr>
        <p:blipFill>
          <a:blip r:embed="rId4"/>
          <a:stretch>
            <a:fillRect/>
          </a:stretch>
        </p:blipFill>
        <p:spPr>
          <a:xfrm>
            <a:off x="1857270" y="1518684"/>
            <a:ext cx="853624" cy="853624"/>
          </a:xfrm>
          <a:prstGeom prst="rect">
            <a:avLst/>
          </a:prstGeom>
        </p:spPr>
      </p:pic>
      <p:sp>
        <p:nvSpPr>
          <p:cNvPr id="18" name="Body Text">
            <a:extLst>
              <a:ext uri="{FF2B5EF4-FFF2-40B4-BE49-F238E27FC236}">
                <a16:creationId xmlns:a16="http://schemas.microsoft.com/office/drawing/2014/main" id="{CFF50F61-73C6-F055-5C26-94F355B79A30}"/>
              </a:ext>
            </a:extLst>
          </p:cNvPr>
          <p:cNvSpPr txBox="1"/>
          <p:nvPr/>
        </p:nvSpPr>
        <p:spPr>
          <a:xfrm>
            <a:off x="4713767" y="4483917"/>
            <a:ext cx="4148585" cy="230832"/>
          </a:xfrm>
          <a:prstGeom prst="rect">
            <a:avLst/>
          </a:prstGeom>
          <a:noFill/>
        </p:spPr>
        <p:txBody>
          <a:bodyPr vertOverflow="overflow" vert="horz" wrap="square" rtlCol="0" anchor="t">
            <a:spAutoFit/>
          </a:bodyPr>
          <a:lstStyle/>
          <a:p>
            <a:r>
              <a:rPr lang="en-SE" sz="900" i="1">
                <a:solidFill>
                  <a:srgbClr val="5C6470"/>
                </a:solidFill>
              </a:rPr>
              <a:t>https://freepngimg.com/png/104629-picture-r2-d2-free-transparent-image-hd/icon</a:t>
            </a:r>
          </a:p>
        </p:txBody>
      </p:sp>
    </p:spTree>
    <p:extLst>
      <p:ext uri="{BB962C8B-B14F-4D97-AF65-F5344CB8AC3E}">
        <p14:creationId xmlns:p14="http://schemas.microsoft.com/office/powerpoint/2010/main" val="28632662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nodeType="clickEffect">
                                  <p:stCondLst>
                                    <p:cond delay="0"/>
                                  </p:stCondLst>
                                  <p:childTnLst>
                                    <p:set>
                                      <p:cBhvr>
                                        <p:cTn id="14" dur="1" fill="hold">
                                          <p:stCondLst>
                                            <p:cond delay="0"/>
                                          </p:stCondLst>
                                        </p:cTn>
                                        <p:tgtEl>
                                          <p:spTgt spid="3"/>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8"/>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16" grpId="0" animBg="1"/>
      <p:bldP spid="18" grpId="0"/>
    </p:bld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815A6BDE-8C7B-14A6-1DDF-7EB39D46F2B1}"/>
            </a:ext>
          </a:extLst>
        </p:cNvPr>
        <p:cNvGrpSpPr/>
        <p:nvPr/>
      </p:nvGrpSpPr>
      <p:grpSpPr>
        <a:xfrm>
          <a:off x="0" y="0"/>
          <a:ext cx="0" cy="0"/>
          <a:chOff x="0" y="0"/>
          <a:chExt cx="0" cy="0"/>
        </a:xfrm>
      </p:grpSpPr>
      <p:sp>
        <p:nvSpPr>
          <p:cNvPr id="20" name="Text 17">
            <a:extLst>
              <a:ext uri="{FF2B5EF4-FFF2-40B4-BE49-F238E27FC236}">
                <a16:creationId xmlns:a16="http://schemas.microsoft.com/office/drawing/2014/main" id="{5B847AD8-792F-FF57-140F-7CAF96397433}"/>
              </a:ext>
            </a:extLst>
          </p:cNvPr>
          <p:cNvSpPr/>
          <p:nvPr/>
        </p:nvSpPr>
        <p:spPr>
          <a:xfrm>
            <a:off x="457200" y="4832604"/>
            <a:ext cx="2743200" cy="146304"/>
          </a:xfrm>
          <a:prstGeom prst="rect">
            <a:avLst/>
          </a:prstGeom>
          <a:noFill/>
          <a:ln/>
        </p:spPr>
        <p:txBody>
          <a:bodyPr wrap="square" lIns="0" tIns="0" rIns="0" bIns="0" rtlCol="0" anchor="ctr"/>
          <a:lstStyle/>
          <a:p>
            <a:pPr marL="0" indent="0" algn="l">
              <a:buNone/>
            </a:pPr>
            <a:r>
              <a:rPr lang="en-US" sz="800" b="1" kern="0" spc="100">
                <a:solidFill>
                  <a:srgbClr val="004791"/>
                </a:solidFill>
                <a:latin typeface="Calibri" pitchFamily="34" charset="0"/>
                <a:ea typeface="Calibri" pitchFamily="34" charset="-122"/>
                <a:cs typeface="Calibri" pitchFamily="34" charset="-120"/>
              </a:rPr>
              <a:t>KTH</a:t>
            </a:r>
            <a:r>
              <a:rPr lang="en-US" sz="800" kern="0" spc="100">
                <a:solidFill>
                  <a:srgbClr val="C9C3BB"/>
                </a:solidFill>
                <a:latin typeface="Calibri" pitchFamily="34" charset="0"/>
                <a:ea typeface="Calibri" pitchFamily="34" charset="-122"/>
                <a:cs typeface="Calibri" pitchFamily="34" charset="-120"/>
              </a:rPr>
              <a:t>  /  </a:t>
            </a:r>
            <a:r>
              <a:rPr lang="en-US" sz="800" b="1" kern="0" spc="100">
                <a:solidFill>
                  <a:srgbClr val="57068C"/>
                </a:solidFill>
                <a:latin typeface="Calibri" pitchFamily="34" charset="0"/>
                <a:ea typeface="Calibri" pitchFamily="34" charset="-122"/>
                <a:cs typeface="Calibri" pitchFamily="34" charset="-120"/>
              </a:rPr>
              <a:t>NYU</a:t>
            </a:r>
            <a:r>
              <a:rPr lang="en-US" sz="800" kern="0" spc="100">
                <a:solidFill>
                  <a:srgbClr val="C9C3BB"/>
                </a:solidFill>
                <a:latin typeface="Calibri" pitchFamily="34" charset="0"/>
                <a:ea typeface="Calibri" pitchFamily="34" charset="-122"/>
                <a:cs typeface="Calibri" pitchFamily="34" charset="-120"/>
              </a:rPr>
              <a:t>  /  </a:t>
            </a:r>
            <a:r>
              <a:rPr lang="en-US" sz="800" b="1" kern="0" spc="100">
                <a:solidFill>
                  <a:srgbClr val="0066B3"/>
                </a:solidFill>
                <a:latin typeface="Calibri" pitchFamily="34" charset="0"/>
                <a:ea typeface="Calibri" pitchFamily="34" charset="-122"/>
                <a:cs typeface="Calibri" pitchFamily="34" charset="-120"/>
              </a:rPr>
              <a:t>TU Wien</a:t>
            </a:r>
            <a:endParaRPr lang="en-US" sz="800"/>
          </a:p>
        </p:txBody>
      </p:sp>
      <p:sp>
        <p:nvSpPr>
          <p:cNvPr id="21" name="Text 18">
            <a:extLst>
              <a:ext uri="{FF2B5EF4-FFF2-40B4-BE49-F238E27FC236}">
                <a16:creationId xmlns:a16="http://schemas.microsoft.com/office/drawing/2014/main" id="{6651E0A1-68B5-F1ED-F915-F3EFE8A55555}"/>
              </a:ext>
            </a:extLst>
          </p:cNvPr>
          <p:cNvSpPr/>
          <p:nvPr/>
        </p:nvSpPr>
        <p:spPr>
          <a:xfrm>
            <a:off x="5486400" y="4823460"/>
            <a:ext cx="2743200" cy="164592"/>
          </a:xfrm>
          <a:prstGeom prst="rect">
            <a:avLst/>
          </a:prstGeom>
          <a:noFill/>
          <a:ln/>
        </p:spPr>
        <p:txBody>
          <a:bodyPr wrap="square" lIns="0" tIns="0" rIns="0" bIns="0" rtlCol="0" anchor="ctr"/>
          <a:lstStyle/>
          <a:p>
            <a:pPr marL="0" indent="0" algn="r">
              <a:buNone/>
            </a:pPr>
            <a:r>
              <a:rPr lang="en-US" sz="800">
                <a:solidFill>
                  <a:srgbClr val="5C6470"/>
                </a:solidFill>
                <a:latin typeface="Calibri" pitchFamily="34" charset="0"/>
                <a:ea typeface="Calibri" pitchFamily="34" charset="-122"/>
                <a:cs typeface="Calibri" pitchFamily="34" charset="-120"/>
              </a:rPr>
              <a:t>Andra Ionescu</a:t>
            </a:r>
            <a:endParaRPr lang="en-US" sz="800"/>
          </a:p>
        </p:txBody>
      </p:sp>
      <p:sp>
        <p:nvSpPr>
          <p:cNvPr id="22" name="Text 19">
            <a:extLst>
              <a:ext uri="{FF2B5EF4-FFF2-40B4-BE49-F238E27FC236}">
                <a16:creationId xmlns:a16="http://schemas.microsoft.com/office/drawing/2014/main" id="{0684B38B-8BD4-422F-1C55-5DD0C0BF0F83}"/>
              </a:ext>
            </a:extLst>
          </p:cNvPr>
          <p:cNvSpPr/>
          <p:nvPr/>
        </p:nvSpPr>
        <p:spPr>
          <a:xfrm>
            <a:off x="8321040" y="4823460"/>
            <a:ext cx="365760" cy="164592"/>
          </a:xfrm>
          <a:prstGeom prst="rect">
            <a:avLst/>
          </a:prstGeom>
          <a:noFill/>
          <a:ln/>
        </p:spPr>
        <p:txBody>
          <a:bodyPr wrap="square" lIns="0" tIns="0" rIns="0" bIns="0" rtlCol="0" anchor="ctr"/>
          <a:lstStyle/>
          <a:p>
            <a:pPr marL="0" indent="0" algn="r">
              <a:buNone/>
            </a:pPr>
            <a:fld id="{00000000-0000-0000-0000-000000000016}" type="slidenum">
              <a:rPr lang="en-US" sz="800">
                <a:solidFill>
                  <a:srgbClr val="5C6470"/>
                </a:solidFill>
                <a:latin typeface="Calibri" pitchFamily="34" charset="0"/>
                <a:ea typeface="Calibri" pitchFamily="34" charset="-122"/>
                <a:cs typeface="Calibri" pitchFamily="34" charset="-120"/>
              </a:rPr>
              <a:t>31</a:t>
            </a:fld>
            <a:endParaRPr lang="en-US" sz="800"/>
          </a:p>
        </p:txBody>
      </p:sp>
      <p:sp>
        <p:nvSpPr>
          <p:cNvPr id="23" name="Footer Divider">
            <a:extLst>
              <a:ext uri="{FF2B5EF4-FFF2-40B4-BE49-F238E27FC236}">
                <a16:creationId xmlns:a16="http://schemas.microsoft.com/office/drawing/2014/main" id="{DA7CAB22-8D4D-3BC7-FDC8-933FD0A15680}"/>
              </a:ext>
            </a:extLst>
          </p:cNvPr>
          <p:cNvSpPr/>
          <p:nvPr/>
        </p:nvSpPr>
        <p:spPr>
          <a:xfrm>
            <a:off x="457200" y="4721380"/>
            <a:ext cx="8229600" cy="9525"/>
          </a:xfrm>
          <a:prstGeom prst="rect">
            <a:avLst/>
          </a:prstGeom>
          <a:solidFill>
            <a:srgbClr val="C9C3BB"/>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SE"/>
          </a:p>
        </p:txBody>
      </p:sp>
      <p:sp>
        <p:nvSpPr>
          <p:cNvPr id="3" name="Model Badge">
            <a:extLst>
              <a:ext uri="{FF2B5EF4-FFF2-40B4-BE49-F238E27FC236}">
                <a16:creationId xmlns:a16="http://schemas.microsoft.com/office/drawing/2014/main" id="{903A521B-5993-1A97-0124-CE1D2E86DCC4}"/>
              </a:ext>
            </a:extLst>
          </p:cNvPr>
          <p:cNvSpPr/>
          <p:nvPr/>
        </p:nvSpPr>
        <p:spPr>
          <a:xfrm>
            <a:off x="457715" y="2256195"/>
            <a:ext cx="1397000" cy="330200"/>
          </a:xfrm>
          <a:prstGeom prst="roundRect">
            <a:avLst/>
          </a:prstGeom>
          <a:solidFill>
            <a:srgbClr val="004791"/>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none" rtlCol="0" anchor="ctr" anchorCtr="0">
            <a:noAutofit/>
          </a:bodyPr>
          <a:lstStyle/>
          <a:p>
            <a:pPr algn="l"/>
            <a:r>
              <a:rPr lang="en-GB" b="1">
                <a:solidFill>
                  <a:srgbClr val="FFFFFF"/>
                </a:solidFill>
              </a:rPr>
              <a:t>i2b2</a:t>
            </a:r>
            <a:endParaRPr lang="en-SE" b="1">
              <a:solidFill>
                <a:srgbClr val="FFFFFF"/>
              </a:solidFill>
            </a:endParaRPr>
          </a:p>
        </p:txBody>
      </p:sp>
      <p:sp>
        <p:nvSpPr>
          <p:cNvPr id="10" name="TextBox 9">
            <a:extLst>
              <a:ext uri="{FF2B5EF4-FFF2-40B4-BE49-F238E27FC236}">
                <a16:creationId xmlns:a16="http://schemas.microsoft.com/office/drawing/2014/main" id="{78EC1CB9-4EFD-8944-AE60-6168E71E706E}"/>
              </a:ext>
            </a:extLst>
          </p:cNvPr>
          <p:cNvSpPr txBox="1"/>
          <p:nvPr/>
        </p:nvSpPr>
        <p:spPr>
          <a:xfrm>
            <a:off x="457201" y="2889875"/>
            <a:ext cx="8229599" cy="938719"/>
          </a:xfrm>
          <a:prstGeom prst="rect">
            <a:avLst/>
          </a:prstGeom>
          <a:noFill/>
        </p:spPr>
        <p:txBody>
          <a:bodyPr wrap="square">
            <a:spAutoFit/>
          </a:bodyPr>
          <a:lstStyle/>
          <a:p>
            <a:r>
              <a:rPr lang="en-GB" sz="1100" b="1">
                <a:solidFill>
                  <a:srgbClr val="E0156F"/>
                </a:solidFill>
              </a:rPr>
              <a:t>encounter_num,patient_num</a:t>
            </a:r>
            <a:r>
              <a:rPr lang="en-GB" sz="1100" b="1"/>
              <a:t>,concept_cd,provider_id,</a:t>
            </a:r>
            <a:r>
              <a:rPr lang="en-GB" sz="1100" b="1">
                <a:solidFill>
                  <a:srgbClr val="E0156F"/>
                </a:solidFill>
              </a:rPr>
              <a:t>start_date</a:t>
            </a:r>
            <a:r>
              <a:rPr lang="en-GB" sz="1100" b="1"/>
              <a:t>,modifier_cd,instance_num,valtype_cd,tval_char,</a:t>
            </a:r>
            <a:r>
              <a:rPr lang="en-GB" sz="1100" b="1">
                <a:solidFill>
                  <a:srgbClr val="E0156F"/>
                </a:solidFill>
              </a:rPr>
              <a:t>nval_num</a:t>
            </a:r>
            <a:r>
              <a:rPr lang="en-GB" sz="1100" b="1"/>
              <a:t>,valueflag_cd,quantity_num,</a:t>
            </a:r>
            <a:r>
              <a:rPr lang="en-GB" sz="1100" b="1">
                <a:solidFill>
                  <a:srgbClr val="E0156F"/>
                </a:solidFill>
              </a:rPr>
              <a:t>units_cd</a:t>
            </a:r>
            <a:r>
              <a:rPr lang="en-GB" sz="1100" b="1"/>
              <a:t>,</a:t>
            </a:r>
            <a:r>
              <a:rPr lang="en-GB" sz="1100" b="1">
                <a:solidFill>
                  <a:srgbClr val="E0156F"/>
                </a:solidFill>
              </a:rPr>
              <a:t>end_date</a:t>
            </a:r>
            <a:r>
              <a:rPr lang="en-GB" sz="1100" b="1"/>
              <a:t>,location_cd,confidence_num,observation_blob,update_date,download_date,import_date,sourcesystem_cd,upload_id</a:t>
            </a:r>
          </a:p>
          <a:p>
            <a:r>
              <a:rPr lang="en-GB" sz="1100">
                <a:solidFill>
                  <a:srgbClr val="E0156F"/>
                </a:solidFill>
              </a:rPr>
              <a:t>5001,42</a:t>
            </a:r>
            <a:r>
              <a:rPr lang="en-GB" sz="1100"/>
              <a:t>,LOINC:8480-6,@,</a:t>
            </a:r>
            <a:r>
              <a:rPr lang="en-GB" sz="1100">
                <a:solidFill>
                  <a:srgbClr val="E0156F"/>
                </a:solidFill>
              </a:rPr>
              <a:t>2026-07-29 12:00:00</a:t>
            </a:r>
            <a:r>
              <a:rPr lang="en-GB" sz="1100"/>
              <a:t>,@,1,N,E,</a:t>
            </a:r>
            <a:r>
              <a:rPr lang="en-GB" sz="1100">
                <a:solidFill>
                  <a:srgbClr val="E0156F"/>
                </a:solidFill>
              </a:rPr>
              <a:t>120</a:t>
            </a:r>
            <a:r>
              <a:rPr lang="en-GB" sz="1100"/>
              <a:t>,,,</a:t>
            </a:r>
            <a:r>
              <a:rPr lang="en-GB" sz="1100">
                <a:solidFill>
                  <a:srgbClr val="E0156F"/>
                </a:solidFill>
              </a:rPr>
              <a:t>mmHg</a:t>
            </a:r>
            <a:r>
              <a:rPr lang="en-GB" sz="1100"/>
              <a:t>,</a:t>
            </a:r>
            <a:r>
              <a:rPr lang="en-GB" sz="1100">
                <a:solidFill>
                  <a:srgbClr val="E0156F"/>
                </a:solidFill>
              </a:rPr>
              <a:t>2026-07-29 12:00:00</a:t>
            </a:r>
            <a:r>
              <a:rPr lang="en-GB" sz="1100"/>
              <a:t>,,,,2026-07-29,2026-07-29,2026-07-29,EHR,1</a:t>
            </a:r>
          </a:p>
          <a:p>
            <a:r>
              <a:rPr lang="en-GB" sz="1100">
                <a:solidFill>
                  <a:srgbClr val="E0156F"/>
                </a:solidFill>
              </a:rPr>
              <a:t>5001,42</a:t>
            </a:r>
            <a:r>
              <a:rPr lang="en-GB" sz="1100"/>
              <a:t>,LOINC:8462-4,@,</a:t>
            </a:r>
            <a:r>
              <a:rPr lang="en-GB" sz="1100">
                <a:solidFill>
                  <a:srgbClr val="E0156F"/>
                </a:solidFill>
              </a:rPr>
              <a:t>2026-07-29 12:00:00</a:t>
            </a:r>
            <a:r>
              <a:rPr lang="en-GB" sz="1100"/>
              <a:t>,@,1,N,E,</a:t>
            </a:r>
            <a:r>
              <a:rPr lang="en-GB" sz="1100">
                <a:solidFill>
                  <a:srgbClr val="E0156F"/>
                </a:solidFill>
              </a:rPr>
              <a:t>80</a:t>
            </a:r>
            <a:r>
              <a:rPr lang="en-GB" sz="1100"/>
              <a:t>,,,</a:t>
            </a:r>
            <a:r>
              <a:rPr lang="en-GB" sz="1100">
                <a:solidFill>
                  <a:srgbClr val="E0156F"/>
                </a:solidFill>
              </a:rPr>
              <a:t>mmHg</a:t>
            </a:r>
            <a:r>
              <a:rPr lang="en-GB" sz="1100"/>
              <a:t>,</a:t>
            </a:r>
            <a:r>
              <a:rPr lang="en-GB" sz="1100">
                <a:solidFill>
                  <a:srgbClr val="E0156F"/>
                </a:solidFill>
              </a:rPr>
              <a:t>2026-07-29 12:00:00</a:t>
            </a:r>
            <a:r>
              <a:rPr lang="en-GB" sz="1100"/>
              <a:t>,,,,2026-07-29,2026-07-29,2026-07-29,EHR,1</a:t>
            </a:r>
            <a:endParaRPr lang="en-SE" sz="1100"/>
          </a:p>
        </p:txBody>
      </p:sp>
      <p:sp>
        <p:nvSpPr>
          <p:cNvPr id="26" name="TextBox 25">
            <a:extLst>
              <a:ext uri="{FF2B5EF4-FFF2-40B4-BE49-F238E27FC236}">
                <a16:creationId xmlns:a16="http://schemas.microsoft.com/office/drawing/2014/main" id="{3D0B2AE4-5845-5F15-C9E1-FC1D050EB47D}"/>
              </a:ext>
            </a:extLst>
          </p:cNvPr>
          <p:cNvSpPr txBox="1"/>
          <p:nvPr/>
        </p:nvSpPr>
        <p:spPr>
          <a:xfrm>
            <a:off x="362967" y="1648728"/>
            <a:ext cx="6386840" cy="307777"/>
          </a:xfrm>
          <a:prstGeom prst="rect">
            <a:avLst/>
          </a:prstGeom>
          <a:noFill/>
        </p:spPr>
        <p:txBody>
          <a:bodyPr wrap="square">
            <a:spAutoFit/>
          </a:bodyPr>
          <a:lstStyle/>
          <a:p>
            <a:r>
              <a:rPr lang="en-SE" sz="1400" b="1"/>
              <a:t>Example:</a:t>
            </a:r>
            <a:r>
              <a:rPr lang="en-SE" sz="1400"/>
              <a:t> 120/80 mmHg, taken 2026-07-29, patient id 42, during visit 5001</a:t>
            </a:r>
          </a:p>
        </p:txBody>
      </p:sp>
      <p:sp>
        <p:nvSpPr>
          <p:cNvPr id="4" name="TextBox 3">
            <a:extLst>
              <a:ext uri="{FF2B5EF4-FFF2-40B4-BE49-F238E27FC236}">
                <a16:creationId xmlns:a16="http://schemas.microsoft.com/office/drawing/2014/main" id="{28AAEDF7-9086-679A-1B78-2CDDA0DEF36E}"/>
              </a:ext>
            </a:extLst>
          </p:cNvPr>
          <p:cNvSpPr txBox="1"/>
          <p:nvPr/>
        </p:nvSpPr>
        <p:spPr>
          <a:xfrm>
            <a:off x="2297076" y="2192357"/>
            <a:ext cx="1806648" cy="461665"/>
          </a:xfrm>
          <a:prstGeom prst="rect">
            <a:avLst/>
          </a:prstGeom>
          <a:noFill/>
        </p:spPr>
        <p:txBody>
          <a:bodyPr wrap="none" rtlCol="0">
            <a:spAutoFit/>
          </a:bodyPr>
          <a:lstStyle/>
          <a:p>
            <a:r>
              <a:rPr lang="en-SE" sz="1200"/>
              <a:t>OBSERVATION_FACT</a:t>
            </a:r>
            <a:r>
              <a:rPr lang="en-GB" sz="1200"/>
              <a:t> table</a:t>
            </a:r>
            <a:endParaRPr lang="en-SE" sz="1200"/>
          </a:p>
          <a:p>
            <a:r>
              <a:rPr lang="en-SE" sz="1200"/>
              <a:t>22 columns</a:t>
            </a:r>
          </a:p>
        </p:txBody>
      </p:sp>
      <p:sp>
        <p:nvSpPr>
          <p:cNvPr id="5" name="Text 7">
            <a:extLst>
              <a:ext uri="{FF2B5EF4-FFF2-40B4-BE49-F238E27FC236}">
                <a16:creationId xmlns:a16="http://schemas.microsoft.com/office/drawing/2014/main" id="{5F5F24D2-5D39-8DD2-4A6D-C7869E291065}"/>
              </a:ext>
            </a:extLst>
          </p:cNvPr>
          <p:cNvSpPr/>
          <p:nvPr/>
        </p:nvSpPr>
        <p:spPr>
          <a:xfrm>
            <a:off x="457200" y="529091"/>
            <a:ext cx="7772400" cy="822960"/>
          </a:xfrm>
          <a:prstGeom prst="rect">
            <a:avLst/>
          </a:prstGeom>
          <a:noFill/>
          <a:ln/>
        </p:spPr>
        <p:txBody>
          <a:bodyPr wrap="square" lIns="0" tIns="0" rIns="0" bIns="0" rtlCol="0" anchor="ctr"/>
          <a:lstStyle/>
          <a:p>
            <a:pPr marL="0" indent="0">
              <a:buNone/>
            </a:pPr>
            <a:r>
              <a:rPr lang="en-US" sz="3600" b="1">
                <a:solidFill>
                  <a:srgbClr val="1B2A4A"/>
                </a:solidFill>
                <a:latin typeface="Bookman Old Style" pitchFamily="34" charset="0"/>
              </a:rPr>
              <a:t>Blood Pressure Example</a:t>
            </a:r>
            <a:endParaRPr lang="en-US" sz="3600"/>
          </a:p>
        </p:txBody>
      </p:sp>
    </p:spTree>
    <p:extLst>
      <p:ext uri="{BB962C8B-B14F-4D97-AF65-F5344CB8AC3E}">
        <p14:creationId xmlns:p14="http://schemas.microsoft.com/office/powerpoint/2010/main" val="11961178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4" grpId="0"/>
    </p:bldLst>
  </p:timing>
</p:sld>
</file>

<file path=ppt/slides/slide32.xml><?xml version="1.0" encoding="utf-8"?>
<p:sld xmlns:a="http://schemas.openxmlformats.org/drawingml/2006/main" xmlns:r="http://schemas.openxmlformats.org/officeDocument/2006/relationships" xmlns:p="http://schemas.openxmlformats.org/presentationml/2006/main" show="0">
  <p:cSld>
    <p:bg>
      <p:bgPr>
        <a:solidFill>
          <a:srgbClr val="FFFFFF"/>
        </a:solidFill>
        <a:effectLst/>
      </p:bgPr>
    </p:bg>
    <p:spTree>
      <p:nvGrpSpPr>
        <p:cNvPr id="1" name="">
          <a:extLst>
            <a:ext uri="{FF2B5EF4-FFF2-40B4-BE49-F238E27FC236}">
              <a16:creationId xmlns:a16="http://schemas.microsoft.com/office/drawing/2014/main" id="{2816AF3A-E8FE-5FBF-E931-6CDA2CEFB0FC}"/>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3AA3B2B3-BE79-57DB-6603-0D93FD804989}"/>
              </a:ext>
            </a:extLst>
          </p:cNvPr>
          <p:cNvSpPr/>
          <p:nvPr/>
        </p:nvSpPr>
        <p:spPr>
          <a:xfrm>
            <a:off x="457200" y="301752"/>
            <a:ext cx="3840480" cy="274320"/>
          </a:xfrm>
          <a:prstGeom prst="rect">
            <a:avLst/>
          </a:prstGeom>
          <a:noFill/>
          <a:ln/>
        </p:spPr>
        <p:txBody>
          <a:bodyPr wrap="square" lIns="0" tIns="0" rIns="0" bIns="0" rtlCol="0" anchor="ctr"/>
          <a:lstStyle/>
          <a:p>
            <a:pPr marL="0" indent="0">
              <a:buNone/>
            </a:pPr>
            <a:r>
              <a:rPr lang="en-US" sz="1100" b="1" kern="0" spc="200">
                <a:solidFill>
                  <a:srgbClr val="004791"/>
                </a:solidFill>
                <a:latin typeface="Calibri" pitchFamily="34" charset="0"/>
                <a:ea typeface="Calibri" pitchFamily="34" charset="-122"/>
                <a:cs typeface="Calibri" pitchFamily="34" charset="-120"/>
              </a:rPr>
              <a:t>SECOND GENERATION</a:t>
            </a:r>
            <a:endParaRPr lang="en-US" sz="1100"/>
          </a:p>
        </p:txBody>
      </p:sp>
      <p:sp>
        <p:nvSpPr>
          <p:cNvPr id="9" name="Text 7">
            <a:extLst>
              <a:ext uri="{FF2B5EF4-FFF2-40B4-BE49-F238E27FC236}">
                <a16:creationId xmlns:a16="http://schemas.microsoft.com/office/drawing/2014/main" id="{6D29E58C-CD24-9E82-18D0-959D45D6C380}"/>
              </a:ext>
            </a:extLst>
          </p:cNvPr>
          <p:cNvSpPr/>
          <p:nvPr/>
        </p:nvSpPr>
        <p:spPr>
          <a:xfrm>
            <a:off x="457200" y="868680"/>
            <a:ext cx="7772400" cy="822960"/>
          </a:xfrm>
          <a:prstGeom prst="rect">
            <a:avLst/>
          </a:prstGeom>
          <a:noFill/>
          <a:ln/>
        </p:spPr>
        <p:txBody>
          <a:bodyPr wrap="square" lIns="0" tIns="0" rIns="0" bIns="0" rtlCol="0" anchor="ctr"/>
          <a:lstStyle/>
          <a:p>
            <a:pPr marL="0" indent="0">
              <a:buNone/>
            </a:pPr>
            <a:r>
              <a:rPr lang="en-US" sz="3600" b="1">
                <a:solidFill>
                  <a:srgbClr val="1B2A4A"/>
                </a:solidFill>
                <a:latin typeface="Bookman Old Style" pitchFamily="34" charset="0"/>
              </a:rPr>
              <a:t>Information Models</a:t>
            </a:r>
            <a:endParaRPr lang="en-US" sz="3600"/>
          </a:p>
        </p:txBody>
      </p:sp>
      <p:pic>
        <p:nvPicPr>
          <p:cNvPr id="14" name="Image 0" descr="preencoded.png">
            <a:extLst>
              <a:ext uri="{FF2B5EF4-FFF2-40B4-BE49-F238E27FC236}">
                <a16:creationId xmlns:a16="http://schemas.microsoft.com/office/drawing/2014/main" id="{8FC3CEFB-6534-51C4-2976-AD455D7365D6}"/>
              </a:ext>
            </a:extLst>
          </p:cNvPr>
          <p:cNvPicPr>
            <a:picLocks noChangeAspect="1"/>
          </p:cNvPicPr>
          <p:nvPr/>
        </p:nvPicPr>
        <p:blipFill>
          <a:blip r:embed="rId3"/>
          <a:stretch>
            <a:fillRect/>
          </a:stretch>
        </p:blipFill>
        <p:spPr>
          <a:xfrm>
            <a:off x="6053328" y="2715768"/>
            <a:ext cx="329184" cy="329184"/>
          </a:xfrm>
          <a:prstGeom prst="rect">
            <a:avLst/>
          </a:prstGeom>
        </p:spPr>
      </p:pic>
      <p:sp>
        <p:nvSpPr>
          <p:cNvPr id="20" name="Text 17">
            <a:extLst>
              <a:ext uri="{FF2B5EF4-FFF2-40B4-BE49-F238E27FC236}">
                <a16:creationId xmlns:a16="http://schemas.microsoft.com/office/drawing/2014/main" id="{33173DBF-E3CB-9E12-EC2E-F8323CF4A447}"/>
              </a:ext>
            </a:extLst>
          </p:cNvPr>
          <p:cNvSpPr/>
          <p:nvPr/>
        </p:nvSpPr>
        <p:spPr>
          <a:xfrm>
            <a:off x="457200" y="4832604"/>
            <a:ext cx="2743200" cy="146304"/>
          </a:xfrm>
          <a:prstGeom prst="rect">
            <a:avLst/>
          </a:prstGeom>
          <a:noFill/>
          <a:ln/>
        </p:spPr>
        <p:txBody>
          <a:bodyPr wrap="square" lIns="0" tIns="0" rIns="0" bIns="0" rtlCol="0" anchor="ctr"/>
          <a:lstStyle/>
          <a:p>
            <a:pPr marL="0" indent="0" algn="l">
              <a:buNone/>
            </a:pPr>
            <a:r>
              <a:rPr lang="en-US" sz="800" b="1" kern="0" spc="100">
                <a:solidFill>
                  <a:srgbClr val="004791"/>
                </a:solidFill>
                <a:latin typeface="Calibri" pitchFamily="34" charset="0"/>
                <a:ea typeface="Calibri" pitchFamily="34" charset="-122"/>
                <a:cs typeface="Calibri" pitchFamily="34" charset="-120"/>
              </a:rPr>
              <a:t>KTH</a:t>
            </a:r>
            <a:r>
              <a:rPr lang="en-US" sz="800" kern="0" spc="100">
                <a:solidFill>
                  <a:srgbClr val="C9C3BB"/>
                </a:solidFill>
                <a:latin typeface="Calibri" pitchFamily="34" charset="0"/>
                <a:ea typeface="Calibri" pitchFamily="34" charset="-122"/>
                <a:cs typeface="Calibri" pitchFamily="34" charset="-120"/>
              </a:rPr>
              <a:t>  /  </a:t>
            </a:r>
            <a:r>
              <a:rPr lang="en-US" sz="800" b="1" kern="0" spc="100">
                <a:solidFill>
                  <a:srgbClr val="57068C"/>
                </a:solidFill>
                <a:latin typeface="Calibri" pitchFamily="34" charset="0"/>
                <a:ea typeface="Calibri" pitchFamily="34" charset="-122"/>
                <a:cs typeface="Calibri" pitchFamily="34" charset="-120"/>
              </a:rPr>
              <a:t>NYU</a:t>
            </a:r>
            <a:r>
              <a:rPr lang="en-US" sz="800" kern="0" spc="100">
                <a:solidFill>
                  <a:srgbClr val="C9C3BB"/>
                </a:solidFill>
                <a:latin typeface="Calibri" pitchFamily="34" charset="0"/>
                <a:ea typeface="Calibri" pitchFamily="34" charset="-122"/>
                <a:cs typeface="Calibri" pitchFamily="34" charset="-120"/>
              </a:rPr>
              <a:t>  /  </a:t>
            </a:r>
            <a:r>
              <a:rPr lang="en-US" sz="800" b="1" kern="0" spc="100">
                <a:solidFill>
                  <a:srgbClr val="0066B3"/>
                </a:solidFill>
                <a:latin typeface="Calibri" pitchFamily="34" charset="0"/>
                <a:ea typeface="Calibri" pitchFamily="34" charset="-122"/>
                <a:cs typeface="Calibri" pitchFamily="34" charset="-120"/>
              </a:rPr>
              <a:t>TU Wien</a:t>
            </a:r>
            <a:endParaRPr lang="en-US" sz="800"/>
          </a:p>
        </p:txBody>
      </p:sp>
      <p:sp>
        <p:nvSpPr>
          <p:cNvPr id="22" name="Text 19">
            <a:extLst>
              <a:ext uri="{FF2B5EF4-FFF2-40B4-BE49-F238E27FC236}">
                <a16:creationId xmlns:a16="http://schemas.microsoft.com/office/drawing/2014/main" id="{15718387-C77C-B579-CE85-7A4AB8721DE3}"/>
              </a:ext>
            </a:extLst>
          </p:cNvPr>
          <p:cNvSpPr/>
          <p:nvPr/>
        </p:nvSpPr>
        <p:spPr>
          <a:xfrm>
            <a:off x="8321040" y="4823460"/>
            <a:ext cx="365760" cy="164592"/>
          </a:xfrm>
          <a:prstGeom prst="rect">
            <a:avLst/>
          </a:prstGeom>
          <a:noFill/>
          <a:ln/>
        </p:spPr>
        <p:txBody>
          <a:bodyPr wrap="square" lIns="0" tIns="0" rIns="0" bIns="0" rtlCol="0" anchor="ctr"/>
          <a:lstStyle/>
          <a:p>
            <a:pPr marL="0" indent="0" algn="r">
              <a:buNone/>
            </a:pPr>
            <a:fld id="{00000000-0000-0000-0000-000000000019}" type="slidenum">
              <a:rPr lang="en-US" sz="800">
                <a:solidFill>
                  <a:srgbClr val="5C6470"/>
                </a:solidFill>
                <a:latin typeface="Calibri" pitchFamily="34" charset="0"/>
                <a:ea typeface="Calibri" pitchFamily="34" charset="-122"/>
                <a:cs typeface="Calibri" pitchFamily="34" charset="-120"/>
              </a:rPr>
              <a:t>32</a:t>
            </a:fld>
            <a:endParaRPr lang="en-US" sz="800"/>
          </a:p>
        </p:txBody>
      </p:sp>
      <p:sp>
        <p:nvSpPr>
          <p:cNvPr id="23" name="Footer Divider">
            <a:extLst>
              <a:ext uri="{FF2B5EF4-FFF2-40B4-BE49-F238E27FC236}">
                <a16:creationId xmlns:a16="http://schemas.microsoft.com/office/drawing/2014/main" id="{C10ACC02-0420-BD2C-F27F-BE17541D15BB}"/>
              </a:ext>
            </a:extLst>
          </p:cNvPr>
          <p:cNvSpPr/>
          <p:nvPr/>
        </p:nvSpPr>
        <p:spPr>
          <a:xfrm>
            <a:off x="457200" y="4721380"/>
            <a:ext cx="8229600" cy="9525"/>
          </a:xfrm>
          <a:prstGeom prst="rect">
            <a:avLst/>
          </a:prstGeom>
          <a:solidFill>
            <a:srgbClr val="C9C3BB"/>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SE"/>
          </a:p>
        </p:txBody>
      </p:sp>
      <p:sp>
        <p:nvSpPr>
          <p:cNvPr id="44" name="Text 18">
            <a:extLst>
              <a:ext uri="{FF2B5EF4-FFF2-40B4-BE49-F238E27FC236}">
                <a16:creationId xmlns:a16="http://schemas.microsoft.com/office/drawing/2014/main" id="{A4E6414C-1146-308D-895E-DAA2AA09B367}"/>
              </a:ext>
            </a:extLst>
          </p:cNvPr>
          <p:cNvSpPr/>
          <p:nvPr/>
        </p:nvSpPr>
        <p:spPr>
          <a:xfrm>
            <a:off x="5486400" y="4823460"/>
            <a:ext cx="2743200" cy="164592"/>
          </a:xfrm>
          <a:prstGeom prst="rect">
            <a:avLst/>
          </a:prstGeom>
          <a:noFill/>
          <a:ln/>
        </p:spPr>
        <p:txBody>
          <a:bodyPr wrap="square" lIns="0" tIns="0" rIns="0" bIns="0" rtlCol="0" anchor="ctr"/>
          <a:lstStyle/>
          <a:p>
            <a:pPr marL="0" indent="0" algn="r">
              <a:buNone/>
            </a:pPr>
            <a:r>
              <a:rPr lang="en-US" sz="800">
                <a:solidFill>
                  <a:srgbClr val="5C6470"/>
                </a:solidFill>
                <a:latin typeface="Calibri" pitchFamily="34" charset="0"/>
                <a:ea typeface="Calibri" pitchFamily="34" charset="-122"/>
                <a:cs typeface="Calibri" pitchFamily="34" charset="-120"/>
              </a:rPr>
              <a:t>Andra Ionescu</a:t>
            </a:r>
            <a:endParaRPr lang="en-US" sz="800"/>
          </a:p>
        </p:txBody>
      </p:sp>
      <p:sp>
        <p:nvSpPr>
          <p:cNvPr id="4" name="Model Badge">
            <a:extLst>
              <a:ext uri="{FF2B5EF4-FFF2-40B4-BE49-F238E27FC236}">
                <a16:creationId xmlns:a16="http://schemas.microsoft.com/office/drawing/2014/main" id="{814C48C9-EF1A-0145-BFBE-C4594BC4F363}"/>
              </a:ext>
            </a:extLst>
          </p:cNvPr>
          <p:cNvSpPr/>
          <p:nvPr/>
        </p:nvSpPr>
        <p:spPr>
          <a:xfrm>
            <a:off x="374755" y="1796321"/>
            <a:ext cx="1168400" cy="330200"/>
          </a:xfrm>
          <a:prstGeom prst="roundRect">
            <a:avLst/>
          </a:prstGeom>
          <a:solidFill>
            <a:srgbClr val="004791"/>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none" rtlCol="0" anchor="ctr" anchorCtr="0">
            <a:noAutofit/>
          </a:bodyPr>
          <a:lstStyle/>
          <a:p>
            <a:pPr algn="l"/>
            <a:r>
              <a:rPr lang="en-GB" b="1">
                <a:solidFill>
                  <a:srgbClr val="FFFFFF"/>
                </a:solidFill>
              </a:rPr>
              <a:t>SPHN</a:t>
            </a:r>
            <a:endParaRPr lang="en-SE" b="1">
              <a:solidFill>
                <a:srgbClr val="FFFFFF"/>
              </a:solidFill>
            </a:endParaRPr>
          </a:p>
        </p:txBody>
      </p:sp>
      <p:sp>
        <p:nvSpPr>
          <p:cNvPr id="5" name="Body Text">
            <a:extLst>
              <a:ext uri="{FF2B5EF4-FFF2-40B4-BE49-F238E27FC236}">
                <a16:creationId xmlns:a16="http://schemas.microsoft.com/office/drawing/2014/main" id="{99F8F5F3-6C7B-5044-92B2-1D9329E09C01}"/>
              </a:ext>
            </a:extLst>
          </p:cNvPr>
          <p:cNvSpPr txBox="1"/>
          <p:nvPr/>
        </p:nvSpPr>
        <p:spPr>
          <a:xfrm>
            <a:off x="374755" y="2162331"/>
            <a:ext cx="3810000" cy="203200"/>
          </a:xfrm>
          <a:prstGeom prst="rect">
            <a:avLst/>
          </a:prstGeom>
          <a:noFill/>
        </p:spPr>
        <p:txBody>
          <a:bodyPr vertOverflow="overflow" vert="horz" wrap="square" rtlCol="0" anchor="t">
            <a:spAutoFit/>
          </a:bodyPr>
          <a:lstStyle/>
          <a:p>
            <a:pPr algn="l"/>
            <a:r>
              <a:rPr lang="en-GB" sz="1400">
                <a:solidFill>
                  <a:srgbClr val="1B2A4A"/>
                </a:solidFill>
              </a:rPr>
              <a:t>Swiss Personalized Health Network</a:t>
            </a:r>
            <a:endParaRPr lang="en-SE" sz="1400">
              <a:solidFill>
                <a:srgbClr val="1B2A4A"/>
              </a:solidFill>
            </a:endParaRPr>
          </a:p>
        </p:txBody>
      </p:sp>
      <p:sp>
        <p:nvSpPr>
          <p:cNvPr id="6" name="Body Text">
            <a:extLst>
              <a:ext uri="{FF2B5EF4-FFF2-40B4-BE49-F238E27FC236}">
                <a16:creationId xmlns:a16="http://schemas.microsoft.com/office/drawing/2014/main" id="{56836A7E-3507-BF42-92F4-A495799C24C9}"/>
              </a:ext>
            </a:extLst>
          </p:cNvPr>
          <p:cNvSpPr txBox="1"/>
          <p:nvPr/>
        </p:nvSpPr>
        <p:spPr>
          <a:xfrm>
            <a:off x="374755" y="2573728"/>
            <a:ext cx="3590143" cy="523220"/>
          </a:xfrm>
          <a:prstGeom prst="rect">
            <a:avLst/>
          </a:prstGeom>
          <a:noFill/>
        </p:spPr>
        <p:txBody>
          <a:bodyPr vertOverflow="overflow" vert="horz" wrap="square" rtlCol="0" anchor="t">
            <a:spAutoFit/>
          </a:bodyPr>
          <a:lstStyle/>
          <a:p>
            <a:pPr algn="l"/>
            <a:r>
              <a:rPr lang="en-GB" sz="1400">
                <a:solidFill>
                  <a:srgbClr val="1B2A4A"/>
                </a:solidFill>
              </a:rPr>
              <a:t>•  A secondary-use semantic interoperability framework</a:t>
            </a:r>
            <a:endParaRPr lang="en-SE" sz="1400">
              <a:solidFill>
                <a:srgbClr val="1B2A4A"/>
              </a:solidFill>
            </a:endParaRPr>
          </a:p>
        </p:txBody>
      </p:sp>
      <p:sp>
        <p:nvSpPr>
          <p:cNvPr id="7" name="Body Text">
            <a:extLst>
              <a:ext uri="{FF2B5EF4-FFF2-40B4-BE49-F238E27FC236}">
                <a16:creationId xmlns:a16="http://schemas.microsoft.com/office/drawing/2014/main" id="{4F46805B-251D-154B-B5B3-6D82EC3F249D}"/>
              </a:ext>
            </a:extLst>
          </p:cNvPr>
          <p:cNvSpPr txBox="1"/>
          <p:nvPr/>
        </p:nvSpPr>
        <p:spPr>
          <a:xfrm>
            <a:off x="374755" y="3085767"/>
            <a:ext cx="3810000" cy="307777"/>
          </a:xfrm>
          <a:prstGeom prst="rect">
            <a:avLst/>
          </a:prstGeom>
          <a:noFill/>
        </p:spPr>
        <p:txBody>
          <a:bodyPr vertOverflow="overflow" vert="horz" wrap="square" rtlCol="0" anchor="t">
            <a:spAutoFit/>
          </a:bodyPr>
          <a:lstStyle/>
          <a:p>
            <a:pPr algn="l"/>
            <a:r>
              <a:rPr lang="en-GB" sz="1400">
                <a:solidFill>
                  <a:srgbClr val="1B2A4A"/>
                </a:solidFill>
              </a:rPr>
              <a:t>•  RDF knowledge graph</a:t>
            </a:r>
            <a:endParaRPr lang="en-SE" sz="1400">
              <a:solidFill>
                <a:srgbClr val="1B2A4A"/>
              </a:solidFill>
            </a:endParaRPr>
          </a:p>
        </p:txBody>
      </p:sp>
      <p:sp>
        <p:nvSpPr>
          <p:cNvPr id="8" name="Body Text">
            <a:extLst>
              <a:ext uri="{FF2B5EF4-FFF2-40B4-BE49-F238E27FC236}">
                <a16:creationId xmlns:a16="http://schemas.microsoft.com/office/drawing/2014/main" id="{B8BF0BA0-9EAD-DC49-8C80-DB2B6B14867E}"/>
              </a:ext>
            </a:extLst>
          </p:cNvPr>
          <p:cNvSpPr txBox="1"/>
          <p:nvPr/>
        </p:nvSpPr>
        <p:spPr>
          <a:xfrm>
            <a:off x="374755" y="3389858"/>
            <a:ext cx="3810000" cy="431800"/>
          </a:xfrm>
          <a:prstGeom prst="rect">
            <a:avLst/>
          </a:prstGeom>
          <a:noFill/>
        </p:spPr>
        <p:txBody>
          <a:bodyPr vertOverflow="overflow" vert="horz" wrap="square" rtlCol="0" anchor="t">
            <a:spAutoFit/>
          </a:bodyPr>
          <a:lstStyle/>
          <a:p>
            <a:pPr algn="l"/>
            <a:r>
              <a:rPr lang="en-GB" sz="1400">
                <a:solidFill>
                  <a:srgbClr val="1B2A4A"/>
                </a:solidFill>
              </a:rPr>
              <a:t>•  Can represent information beyond common data models, such as questionnaires</a:t>
            </a:r>
            <a:endParaRPr lang="en-SE" sz="1400">
              <a:solidFill>
                <a:srgbClr val="1B2A4A"/>
              </a:solidFill>
            </a:endParaRPr>
          </a:p>
        </p:txBody>
      </p:sp>
      <p:grpSp>
        <p:nvGrpSpPr>
          <p:cNvPr id="19" name="Group 18">
            <a:extLst>
              <a:ext uri="{FF2B5EF4-FFF2-40B4-BE49-F238E27FC236}">
                <a16:creationId xmlns:a16="http://schemas.microsoft.com/office/drawing/2014/main" id="{32317EC4-2307-92B0-6728-16F6D1A0F7E5}"/>
              </a:ext>
            </a:extLst>
          </p:cNvPr>
          <p:cNvGrpSpPr/>
          <p:nvPr/>
        </p:nvGrpSpPr>
        <p:grpSpPr>
          <a:xfrm>
            <a:off x="457200" y="4019445"/>
            <a:ext cx="3787515" cy="523220"/>
            <a:chOff x="457200" y="3951990"/>
            <a:chExt cx="3787515" cy="523220"/>
          </a:xfrm>
        </p:grpSpPr>
        <p:sp>
          <p:nvSpPr>
            <p:cNvPr id="13" name="Shortcoming Marker">
              <a:extLst>
                <a:ext uri="{FF2B5EF4-FFF2-40B4-BE49-F238E27FC236}">
                  <a16:creationId xmlns:a16="http://schemas.microsoft.com/office/drawing/2014/main" id="{50E95FED-286A-D445-808B-A47946A96ED5}"/>
                </a:ext>
              </a:extLst>
            </p:cNvPr>
            <p:cNvSpPr/>
            <p:nvPr/>
          </p:nvSpPr>
          <p:spPr>
            <a:xfrm>
              <a:off x="457200" y="4037351"/>
              <a:ext cx="203200" cy="203200"/>
            </a:xfrm>
            <a:prstGeom prst="ellipse">
              <a:avLst/>
            </a:prstGeom>
            <a:solidFill>
              <a:srgbClr val="E0156F"/>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none" rtlCol="0" anchor="ctr" anchorCtr="0">
              <a:noAutofit/>
            </a:bodyPr>
            <a:lstStyle/>
            <a:p>
              <a:pPr algn="ctr"/>
              <a:r>
                <a:rPr lang="en-SE" sz="1100" b="1">
                  <a:solidFill>
                    <a:srgbClr val="FFFFFF"/>
                  </a:solidFill>
                </a:rPr>
                <a:t>!</a:t>
              </a:r>
            </a:p>
          </p:txBody>
        </p:sp>
        <p:sp>
          <p:nvSpPr>
            <p:cNvPr id="15" name="Body Text">
              <a:extLst>
                <a:ext uri="{FF2B5EF4-FFF2-40B4-BE49-F238E27FC236}">
                  <a16:creationId xmlns:a16="http://schemas.microsoft.com/office/drawing/2014/main" id="{701BF327-0EE5-4F43-8ACE-32E3949EABA6}"/>
                </a:ext>
              </a:extLst>
            </p:cNvPr>
            <p:cNvSpPr txBox="1"/>
            <p:nvPr/>
          </p:nvSpPr>
          <p:spPr>
            <a:xfrm>
              <a:off x="714115" y="3951990"/>
              <a:ext cx="3530600" cy="523220"/>
            </a:xfrm>
            <a:prstGeom prst="rect">
              <a:avLst/>
            </a:prstGeom>
            <a:noFill/>
          </p:spPr>
          <p:txBody>
            <a:bodyPr vertOverflow="overflow" vert="horz" wrap="square" rtlCol="0" anchor="t">
              <a:spAutoFit/>
            </a:bodyPr>
            <a:lstStyle/>
            <a:p>
              <a:pPr algn="l"/>
              <a:r>
                <a:rPr lang="en-GB" sz="1400">
                  <a:solidFill>
                    <a:srgbClr val="1B2A4A"/>
                  </a:solidFill>
                </a:rPr>
                <a:t>National adoption - more challenging to understand and use because of RDF</a:t>
              </a:r>
              <a:endParaRPr lang="en-SE" sz="1400">
                <a:solidFill>
                  <a:srgbClr val="1B2A4A"/>
                </a:solidFill>
              </a:endParaRPr>
            </a:p>
          </p:txBody>
        </p:sp>
      </p:grpSp>
      <p:grpSp>
        <p:nvGrpSpPr>
          <p:cNvPr id="21" name="Group 20">
            <a:extLst>
              <a:ext uri="{FF2B5EF4-FFF2-40B4-BE49-F238E27FC236}">
                <a16:creationId xmlns:a16="http://schemas.microsoft.com/office/drawing/2014/main" id="{BAC3FA4E-6688-4A3D-4B23-915FF5499D58}"/>
              </a:ext>
            </a:extLst>
          </p:cNvPr>
          <p:cNvGrpSpPr/>
          <p:nvPr/>
        </p:nvGrpSpPr>
        <p:grpSpPr>
          <a:xfrm>
            <a:off x="4159565" y="1903751"/>
            <a:ext cx="4587198" cy="2743536"/>
            <a:chOff x="4406900" y="1903751"/>
            <a:chExt cx="4587198" cy="2743536"/>
          </a:xfrm>
        </p:grpSpPr>
        <p:sp>
          <p:nvSpPr>
            <p:cNvPr id="16" name="Figure Panel">
              <a:extLst>
                <a:ext uri="{FF2B5EF4-FFF2-40B4-BE49-F238E27FC236}">
                  <a16:creationId xmlns:a16="http://schemas.microsoft.com/office/drawing/2014/main" id="{616FD6E6-61F6-CF4E-BA72-456BCC5B0CAC}"/>
                </a:ext>
              </a:extLst>
            </p:cNvPr>
            <p:cNvSpPr/>
            <p:nvPr/>
          </p:nvSpPr>
          <p:spPr>
            <a:xfrm>
              <a:off x="4406900" y="1903751"/>
              <a:ext cx="4587198" cy="2287249"/>
            </a:xfrm>
            <a:prstGeom prst="roundRect">
              <a:avLst/>
            </a:prstGeom>
            <a:noFill/>
            <a:ln w="9525" cap="flat" cmpd="sng" algn="ctr">
              <a:solidFill>
                <a:srgbClr val="D9E2EC"/>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SE"/>
            </a:p>
          </p:txBody>
        </p:sp>
        <p:pic>
          <p:nvPicPr>
            <p:cNvPr id="18" name="Picture 17">
              <a:extLst>
                <a:ext uri="{FF2B5EF4-FFF2-40B4-BE49-F238E27FC236}">
                  <a16:creationId xmlns:a16="http://schemas.microsoft.com/office/drawing/2014/main" id="{7BA5503B-BF4B-925B-C68A-120DAA2A6E1E}"/>
                </a:ext>
              </a:extLst>
            </p:cNvPr>
            <p:cNvPicPr>
              <a:picLocks noChangeAspect="1"/>
            </p:cNvPicPr>
            <p:nvPr/>
          </p:nvPicPr>
          <p:blipFill>
            <a:blip r:embed="rId4"/>
            <a:srcRect l="5386" t="9116" r="2182" b="12818"/>
            <a:stretch>
              <a:fillRect/>
            </a:stretch>
          </p:blipFill>
          <p:spPr>
            <a:xfrm>
              <a:off x="4569947" y="2023247"/>
              <a:ext cx="4261104" cy="2048256"/>
            </a:xfrm>
            <a:prstGeom prst="rect">
              <a:avLst/>
            </a:prstGeom>
          </p:spPr>
        </p:pic>
        <p:sp>
          <p:nvSpPr>
            <p:cNvPr id="17" name="Body Text">
              <a:extLst>
                <a:ext uri="{FF2B5EF4-FFF2-40B4-BE49-F238E27FC236}">
                  <a16:creationId xmlns:a16="http://schemas.microsoft.com/office/drawing/2014/main" id="{160FFC8A-696C-AE45-A72F-318B0B6B5430}"/>
                </a:ext>
              </a:extLst>
            </p:cNvPr>
            <p:cNvSpPr txBox="1"/>
            <p:nvPr/>
          </p:nvSpPr>
          <p:spPr>
            <a:xfrm>
              <a:off x="4406900" y="4216400"/>
              <a:ext cx="4521200" cy="430887"/>
            </a:xfrm>
            <a:prstGeom prst="rect">
              <a:avLst/>
            </a:prstGeom>
            <a:noFill/>
          </p:spPr>
          <p:txBody>
            <a:bodyPr vertOverflow="overflow" vert="horz" wrap="square" rtlCol="0" anchor="t">
              <a:spAutoFit/>
            </a:bodyPr>
            <a:lstStyle/>
            <a:p>
              <a:pPr algn="r"/>
              <a:r>
                <a:rPr lang="en-GB" sz="1100" i="1">
                  <a:solidFill>
                    <a:srgbClr val="5C6470"/>
                  </a:solidFill>
                </a:rPr>
                <a:t>RDF knowledge graph — how SPHN data looks as a graph (https://</a:t>
              </a:r>
              <a:r>
                <a:rPr lang="en-GB" sz="1100" i="1" err="1">
                  <a:solidFill>
                    <a:srgbClr val="5C6470"/>
                  </a:solidFill>
                </a:rPr>
                <a:t>schemascope.dcc.sib.swiss</a:t>
              </a:r>
              <a:r>
                <a:rPr lang="en-GB" sz="1100" i="1">
                  <a:solidFill>
                    <a:srgbClr val="5C6470"/>
                  </a:solidFill>
                </a:rPr>
                <a:t>/</a:t>
              </a:r>
              <a:r>
                <a:rPr lang="en-SE" sz="1100" i="1">
                  <a:solidFill>
                    <a:srgbClr val="5C6470"/>
                  </a:solidFill>
                </a:rPr>
                <a:t>)</a:t>
              </a:r>
            </a:p>
          </p:txBody>
        </p:sp>
      </p:grpSp>
    </p:spTree>
    <p:extLst>
      <p:ext uri="{BB962C8B-B14F-4D97-AF65-F5344CB8AC3E}">
        <p14:creationId xmlns:p14="http://schemas.microsoft.com/office/powerpoint/2010/main" val="24408065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p:bldP spid="7" grpId="0"/>
      <p:bldP spid="8" grpId="0"/>
    </p:bldLst>
  </p:timing>
</p:sld>
</file>

<file path=ppt/slides/slide33.xml><?xml version="1.0" encoding="utf-8"?>
<p:sld xmlns:a="http://schemas.openxmlformats.org/drawingml/2006/main" xmlns:r="http://schemas.openxmlformats.org/officeDocument/2006/relationships" xmlns:p="http://schemas.openxmlformats.org/presentationml/2006/main" show="0">
  <p:cSld>
    <p:bg>
      <p:bgPr>
        <a:solidFill>
          <a:srgbClr val="FFFFFF"/>
        </a:solidFill>
        <a:effectLst/>
      </p:bgPr>
    </p:bg>
    <p:spTree>
      <p:nvGrpSpPr>
        <p:cNvPr id="1" name="">
          <a:extLst>
            <a:ext uri="{FF2B5EF4-FFF2-40B4-BE49-F238E27FC236}">
              <a16:creationId xmlns:a16="http://schemas.microsoft.com/office/drawing/2014/main" id="{1A699113-7FE3-A562-1E7F-83EAA9037D89}"/>
            </a:ext>
          </a:extLst>
        </p:cNvPr>
        <p:cNvGrpSpPr/>
        <p:nvPr/>
      </p:nvGrpSpPr>
      <p:grpSpPr>
        <a:xfrm>
          <a:off x="0" y="0"/>
          <a:ext cx="0" cy="0"/>
          <a:chOff x="0" y="0"/>
          <a:chExt cx="0" cy="0"/>
        </a:xfrm>
      </p:grpSpPr>
      <p:sp>
        <p:nvSpPr>
          <p:cNvPr id="20" name="Text 17">
            <a:extLst>
              <a:ext uri="{FF2B5EF4-FFF2-40B4-BE49-F238E27FC236}">
                <a16:creationId xmlns:a16="http://schemas.microsoft.com/office/drawing/2014/main" id="{E1C7E5D7-55A4-CCB0-30ED-0B27C34A395B}"/>
              </a:ext>
            </a:extLst>
          </p:cNvPr>
          <p:cNvSpPr/>
          <p:nvPr/>
        </p:nvSpPr>
        <p:spPr>
          <a:xfrm>
            <a:off x="457200" y="4832604"/>
            <a:ext cx="2743200" cy="146304"/>
          </a:xfrm>
          <a:prstGeom prst="rect">
            <a:avLst/>
          </a:prstGeom>
          <a:noFill/>
          <a:ln/>
        </p:spPr>
        <p:txBody>
          <a:bodyPr wrap="square" lIns="0" tIns="0" rIns="0" bIns="0" rtlCol="0" anchor="ctr"/>
          <a:lstStyle/>
          <a:p>
            <a:pPr marL="0" indent="0" algn="l">
              <a:buNone/>
            </a:pPr>
            <a:r>
              <a:rPr lang="en-US" sz="800" b="1" kern="0" spc="100">
                <a:solidFill>
                  <a:srgbClr val="004791"/>
                </a:solidFill>
                <a:latin typeface="Calibri" pitchFamily="34" charset="0"/>
                <a:ea typeface="Calibri" pitchFamily="34" charset="-122"/>
                <a:cs typeface="Calibri" pitchFamily="34" charset="-120"/>
              </a:rPr>
              <a:t>KTH</a:t>
            </a:r>
            <a:r>
              <a:rPr lang="en-US" sz="800" kern="0" spc="100">
                <a:solidFill>
                  <a:srgbClr val="C9C3BB"/>
                </a:solidFill>
                <a:latin typeface="Calibri" pitchFamily="34" charset="0"/>
                <a:ea typeface="Calibri" pitchFamily="34" charset="-122"/>
                <a:cs typeface="Calibri" pitchFamily="34" charset="-120"/>
              </a:rPr>
              <a:t>  /  </a:t>
            </a:r>
            <a:r>
              <a:rPr lang="en-US" sz="800" b="1" kern="0" spc="100">
                <a:solidFill>
                  <a:srgbClr val="57068C"/>
                </a:solidFill>
                <a:latin typeface="Calibri" pitchFamily="34" charset="0"/>
                <a:ea typeface="Calibri" pitchFamily="34" charset="-122"/>
                <a:cs typeface="Calibri" pitchFamily="34" charset="-120"/>
              </a:rPr>
              <a:t>NYU</a:t>
            </a:r>
            <a:r>
              <a:rPr lang="en-US" sz="800" kern="0" spc="100">
                <a:solidFill>
                  <a:srgbClr val="C9C3BB"/>
                </a:solidFill>
                <a:latin typeface="Calibri" pitchFamily="34" charset="0"/>
                <a:ea typeface="Calibri" pitchFamily="34" charset="-122"/>
                <a:cs typeface="Calibri" pitchFamily="34" charset="-120"/>
              </a:rPr>
              <a:t>  /  </a:t>
            </a:r>
            <a:r>
              <a:rPr lang="en-US" sz="800" b="1" kern="0" spc="100">
                <a:solidFill>
                  <a:srgbClr val="0066B3"/>
                </a:solidFill>
                <a:latin typeface="Calibri" pitchFamily="34" charset="0"/>
                <a:ea typeface="Calibri" pitchFamily="34" charset="-122"/>
                <a:cs typeface="Calibri" pitchFamily="34" charset="-120"/>
              </a:rPr>
              <a:t>TU Wien</a:t>
            </a:r>
            <a:endParaRPr lang="en-US" sz="800"/>
          </a:p>
        </p:txBody>
      </p:sp>
      <p:sp>
        <p:nvSpPr>
          <p:cNvPr id="21" name="Text 18">
            <a:extLst>
              <a:ext uri="{FF2B5EF4-FFF2-40B4-BE49-F238E27FC236}">
                <a16:creationId xmlns:a16="http://schemas.microsoft.com/office/drawing/2014/main" id="{CDF7DAA1-B1EE-67F9-DA94-E4D98CCD3F56}"/>
              </a:ext>
            </a:extLst>
          </p:cNvPr>
          <p:cNvSpPr/>
          <p:nvPr/>
        </p:nvSpPr>
        <p:spPr>
          <a:xfrm>
            <a:off x="5486400" y="4823460"/>
            <a:ext cx="2743200" cy="164592"/>
          </a:xfrm>
          <a:prstGeom prst="rect">
            <a:avLst/>
          </a:prstGeom>
          <a:noFill/>
          <a:ln/>
        </p:spPr>
        <p:txBody>
          <a:bodyPr wrap="square" lIns="0" tIns="0" rIns="0" bIns="0" rtlCol="0" anchor="ctr"/>
          <a:lstStyle/>
          <a:p>
            <a:pPr marL="0" indent="0" algn="r">
              <a:buNone/>
            </a:pPr>
            <a:r>
              <a:rPr lang="en-US" sz="800">
                <a:solidFill>
                  <a:srgbClr val="5C6470"/>
                </a:solidFill>
                <a:latin typeface="Calibri" pitchFamily="34" charset="0"/>
                <a:ea typeface="Calibri" pitchFamily="34" charset="-122"/>
                <a:cs typeface="Calibri" pitchFamily="34" charset="-120"/>
              </a:rPr>
              <a:t>Andra Ionescu</a:t>
            </a:r>
            <a:endParaRPr lang="en-US" sz="800"/>
          </a:p>
        </p:txBody>
      </p:sp>
      <p:sp>
        <p:nvSpPr>
          <p:cNvPr id="22" name="Text 19">
            <a:extLst>
              <a:ext uri="{FF2B5EF4-FFF2-40B4-BE49-F238E27FC236}">
                <a16:creationId xmlns:a16="http://schemas.microsoft.com/office/drawing/2014/main" id="{DF02910C-CF26-70A7-A384-D051511C9E2F}"/>
              </a:ext>
            </a:extLst>
          </p:cNvPr>
          <p:cNvSpPr/>
          <p:nvPr/>
        </p:nvSpPr>
        <p:spPr>
          <a:xfrm>
            <a:off x="8321040" y="4823460"/>
            <a:ext cx="365760" cy="164592"/>
          </a:xfrm>
          <a:prstGeom prst="rect">
            <a:avLst/>
          </a:prstGeom>
          <a:noFill/>
          <a:ln/>
        </p:spPr>
        <p:txBody>
          <a:bodyPr wrap="square" lIns="0" tIns="0" rIns="0" bIns="0" rtlCol="0" anchor="ctr"/>
          <a:lstStyle/>
          <a:p>
            <a:pPr marL="0" indent="0" algn="r">
              <a:buNone/>
            </a:pPr>
            <a:fld id="{00000000-0000-0000-0000-000000000016}" type="slidenum">
              <a:rPr lang="en-US" sz="800">
                <a:solidFill>
                  <a:srgbClr val="5C6470"/>
                </a:solidFill>
                <a:latin typeface="Calibri" pitchFamily="34" charset="0"/>
                <a:ea typeface="Calibri" pitchFamily="34" charset="-122"/>
                <a:cs typeface="Calibri" pitchFamily="34" charset="-120"/>
              </a:rPr>
              <a:t>33</a:t>
            </a:fld>
            <a:endParaRPr lang="en-US" sz="800"/>
          </a:p>
        </p:txBody>
      </p:sp>
      <p:sp>
        <p:nvSpPr>
          <p:cNvPr id="23" name="Footer Divider">
            <a:extLst>
              <a:ext uri="{FF2B5EF4-FFF2-40B4-BE49-F238E27FC236}">
                <a16:creationId xmlns:a16="http://schemas.microsoft.com/office/drawing/2014/main" id="{7C604535-D33A-AB67-343E-376B2C359F7F}"/>
              </a:ext>
            </a:extLst>
          </p:cNvPr>
          <p:cNvSpPr/>
          <p:nvPr/>
        </p:nvSpPr>
        <p:spPr>
          <a:xfrm>
            <a:off x="457200" y="4721380"/>
            <a:ext cx="8229600" cy="9525"/>
          </a:xfrm>
          <a:prstGeom prst="rect">
            <a:avLst/>
          </a:prstGeom>
          <a:solidFill>
            <a:srgbClr val="C9C3BB"/>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SE"/>
          </a:p>
        </p:txBody>
      </p:sp>
      <p:sp>
        <p:nvSpPr>
          <p:cNvPr id="3" name="Model Badge">
            <a:extLst>
              <a:ext uri="{FF2B5EF4-FFF2-40B4-BE49-F238E27FC236}">
                <a16:creationId xmlns:a16="http://schemas.microsoft.com/office/drawing/2014/main" id="{DBD338FE-6033-3163-2EF2-74764997B13E}"/>
              </a:ext>
            </a:extLst>
          </p:cNvPr>
          <p:cNvSpPr/>
          <p:nvPr/>
        </p:nvSpPr>
        <p:spPr>
          <a:xfrm>
            <a:off x="429279" y="2468625"/>
            <a:ext cx="1397000" cy="330200"/>
          </a:xfrm>
          <a:prstGeom prst="roundRect">
            <a:avLst/>
          </a:prstGeom>
          <a:solidFill>
            <a:srgbClr val="004791"/>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none" rtlCol="0" anchor="ctr" anchorCtr="0">
            <a:noAutofit/>
          </a:bodyPr>
          <a:lstStyle/>
          <a:p>
            <a:pPr algn="l"/>
            <a:r>
              <a:rPr lang="en-GB" b="1">
                <a:solidFill>
                  <a:srgbClr val="FFFFFF"/>
                </a:solidFill>
              </a:rPr>
              <a:t>SPHN</a:t>
            </a:r>
            <a:endParaRPr lang="en-SE" b="1">
              <a:solidFill>
                <a:srgbClr val="FFFFFF"/>
              </a:solidFill>
            </a:endParaRPr>
          </a:p>
        </p:txBody>
      </p:sp>
      <p:sp>
        <p:nvSpPr>
          <p:cNvPr id="26" name="TextBox 25">
            <a:extLst>
              <a:ext uri="{FF2B5EF4-FFF2-40B4-BE49-F238E27FC236}">
                <a16:creationId xmlns:a16="http://schemas.microsoft.com/office/drawing/2014/main" id="{A6057F30-AA54-8AEC-BAC3-F640C53982BB}"/>
              </a:ext>
            </a:extLst>
          </p:cNvPr>
          <p:cNvSpPr txBox="1"/>
          <p:nvPr/>
        </p:nvSpPr>
        <p:spPr>
          <a:xfrm>
            <a:off x="362967" y="1648728"/>
            <a:ext cx="3155030" cy="523220"/>
          </a:xfrm>
          <a:prstGeom prst="rect">
            <a:avLst/>
          </a:prstGeom>
          <a:noFill/>
        </p:spPr>
        <p:txBody>
          <a:bodyPr wrap="square">
            <a:spAutoFit/>
          </a:bodyPr>
          <a:lstStyle/>
          <a:p>
            <a:r>
              <a:rPr lang="en-SE" sz="1400"/>
              <a:t>120/80 mmHg, taken 2026-07-29, patient id 42, during visit 5001</a:t>
            </a:r>
          </a:p>
        </p:txBody>
      </p:sp>
      <p:sp>
        <p:nvSpPr>
          <p:cNvPr id="5" name="Text 7">
            <a:extLst>
              <a:ext uri="{FF2B5EF4-FFF2-40B4-BE49-F238E27FC236}">
                <a16:creationId xmlns:a16="http://schemas.microsoft.com/office/drawing/2014/main" id="{3C202702-D0F5-B610-611C-748048DBFEB4}"/>
              </a:ext>
            </a:extLst>
          </p:cNvPr>
          <p:cNvSpPr/>
          <p:nvPr/>
        </p:nvSpPr>
        <p:spPr>
          <a:xfrm>
            <a:off x="457200" y="529091"/>
            <a:ext cx="7772400" cy="822960"/>
          </a:xfrm>
          <a:prstGeom prst="rect">
            <a:avLst/>
          </a:prstGeom>
          <a:noFill/>
          <a:ln/>
        </p:spPr>
        <p:txBody>
          <a:bodyPr wrap="square" lIns="0" tIns="0" rIns="0" bIns="0" rtlCol="0" anchor="ctr"/>
          <a:lstStyle/>
          <a:p>
            <a:pPr marL="0" indent="0">
              <a:buNone/>
            </a:pPr>
            <a:r>
              <a:rPr lang="en-US" sz="3600" b="1">
                <a:solidFill>
                  <a:srgbClr val="1B2A4A"/>
                </a:solidFill>
                <a:latin typeface="Bookman Old Style" pitchFamily="34" charset="0"/>
              </a:rPr>
              <a:t>Blood Pressure Example</a:t>
            </a:r>
            <a:endParaRPr lang="en-US" sz="3600"/>
          </a:p>
        </p:txBody>
      </p:sp>
      <p:pic>
        <p:nvPicPr>
          <p:cNvPr id="7" name="Picture 6">
            <a:extLst>
              <a:ext uri="{FF2B5EF4-FFF2-40B4-BE49-F238E27FC236}">
                <a16:creationId xmlns:a16="http://schemas.microsoft.com/office/drawing/2014/main" id="{9990FDF2-F4A4-5619-0360-3EDE8BB60AA8}"/>
              </a:ext>
            </a:extLst>
          </p:cNvPr>
          <p:cNvPicPr>
            <a:picLocks noChangeAspect="1"/>
          </p:cNvPicPr>
          <p:nvPr/>
        </p:nvPicPr>
        <p:blipFill>
          <a:blip r:embed="rId3"/>
          <a:stretch>
            <a:fillRect/>
          </a:stretch>
        </p:blipFill>
        <p:spPr>
          <a:xfrm>
            <a:off x="3930778" y="1223545"/>
            <a:ext cx="3998676" cy="3585769"/>
          </a:xfrm>
          <a:prstGeom prst="rect">
            <a:avLst/>
          </a:prstGeom>
        </p:spPr>
      </p:pic>
    </p:spTree>
    <p:extLst>
      <p:ext uri="{BB962C8B-B14F-4D97-AF65-F5344CB8AC3E}">
        <p14:creationId xmlns:p14="http://schemas.microsoft.com/office/powerpoint/2010/main" val="22429856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EE88F745-BA9F-3C08-F6EF-3E3E8723CC24}"/>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E6749368-68D3-53E0-AD6C-7C75B95CA0CB}"/>
              </a:ext>
            </a:extLst>
          </p:cNvPr>
          <p:cNvSpPr/>
          <p:nvPr/>
        </p:nvSpPr>
        <p:spPr>
          <a:xfrm>
            <a:off x="457200" y="301752"/>
            <a:ext cx="3840480" cy="274320"/>
          </a:xfrm>
          <a:prstGeom prst="rect">
            <a:avLst/>
          </a:prstGeom>
          <a:noFill/>
          <a:ln/>
        </p:spPr>
        <p:txBody>
          <a:bodyPr wrap="square" lIns="0" tIns="0" rIns="0" bIns="0" rtlCol="0" anchor="ctr"/>
          <a:lstStyle/>
          <a:p>
            <a:pPr marL="0" indent="0">
              <a:buNone/>
            </a:pPr>
            <a:r>
              <a:rPr lang="en-US" sz="1100" b="1" kern="0" spc="200">
                <a:solidFill>
                  <a:srgbClr val="004791"/>
                </a:solidFill>
                <a:latin typeface="Calibri" pitchFamily="34" charset="0"/>
                <a:ea typeface="Calibri" pitchFamily="34" charset="-122"/>
                <a:cs typeface="Calibri" pitchFamily="34" charset="-120"/>
              </a:rPr>
              <a:t>SECOND GENERATION</a:t>
            </a:r>
            <a:endParaRPr lang="en-US" sz="1100"/>
          </a:p>
        </p:txBody>
      </p:sp>
      <p:sp>
        <p:nvSpPr>
          <p:cNvPr id="9" name="Text 7">
            <a:extLst>
              <a:ext uri="{FF2B5EF4-FFF2-40B4-BE49-F238E27FC236}">
                <a16:creationId xmlns:a16="http://schemas.microsoft.com/office/drawing/2014/main" id="{F9AF7C14-D562-5204-514C-96393E49E683}"/>
              </a:ext>
            </a:extLst>
          </p:cNvPr>
          <p:cNvSpPr/>
          <p:nvPr/>
        </p:nvSpPr>
        <p:spPr>
          <a:xfrm>
            <a:off x="457200" y="868680"/>
            <a:ext cx="7772400" cy="822960"/>
          </a:xfrm>
          <a:prstGeom prst="rect">
            <a:avLst/>
          </a:prstGeom>
          <a:noFill/>
          <a:ln/>
        </p:spPr>
        <p:txBody>
          <a:bodyPr wrap="square" lIns="0" tIns="0" rIns="0" bIns="0" rtlCol="0" anchor="ctr"/>
          <a:lstStyle/>
          <a:p>
            <a:pPr marL="0" indent="0">
              <a:buNone/>
            </a:pPr>
            <a:r>
              <a:rPr lang="en-US" sz="3600" b="1">
                <a:solidFill>
                  <a:srgbClr val="1B2A4A"/>
                </a:solidFill>
                <a:latin typeface="Bookman Old Style" pitchFamily="34" charset="0"/>
              </a:rPr>
              <a:t>Information Models</a:t>
            </a:r>
            <a:endParaRPr lang="en-US" sz="3600"/>
          </a:p>
        </p:txBody>
      </p:sp>
      <p:pic>
        <p:nvPicPr>
          <p:cNvPr id="14" name="Image 0" descr="preencoded.png">
            <a:extLst>
              <a:ext uri="{FF2B5EF4-FFF2-40B4-BE49-F238E27FC236}">
                <a16:creationId xmlns:a16="http://schemas.microsoft.com/office/drawing/2014/main" id="{D6159F71-806F-A2AC-DE83-FE1AEB316674}"/>
              </a:ext>
            </a:extLst>
          </p:cNvPr>
          <p:cNvPicPr>
            <a:picLocks noChangeAspect="1"/>
          </p:cNvPicPr>
          <p:nvPr/>
        </p:nvPicPr>
        <p:blipFill>
          <a:blip r:embed="rId4"/>
          <a:stretch>
            <a:fillRect/>
          </a:stretch>
        </p:blipFill>
        <p:spPr>
          <a:xfrm>
            <a:off x="6053328" y="2715768"/>
            <a:ext cx="329184" cy="329184"/>
          </a:xfrm>
          <a:prstGeom prst="rect">
            <a:avLst/>
          </a:prstGeom>
        </p:spPr>
      </p:pic>
      <p:sp>
        <p:nvSpPr>
          <p:cNvPr id="20" name="Text 17">
            <a:extLst>
              <a:ext uri="{FF2B5EF4-FFF2-40B4-BE49-F238E27FC236}">
                <a16:creationId xmlns:a16="http://schemas.microsoft.com/office/drawing/2014/main" id="{56AD62A5-FF2D-55B9-1600-EC62D667F80C}"/>
              </a:ext>
            </a:extLst>
          </p:cNvPr>
          <p:cNvSpPr/>
          <p:nvPr/>
        </p:nvSpPr>
        <p:spPr>
          <a:xfrm>
            <a:off x="457200" y="4832604"/>
            <a:ext cx="2743200" cy="146304"/>
          </a:xfrm>
          <a:prstGeom prst="rect">
            <a:avLst/>
          </a:prstGeom>
          <a:noFill/>
          <a:ln/>
        </p:spPr>
        <p:txBody>
          <a:bodyPr wrap="square" lIns="0" tIns="0" rIns="0" bIns="0" rtlCol="0" anchor="ctr"/>
          <a:lstStyle/>
          <a:p>
            <a:pPr marL="0" indent="0" algn="l">
              <a:buNone/>
            </a:pPr>
            <a:r>
              <a:rPr lang="en-US" sz="800" b="1" kern="0" spc="100">
                <a:solidFill>
                  <a:srgbClr val="004791"/>
                </a:solidFill>
                <a:latin typeface="Calibri" pitchFamily="34" charset="0"/>
                <a:ea typeface="Calibri" pitchFamily="34" charset="-122"/>
                <a:cs typeface="Calibri" pitchFamily="34" charset="-120"/>
              </a:rPr>
              <a:t>KTH</a:t>
            </a:r>
            <a:r>
              <a:rPr lang="en-US" sz="800" kern="0" spc="100">
                <a:solidFill>
                  <a:srgbClr val="C9C3BB"/>
                </a:solidFill>
                <a:latin typeface="Calibri" pitchFamily="34" charset="0"/>
                <a:ea typeface="Calibri" pitchFamily="34" charset="-122"/>
                <a:cs typeface="Calibri" pitchFamily="34" charset="-120"/>
              </a:rPr>
              <a:t>  /  </a:t>
            </a:r>
            <a:r>
              <a:rPr lang="en-US" sz="800" b="1" kern="0" spc="100">
                <a:solidFill>
                  <a:srgbClr val="57068C"/>
                </a:solidFill>
                <a:latin typeface="Calibri" pitchFamily="34" charset="0"/>
                <a:ea typeface="Calibri" pitchFamily="34" charset="-122"/>
                <a:cs typeface="Calibri" pitchFamily="34" charset="-120"/>
              </a:rPr>
              <a:t>NYU</a:t>
            </a:r>
            <a:r>
              <a:rPr lang="en-US" sz="800" kern="0" spc="100">
                <a:solidFill>
                  <a:srgbClr val="C9C3BB"/>
                </a:solidFill>
                <a:latin typeface="Calibri" pitchFamily="34" charset="0"/>
                <a:ea typeface="Calibri" pitchFamily="34" charset="-122"/>
                <a:cs typeface="Calibri" pitchFamily="34" charset="-120"/>
              </a:rPr>
              <a:t>  /  </a:t>
            </a:r>
            <a:r>
              <a:rPr lang="en-US" sz="800" b="1" kern="0" spc="100">
                <a:solidFill>
                  <a:srgbClr val="0066B3"/>
                </a:solidFill>
                <a:latin typeface="Calibri" pitchFamily="34" charset="0"/>
                <a:ea typeface="Calibri" pitchFamily="34" charset="-122"/>
                <a:cs typeface="Calibri" pitchFamily="34" charset="-120"/>
              </a:rPr>
              <a:t>TU Wien</a:t>
            </a:r>
            <a:endParaRPr lang="en-US" sz="800"/>
          </a:p>
        </p:txBody>
      </p:sp>
      <p:sp>
        <p:nvSpPr>
          <p:cNvPr id="22" name="Text 19">
            <a:extLst>
              <a:ext uri="{FF2B5EF4-FFF2-40B4-BE49-F238E27FC236}">
                <a16:creationId xmlns:a16="http://schemas.microsoft.com/office/drawing/2014/main" id="{657D7401-AFDA-63B9-FF49-2B4A9506DDDC}"/>
              </a:ext>
            </a:extLst>
          </p:cNvPr>
          <p:cNvSpPr/>
          <p:nvPr/>
        </p:nvSpPr>
        <p:spPr>
          <a:xfrm>
            <a:off x="8321040" y="4823460"/>
            <a:ext cx="365760" cy="164592"/>
          </a:xfrm>
          <a:prstGeom prst="rect">
            <a:avLst/>
          </a:prstGeom>
          <a:noFill/>
          <a:ln/>
        </p:spPr>
        <p:txBody>
          <a:bodyPr wrap="square" lIns="0" tIns="0" rIns="0" bIns="0" rtlCol="0" anchor="ctr"/>
          <a:lstStyle/>
          <a:p>
            <a:pPr marL="0" indent="0" algn="r">
              <a:buNone/>
            </a:pPr>
            <a:fld id="{00000000-0000-0000-0000-000000000019}" type="slidenum">
              <a:rPr lang="en-US" sz="800">
                <a:solidFill>
                  <a:srgbClr val="5C6470"/>
                </a:solidFill>
                <a:latin typeface="Calibri" pitchFamily="34" charset="0"/>
                <a:ea typeface="Calibri" pitchFamily="34" charset="-122"/>
                <a:cs typeface="Calibri" pitchFamily="34" charset="-120"/>
              </a:rPr>
              <a:t>34</a:t>
            </a:fld>
            <a:endParaRPr lang="en-US" sz="800"/>
          </a:p>
        </p:txBody>
      </p:sp>
      <p:sp>
        <p:nvSpPr>
          <p:cNvPr id="23" name="Footer Divider">
            <a:extLst>
              <a:ext uri="{FF2B5EF4-FFF2-40B4-BE49-F238E27FC236}">
                <a16:creationId xmlns:a16="http://schemas.microsoft.com/office/drawing/2014/main" id="{39478DDD-B0F3-051D-AE37-69D4B272EDC6}"/>
              </a:ext>
            </a:extLst>
          </p:cNvPr>
          <p:cNvSpPr/>
          <p:nvPr/>
        </p:nvSpPr>
        <p:spPr>
          <a:xfrm>
            <a:off x="457200" y="4721380"/>
            <a:ext cx="8229600" cy="9525"/>
          </a:xfrm>
          <a:prstGeom prst="rect">
            <a:avLst/>
          </a:prstGeom>
          <a:solidFill>
            <a:srgbClr val="C9C3BB"/>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SE"/>
          </a:p>
        </p:txBody>
      </p:sp>
      <p:sp>
        <p:nvSpPr>
          <p:cNvPr id="44" name="Text 18">
            <a:extLst>
              <a:ext uri="{FF2B5EF4-FFF2-40B4-BE49-F238E27FC236}">
                <a16:creationId xmlns:a16="http://schemas.microsoft.com/office/drawing/2014/main" id="{E48348BA-B746-7F09-1FBD-E8D89D056E39}"/>
              </a:ext>
            </a:extLst>
          </p:cNvPr>
          <p:cNvSpPr/>
          <p:nvPr/>
        </p:nvSpPr>
        <p:spPr>
          <a:xfrm>
            <a:off x="5486400" y="4823460"/>
            <a:ext cx="2743200" cy="164592"/>
          </a:xfrm>
          <a:prstGeom prst="rect">
            <a:avLst/>
          </a:prstGeom>
          <a:noFill/>
          <a:ln/>
        </p:spPr>
        <p:txBody>
          <a:bodyPr wrap="square" lIns="0" tIns="0" rIns="0" bIns="0" rtlCol="0" anchor="ctr"/>
          <a:lstStyle/>
          <a:p>
            <a:pPr marL="0" indent="0" algn="r">
              <a:buNone/>
            </a:pPr>
            <a:r>
              <a:rPr lang="en-US" sz="800">
                <a:solidFill>
                  <a:srgbClr val="5C6470"/>
                </a:solidFill>
                <a:latin typeface="Calibri" pitchFamily="34" charset="0"/>
                <a:ea typeface="Calibri" pitchFamily="34" charset="-122"/>
                <a:cs typeface="Calibri" pitchFamily="34" charset="-120"/>
              </a:rPr>
              <a:t>Andra Ionescu</a:t>
            </a:r>
            <a:endParaRPr lang="en-US" sz="800"/>
          </a:p>
        </p:txBody>
      </p:sp>
      <p:sp>
        <p:nvSpPr>
          <p:cNvPr id="4" name="Model Badge">
            <a:extLst>
              <a:ext uri="{FF2B5EF4-FFF2-40B4-BE49-F238E27FC236}">
                <a16:creationId xmlns:a16="http://schemas.microsoft.com/office/drawing/2014/main" id="{309C01B9-3DC3-5B18-0E9C-10175C62AAD3}"/>
              </a:ext>
            </a:extLst>
          </p:cNvPr>
          <p:cNvSpPr/>
          <p:nvPr/>
        </p:nvSpPr>
        <p:spPr>
          <a:xfrm>
            <a:off x="374755" y="1796321"/>
            <a:ext cx="1168400" cy="330200"/>
          </a:xfrm>
          <a:prstGeom prst="roundRect">
            <a:avLst/>
          </a:prstGeom>
          <a:solidFill>
            <a:srgbClr val="004791"/>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none" rtlCol="0" anchor="ctr" anchorCtr="0">
            <a:noAutofit/>
          </a:bodyPr>
          <a:lstStyle/>
          <a:p>
            <a:pPr algn="l"/>
            <a:r>
              <a:rPr lang="en-GB" b="1">
                <a:solidFill>
                  <a:srgbClr val="FFFFFF"/>
                </a:solidFill>
              </a:rPr>
              <a:t>WHY?</a:t>
            </a:r>
            <a:endParaRPr lang="en-SE" b="1">
              <a:solidFill>
                <a:srgbClr val="FFFFFF"/>
              </a:solidFill>
            </a:endParaRPr>
          </a:p>
        </p:txBody>
      </p:sp>
      <p:sp>
        <p:nvSpPr>
          <p:cNvPr id="8" name="Body Text">
            <a:extLst>
              <a:ext uri="{FF2B5EF4-FFF2-40B4-BE49-F238E27FC236}">
                <a16:creationId xmlns:a16="http://schemas.microsoft.com/office/drawing/2014/main" id="{A2867134-19BF-8F31-857E-AB4980D18EBF}"/>
              </a:ext>
            </a:extLst>
          </p:cNvPr>
          <p:cNvSpPr txBox="1"/>
          <p:nvPr/>
        </p:nvSpPr>
        <p:spPr>
          <a:xfrm>
            <a:off x="374754" y="3314233"/>
            <a:ext cx="7600463" cy="523220"/>
          </a:xfrm>
          <a:prstGeom prst="rect">
            <a:avLst/>
          </a:prstGeom>
          <a:noFill/>
        </p:spPr>
        <p:txBody>
          <a:bodyPr vertOverflow="overflow" vert="horz" wrap="square" rtlCol="0" anchor="t">
            <a:spAutoFit/>
          </a:bodyPr>
          <a:lstStyle/>
          <a:p>
            <a:pPr algn="l"/>
            <a:r>
              <a:rPr lang="en-GB" sz="1400">
                <a:solidFill>
                  <a:srgbClr val="1B2A4A"/>
                </a:solidFill>
              </a:rPr>
              <a:t>•  They don’t eliminate mapping, they reduce the load: map once to the standard and then all systems talk with each other  </a:t>
            </a:r>
          </a:p>
        </p:txBody>
      </p:sp>
      <p:grpSp>
        <p:nvGrpSpPr>
          <p:cNvPr id="19" name="Group 18">
            <a:extLst>
              <a:ext uri="{FF2B5EF4-FFF2-40B4-BE49-F238E27FC236}">
                <a16:creationId xmlns:a16="http://schemas.microsoft.com/office/drawing/2014/main" id="{4A93FAE7-1EFC-71F8-CAF8-B82FB37E7F73}"/>
              </a:ext>
            </a:extLst>
          </p:cNvPr>
          <p:cNvGrpSpPr/>
          <p:nvPr/>
        </p:nvGrpSpPr>
        <p:grpSpPr>
          <a:xfrm>
            <a:off x="412187" y="2301542"/>
            <a:ext cx="6863506" cy="307777"/>
            <a:chOff x="457200" y="3951990"/>
            <a:chExt cx="6863506" cy="307777"/>
          </a:xfrm>
        </p:grpSpPr>
        <p:sp>
          <p:nvSpPr>
            <p:cNvPr id="13" name="Shortcoming Marker">
              <a:extLst>
                <a:ext uri="{FF2B5EF4-FFF2-40B4-BE49-F238E27FC236}">
                  <a16:creationId xmlns:a16="http://schemas.microsoft.com/office/drawing/2014/main" id="{9494825B-3407-BA0A-79CE-549FCC5DFB44}"/>
                </a:ext>
              </a:extLst>
            </p:cNvPr>
            <p:cNvSpPr/>
            <p:nvPr/>
          </p:nvSpPr>
          <p:spPr>
            <a:xfrm>
              <a:off x="457200" y="4037351"/>
              <a:ext cx="203200" cy="203200"/>
            </a:xfrm>
            <a:prstGeom prst="ellipse">
              <a:avLst/>
            </a:prstGeom>
            <a:solidFill>
              <a:srgbClr val="E0156F"/>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none" rtlCol="0" anchor="ctr" anchorCtr="0">
              <a:noAutofit/>
            </a:bodyPr>
            <a:lstStyle/>
            <a:p>
              <a:pPr algn="ctr"/>
              <a:r>
                <a:rPr lang="en-SE" sz="1100" b="1">
                  <a:solidFill>
                    <a:srgbClr val="FFFFFF"/>
                  </a:solidFill>
                </a:rPr>
                <a:t>!</a:t>
              </a:r>
            </a:p>
          </p:txBody>
        </p:sp>
        <p:sp>
          <p:nvSpPr>
            <p:cNvPr id="15" name="Body Text">
              <a:extLst>
                <a:ext uri="{FF2B5EF4-FFF2-40B4-BE49-F238E27FC236}">
                  <a16:creationId xmlns:a16="http://schemas.microsoft.com/office/drawing/2014/main" id="{C00FADB8-E102-33DA-A99F-63F07988FD3E}"/>
                </a:ext>
              </a:extLst>
            </p:cNvPr>
            <p:cNvSpPr txBox="1"/>
            <p:nvPr/>
          </p:nvSpPr>
          <p:spPr>
            <a:xfrm>
              <a:off x="714114" y="3951990"/>
              <a:ext cx="6606592" cy="307777"/>
            </a:xfrm>
            <a:prstGeom prst="rect">
              <a:avLst/>
            </a:prstGeom>
            <a:noFill/>
          </p:spPr>
          <p:txBody>
            <a:bodyPr vertOverflow="overflow" vert="horz" wrap="square" rtlCol="0" anchor="t">
              <a:spAutoFit/>
            </a:bodyPr>
            <a:lstStyle/>
            <a:p>
              <a:pPr algn="l"/>
              <a:r>
                <a:rPr lang="en-GB" sz="1400">
                  <a:solidFill>
                    <a:srgbClr val="1B2A4A"/>
                  </a:solidFill>
                </a:rPr>
                <a:t>The information models are diverse, no one size fits all </a:t>
              </a:r>
              <a:endParaRPr lang="en-SE" sz="1400">
                <a:solidFill>
                  <a:srgbClr val="1B2A4A"/>
                </a:solidFill>
              </a:endParaRPr>
            </a:p>
          </p:txBody>
        </p:sp>
      </p:grpSp>
      <p:grpSp>
        <p:nvGrpSpPr>
          <p:cNvPr id="3" name="Group 2">
            <a:extLst>
              <a:ext uri="{FF2B5EF4-FFF2-40B4-BE49-F238E27FC236}">
                <a16:creationId xmlns:a16="http://schemas.microsoft.com/office/drawing/2014/main" id="{D7611ACA-6CA7-4CB3-A9E4-BBF757DBD957}"/>
              </a:ext>
            </a:extLst>
          </p:cNvPr>
          <p:cNvGrpSpPr/>
          <p:nvPr/>
        </p:nvGrpSpPr>
        <p:grpSpPr>
          <a:xfrm>
            <a:off x="412187" y="2784340"/>
            <a:ext cx="6029863" cy="307777"/>
            <a:chOff x="457200" y="3951990"/>
            <a:chExt cx="6029863" cy="307777"/>
          </a:xfrm>
        </p:grpSpPr>
        <p:sp>
          <p:nvSpPr>
            <p:cNvPr id="10" name="Shortcoming Marker">
              <a:extLst>
                <a:ext uri="{FF2B5EF4-FFF2-40B4-BE49-F238E27FC236}">
                  <a16:creationId xmlns:a16="http://schemas.microsoft.com/office/drawing/2014/main" id="{4180ED99-5B14-F40A-7B67-2FC0C095C1B2}"/>
                </a:ext>
              </a:extLst>
            </p:cNvPr>
            <p:cNvSpPr/>
            <p:nvPr/>
          </p:nvSpPr>
          <p:spPr>
            <a:xfrm>
              <a:off x="457200" y="4037351"/>
              <a:ext cx="203200" cy="203200"/>
            </a:xfrm>
            <a:prstGeom prst="ellipse">
              <a:avLst/>
            </a:prstGeom>
            <a:solidFill>
              <a:srgbClr val="E0156F"/>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none" rtlCol="0" anchor="ctr" anchorCtr="0">
              <a:noAutofit/>
            </a:bodyPr>
            <a:lstStyle/>
            <a:p>
              <a:pPr algn="ctr"/>
              <a:r>
                <a:rPr lang="en-SE" sz="1100" b="1">
                  <a:solidFill>
                    <a:srgbClr val="FFFFFF"/>
                  </a:solidFill>
                </a:rPr>
                <a:t>!</a:t>
              </a:r>
            </a:p>
          </p:txBody>
        </p:sp>
        <p:sp>
          <p:nvSpPr>
            <p:cNvPr id="11" name="Body Text">
              <a:extLst>
                <a:ext uri="{FF2B5EF4-FFF2-40B4-BE49-F238E27FC236}">
                  <a16:creationId xmlns:a16="http://schemas.microsoft.com/office/drawing/2014/main" id="{7A3E2039-FB17-F80B-547C-6BEB0B1AA18A}"/>
                </a:ext>
              </a:extLst>
            </p:cNvPr>
            <p:cNvSpPr txBox="1"/>
            <p:nvPr/>
          </p:nvSpPr>
          <p:spPr>
            <a:xfrm>
              <a:off x="714114" y="3951990"/>
              <a:ext cx="5772949" cy="307777"/>
            </a:xfrm>
            <a:prstGeom prst="rect">
              <a:avLst/>
            </a:prstGeom>
            <a:noFill/>
          </p:spPr>
          <p:txBody>
            <a:bodyPr vertOverflow="overflow" vert="horz" wrap="square" rtlCol="0" anchor="t">
              <a:spAutoFit/>
            </a:bodyPr>
            <a:lstStyle/>
            <a:p>
              <a:r>
                <a:rPr lang="en-GB" sz="1400">
                  <a:solidFill>
                    <a:srgbClr val="1B2A4A"/>
                  </a:solidFill>
                </a:rPr>
                <a:t>The information models still need mapping to the exchange protocols </a:t>
              </a:r>
              <a:endParaRPr lang="en-SE" sz="1400">
                <a:solidFill>
                  <a:srgbClr val="1B2A4A"/>
                </a:solidFill>
              </a:endParaRPr>
            </a:p>
          </p:txBody>
        </p:sp>
      </p:grpSp>
      <p:sp>
        <p:nvSpPr>
          <p:cNvPr id="12" name="Body Text">
            <a:extLst>
              <a:ext uri="{FF2B5EF4-FFF2-40B4-BE49-F238E27FC236}">
                <a16:creationId xmlns:a16="http://schemas.microsoft.com/office/drawing/2014/main" id="{59F33288-37E3-F41C-EE93-48D52CC2D059}"/>
              </a:ext>
            </a:extLst>
          </p:cNvPr>
          <p:cNvSpPr txBox="1"/>
          <p:nvPr/>
        </p:nvSpPr>
        <p:spPr>
          <a:xfrm>
            <a:off x="374754" y="3912156"/>
            <a:ext cx="7600463" cy="307777"/>
          </a:xfrm>
          <a:prstGeom prst="rect">
            <a:avLst/>
          </a:prstGeom>
          <a:noFill/>
        </p:spPr>
        <p:txBody>
          <a:bodyPr vertOverflow="overflow" vert="horz" wrap="square" rtlCol="0" anchor="t">
            <a:spAutoFit/>
          </a:bodyPr>
          <a:lstStyle/>
          <a:p>
            <a:pPr algn="l"/>
            <a:r>
              <a:rPr lang="en-GB" sz="1400">
                <a:solidFill>
                  <a:srgbClr val="1B2A4A"/>
                </a:solidFill>
              </a:rPr>
              <a:t>•  They predetermine the syntax, structure, semantics – they decide what to NOT map </a:t>
            </a:r>
          </a:p>
        </p:txBody>
      </p:sp>
      <p:sp>
        <p:nvSpPr>
          <p:cNvPr id="24" name="Body Text">
            <a:extLst>
              <a:ext uri="{FF2B5EF4-FFF2-40B4-BE49-F238E27FC236}">
                <a16:creationId xmlns:a16="http://schemas.microsoft.com/office/drawing/2014/main" id="{85D531FE-6DE2-D672-E6BA-F2E16667CB5A}"/>
              </a:ext>
            </a:extLst>
          </p:cNvPr>
          <p:cNvSpPr txBox="1"/>
          <p:nvPr/>
        </p:nvSpPr>
        <p:spPr>
          <a:xfrm>
            <a:off x="374754" y="4294636"/>
            <a:ext cx="7600463" cy="307777"/>
          </a:xfrm>
          <a:prstGeom prst="rect">
            <a:avLst/>
          </a:prstGeom>
          <a:noFill/>
        </p:spPr>
        <p:txBody>
          <a:bodyPr vertOverflow="overflow" vert="horz" wrap="square" rtlCol="0" anchor="t">
            <a:spAutoFit/>
          </a:bodyPr>
          <a:lstStyle/>
          <a:p>
            <a:pPr algn="l"/>
            <a:r>
              <a:rPr lang="en-GB" sz="1400">
                <a:solidFill>
                  <a:srgbClr val="1B2A4A"/>
                </a:solidFill>
              </a:rPr>
              <a:t>•  They bind to shared terminology systems</a:t>
            </a:r>
          </a:p>
        </p:txBody>
      </p:sp>
    </p:spTree>
    <p:extLst>
      <p:ext uri="{BB962C8B-B14F-4D97-AF65-F5344CB8AC3E}">
        <p14:creationId xmlns:p14="http://schemas.microsoft.com/office/powerpoint/2010/main" val="38165120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2" grpId="0"/>
      <p:bldP spid="24" grpId="0"/>
    </p:bldLst>
  </p:timing>
  <p:extLst>
    <p:ext uri="{6950BFC3-D8DA-4A85-94F7-54DA5524770B}">
      <p188:commentRel xmlns:p188="http://schemas.microsoft.com/office/powerpoint/2018/8/main" r:id="rId3"/>
    </p:ext>
  </p:extLs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514E37-44D2-4825-7C5D-FCA4831DF6B8}"/>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BD94BACF-6E93-ED14-82FD-C554855212CA}"/>
              </a:ext>
            </a:extLst>
          </p:cNvPr>
          <p:cNvSpPr/>
          <p:nvPr/>
        </p:nvSpPr>
        <p:spPr>
          <a:xfrm>
            <a:off x="457200" y="301752"/>
            <a:ext cx="3840480" cy="274320"/>
          </a:xfrm>
          <a:prstGeom prst="rect">
            <a:avLst/>
          </a:prstGeom>
          <a:noFill/>
          <a:ln/>
        </p:spPr>
        <p:txBody>
          <a:bodyPr wrap="square" lIns="0" tIns="0" rIns="0" bIns="0" rtlCol="0" anchor="ctr"/>
          <a:lstStyle/>
          <a:p>
            <a:pPr marL="0" indent="0">
              <a:buNone/>
            </a:pPr>
            <a:r>
              <a:rPr lang="en-US" sz="1100" b="1" kern="0" spc="200">
                <a:solidFill>
                  <a:srgbClr val="004791"/>
                </a:solidFill>
                <a:latin typeface="Calibri" pitchFamily="34" charset="0"/>
                <a:ea typeface="Calibri" pitchFamily="34" charset="-122"/>
                <a:cs typeface="Calibri" pitchFamily="34" charset="-120"/>
              </a:rPr>
              <a:t>SECOND GENERATION</a:t>
            </a:r>
            <a:endParaRPr lang="en-US" sz="1100"/>
          </a:p>
        </p:txBody>
      </p:sp>
      <p:sp>
        <p:nvSpPr>
          <p:cNvPr id="20" name="Text 17">
            <a:extLst>
              <a:ext uri="{FF2B5EF4-FFF2-40B4-BE49-F238E27FC236}">
                <a16:creationId xmlns:a16="http://schemas.microsoft.com/office/drawing/2014/main" id="{B91AA86F-ADCB-9D47-F1A5-4BAAD301FE49}"/>
              </a:ext>
            </a:extLst>
          </p:cNvPr>
          <p:cNvSpPr/>
          <p:nvPr/>
        </p:nvSpPr>
        <p:spPr>
          <a:xfrm>
            <a:off x="457200" y="4832604"/>
            <a:ext cx="2743200" cy="146304"/>
          </a:xfrm>
          <a:prstGeom prst="rect">
            <a:avLst/>
          </a:prstGeom>
          <a:noFill/>
          <a:ln/>
        </p:spPr>
        <p:txBody>
          <a:bodyPr wrap="square" lIns="0" tIns="0" rIns="0" bIns="0" rtlCol="0" anchor="ctr"/>
          <a:lstStyle/>
          <a:p>
            <a:pPr marL="0" indent="0" algn="l">
              <a:buNone/>
            </a:pPr>
            <a:r>
              <a:rPr lang="en-US" sz="800" b="1" kern="0" spc="100">
                <a:solidFill>
                  <a:srgbClr val="004791"/>
                </a:solidFill>
                <a:latin typeface="Calibri" pitchFamily="34" charset="0"/>
                <a:ea typeface="Calibri" pitchFamily="34" charset="-122"/>
                <a:cs typeface="Calibri" pitchFamily="34" charset="-120"/>
              </a:rPr>
              <a:t>KTH</a:t>
            </a:r>
            <a:r>
              <a:rPr lang="en-US" sz="800" kern="0" spc="100">
                <a:solidFill>
                  <a:srgbClr val="C9C3BB"/>
                </a:solidFill>
                <a:latin typeface="Calibri" pitchFamily="34" charset="0"/>
                <a:ea typeface="Calibri" pitchFamily="34" charset="-122"/>
                <a:cs typeface="Calibri" pitchFamily="34" charset="-120"/>
              </a:rPr>
              <a:t>  /  </a:t>
            </a:r>
            <a:r>
              <a:rPr lang="en-US" sz="800" b="1" kern="0" spc="100">
                <a:solidFill>
                  <a:srgbClr val="57068C"/>
                </a:solidFill>
                <a:latin typeface="Calibri" pitchFamily="34" charset="0"/>
                <a:ea typeface="Calibri" pitchFamily="34" charset="-122"/>
                <a:cs typeface="Calibri" pitchFamily="34" charset="-120"/>
              </a:rPr>
              <a:t>NYU</a:t>
            </a:r>
            <a:r>
              <a:rPr lang="en-US" sz="800" kern="0" spc="100">
                <a:solidFill>
                  <a:srgbClr val="C9C3BB"/>
                </a:solidFill>
                <a:latin typeface="Calibri" pitchFamily="34" charset="0"/>
                <a:ea typeface="Calibri" pitchFamily="34" charset="-122"/>
                <a:cs typeface="Calibri" pitchFamily="34" charset="-120"/>
              </a:rPr>
              <a:t>  /  </a:t>
            </a:r>
            <a:r>
              <a:rPr lang="en-US" sz="800" b="1" kern="0" spc="100">
                <a:solidFill>
                  <a:srgbClr val="0066B3"/>
                </a:solidFill>
                <a:latin typeface="Calibri" pitchFamily="34" charset="0"/>
                <a:ea typeface="Calibri" pitchFamily="34" charset="-122"/>
                <a:cs typeface="Calibri" pitchFamily="34" charset="-120"/>
              </a:rPr>
              <a:t>TU Wien</a:t>
            </a:r>
            <a:endParaRPr lang="en-US" sz="800"/>
          </a:p>
        </p:txBody>
      </p:sp>
      <p:sp>
        <p:nvSpPr>
          <p:cNvPr id="22" name="Text 19">
            <a:extLst>
              <a:ext uri="{FF2B5EF4-FFF2-40B4-BE49-F238E27FC236}">
                <a16:creationId xmlns:a16="http://schemas.microsoft.com/office/drawing/2014/main" id="{46AA950B-BA96-2153-3643-6C09EFA6D46A}"/>
              </a:ext>
            </a:extLst>
          </p:cNvPr>
          <p:cNvSpPr/>
          <p:nvPr/>
        </p:nvSpPr>
        <p:spPr>
          <a:xfrm>
            <a:off x="8321040" y="4823460"/>
            <a:ext cx="365760" cy="164592"/>
          </a:xfrm>
          <a:prstGeom prst="rect">
            <a:avLst/>
          </a:prstGeom>
          <a:noFill/>
          <a:ln/>
        </p:spPr>
        <p:txBody>
          <a:bodyPr wrap="square" lIns="0" tIns="0" rIns="0" bIns="0" rtlCol="0" anchor="ctr"/>
          <a:lstStyle/>
          <a:p>
            <a:pPr marL="0" indent="0" algn="r">
              <a:buNone/>
            </a:pPr>
            <a:fld id="{00000000-0000-0000-0000-000000000026}" type="slidenum">
              <a:rPr lang="en-US" sz="800">
                <a:solidFill>
                  <a:srgbClr val="5C6470"/>
                </a:solidFill>
                <a:latin typeface="Calibri" pitchFamily="34" charset="0"/>
                <a:ea typeface="Calibri" pitchFamily="34" charset="-122"/>
                <a:cs typeface="Calibri" pitchFamily="34" charset="-120"/>
              </a:rPr>
              <a:t>35</a:t>
            </a:fld>
            <a:endParaRPr lang="en-US" sz="800"/>
          </a:p>
        </p:txBody>
      </p:sp>
      <p:sp>
        <p:nvSpPr>
          <p:cNvPr id="23" name="Footer Divider">
            <a:extLst>
              <a:ext uri="{FF2B5EF4-FFF2-40B4-BE49-F238E27FC236}">
                <a16:creationId xmlns:a16="http://schemas.microsoft.com/office/drawing/2014/main" id="{BC44973C-3402-6101-526C-C22F23F83CED}"/>
              </a:ext>
            </a:extLst>
          </p:cNvPr>
          <p:cNvSpPr/>
          <p:nvPr/>
        </p:nvSpPr>
        <p:spPr>
          <a:xfrm>
            <a:off x="457200" y="4721380"/>
            <a:ext cx="8229600" cy="9525"/>
          </a:xfrm>
          <a:prstGeom prst="rect">
            <a:avLst/>
          </a:prstGeom>
          <a:solidFill>
            <a:srgbClr val="C9C3BB"/>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SE"/>
          </a:p>
        </p:txBody>
      </p:sp>
      <p:sp>
        <p:nvSpPr>
          <p:cNvPr id="3" name="Citations Placeholder">
            <a:extLst>
              <a:ext uri="{FF2B5EF4-FFF2-40B4-BE49-F238E27FC236}">
                <a16:creationId xmlns:a16="http://schemas.microsoft.com/office/drawing/2014/main" id="{76B4820A-D56B-BF00-3703-F854F38B8FF2}"/>
              </a:ext>
            </a:extLst>
          </p:cNvPr>
          <p:cNvSpPr txBox="1"/>
          <p:nvPr/>
        </p:nvSpPr>
        <p:spPr>
          <a:xfrm>
            <a:off x="1017960" y="4169664"/>
            <a:ext cx="7723704" cy="524894"/>
          </a:xfrm>
          <a:prstGeom prst="rect">
            <a:avLst/>
          </a:prstGeom>
          <a:noFill/>
        </p:spPr>
        <p:txBody>
          <a:bodyPr vertOverflow="overflow" vert="horz" wrap="square" rtlCol="0" anchor="t">
            <a:noAutofit/>
          </a:bodyPr>
          <a:lstStyle/>
          <a:p>
            <a:pPr algn="r"/>
            <a:r>
              <a:rPr lang="en-SE" sz="1050">
                <a:solidFill>
                  <a:srgbClr val="5C6470"/>
                </a:solidFill>
              </a:rPr>
              <a:t>Lenzerini. 2002 "</a:t>
            </a:r>
            <a:r>
              <a:rPr lang="en-GB" sz="1050">
                <a:solidFill>
                  <a:srgbClr val="5C6470"/>
                </a:solidFill>
              </a:rPr>
              <a:t>Data Integration: A Theoretical Perspective</a:t>
            </a:r>
            <a:r>
              <a:rPr lang="en-SE" sz="1050">
                <a:solidFill>
                  <a:srgbClr val="5C6470"/>
                </a:solidFill>
              </a:rPr>
              <a:t>”</a:t>
            </a:r>
          </a:p>
          <a:p>
            <a:pPr algn="r"/>
            <a:r>
              <a:rPr lang="en-SE" sz="1050">
                <a:solidFill>
                  <a:srgbClr val="5C6470"/>
                </a:solidFill>
              </a:rPr>
              <a:t>Doan et al. 2012 “Principles of Data Integration” </a:t>
            </a:r>
          </a:p>
          <a:p>
            <a:pPr algn="r"/>
            <a:r>
              <a:rPr lang="en-SE" sz="1050">
                <a:solidFill>
                  <a:srgbClr val="5C6470"/>
                </a:solidFill>
              </a:rPr>
              <a:t>Garza et al. 2019 “</a:t>
            </a:r>
            <a:r>
              <a:rPr lang="en-SE" sz="1050">
                <a:solidFill>
                  <a:srgbClr val="5C6470"/>
                </a:solidFill>
                <a:latin typeface="Calibri" panose="020F0502020204030204" pitchFamily="34" charset="0"/>
                <a:cs typeface="Calibri" panose="020F0502020204030204" pitchFamily="34" charset="0"/>
              </a:rPr>
              <a:t>Evaluating common data models for use with a longitudinal community registry”</a:t>
            </a:r>
          </a:p>
          <a:p>
            <a:pPr algn="r"/>
            <a:endParaRPr lang="en-SE" sz="1050">
              <a:solidFill>
                <a:srgbClr val="5C6470"/>
              </a:solidFill>
            </a:endParaRPr>
          </a:p>
        </p:txBody>
      </p:sp>
      <p:sp>
        <p:nvSpPr>
          <p:cNvPr id="4" name="Text 18">
            <a:extLst>
              <a:ext uri="{FF2B5EF4-FFF2-40B4-BE49-F238E27FC236}">
                <a16:creationId xmlns:a16="http://schemas.microsoft.com/office/drawing/2014/main" id="{AADA3660-B906-22A7-0E95-7217C7625D52}"/>
              </a:ext>
            </a:extLst>
          </p:cNvPr>
          <p:cNvSpPr/>
          <p:nvPr/>
        </p:nvSpPr>
        <p:spPr>
          <a:xfrm>
            <a:off x="5486400" y="4823460"/>
            <a:ext cx="2743200" cy="164592"/>
          </a:xfrm>
          <a:prstGeom prst="rect">
            <a:avLst/>
          </a:prstGeom>
          <a:noFill/>
          <a:ln/>
        </p:spPr>
        <p:txBody>
          <a:bodyPr wrap="square" lIns="0" tIns="0" rIns="0" bIns="0" rtlCol="0" anchor="ctr"/>
          <a:lstStyle/>
          <a:p>
            <a:pPr marL="0" indent="0" algn="r">
              <a:buNone/>
            </a:pPr>
            <a:r>
              <a:rPr lang="en-US" sz="800">
                <a:solidFill>
                  <a:srgbClr val="5C6470"/>
                </a:solidFill>
                <a:latin typeface="Calibri" pitchFamily="34" charset="0"/>
                <a:ea typeface="Calibri" pitchFamily="34" charset="-122"/>
                <a:cs typeface="Calibri" pitchFamily="34" charset="-120"/>
              </a:rPr>
              <a:t>Andra Ionescu</a:t>
            </a:r>
            <a:endParaRPr lang="en-US" sz="800"/>
          </a:p>
        </p:txBody>
      </p:sp>
      <p:sp>
        <p:nvSpPr>
          <p:cNvPr id="31" name="TextBox 30">
            <a:extLst>
              <a:ext uri="{FF2B5EF4-FFF2-40B4-BE49-F238E27FC236}">
                <a16:creationId xmlns:a16="http://schemas.microsoft.com/office/drawing/2014/main" id="{925BDC73-56AD-E0B8-8ED3-51B1F36C6AF3}"/>
              </a:ext>
            </a:extLst>
          </p:cNvPr>
          <p:cNvSpPr txBox="1"/>
          <p:nvPr/>
        </p:nvSpPr>
        <p:spPr>
          <a:xfrm>
            <a:off x="457200" y="1696241"/>
            <a:ext cx="1135247" cy="261610"/>
          </a:xfrm>
          <a:prstGeom prst="rect">
            <a:avLst/>
          </a:prstGeom>
          <a:noFill/>
        </p:spPr>
        <p:txBody>
          <a:bodyPr vertOverflow="overflow" vert="horz" wrap="none" rtlCol="0" anchor="t">
            <a:spAutoFit/>
          </a:bodyPr>
          <a:lstStyle/>
          <a:p>
            <a:pPr algn="l"/>
            <a:r>
              <a:rPr lang="en-GB" sz="1100" b="1">
                <a:solidFill>
                  <a:srgbClr val="E0156F"/>
                </a:solidFill>
              </a:rPr>
              <a:t>THE CHALLENGE</a:t>
            </a:r>
            <a:endParaRPr lang="en-SE" sz="1100" b="1">
              <a:solidFill>
                <a:srgbClr val="E0156F"/>
              </a:solidFill>
            </a:endParaRPr>
          </a:p>
        </p:txBody>
      </p:sp>
      <p:sp>
        <p:nvSpPr>
          <p:cNvPr id="32" name="TextBox 31">
            <a:extLst>
              <a:ext uri="{FF2B5EF4-FFF2-40B4-BE49-F238E27FC236}">
                <a16:creationId xmlns:a16="http://schemas.microsoft.com/office/drawing/2014/main" id="{A7690739-BED7-027C-F746-6513CB2D2358}"/>
              </a:ext>
            </a:extLst>
          </p:cNvPr>
          <p:cNvSpPr txBox="1"/>
          <p:nvPr/>
        </p:nvSpPr>
        <p:spPr>
          <a:xfrm>
            <a:off x="4165600" y="1696241"/>
            <a:ext cx="1056700" cy="261610"/>
          </a:xfrm>
          <a:prstGeom prst="rect">
            <a:avLst/>
          </a:prstGeom>
          <a:noFill/>
        </p:spPr>
        <p:txBody>
          <a:bodyPr vertOverflow="overflow" vert="horz" wrap="none" rtlCol="0" anchor="t">
            <a:spAutoFit/>
          </a:bodyPr>
          <a:lstStyle/>
          <a:p>
            <a:pPr algn="l"/>
            <a:r>
              <a:rPr lang="en-GB" sz="1100" b="1">
                <a:solidFill>
                  <a:srgbClr val="004791"/>
                </a:solidFill>
              </a:rPr>
              <a:t>THE SOLUTION</a:t>
            </a:r>
            <a:endParaRPr lang="en-SE" sz="1100" b="1">
              <a:solidFill>
                <a:srgbClr val="004791"/>
              </a:solidFill>
            </a:endParaRPr>
          </a:p>
        </p:txBody>
      </p:sp>
      <p:sp>
        <p:nvSpPr>
          <p:cNvPr id="33" name="Flow Arrow">
            <a:extLst>
              <a:ext uri="{FF2B5EF4-FFF2-40B4-BE49-F238E27FC236}">
                <a16:creationId xmlns:a16="http://schemas.microsoft.com/office/drawing/2014/main" id="{0AD8E9DB-4001-A2EC-B1AE-7DFD7B440063}"/>
              </a:ext>
            </a:extLst>
          </p:cNvPr>
          <p:cNvSpPr/>
          <p:nvPr/>
        </p:nvSpPr>
        <p:spPr>
          <a:xfrm>
            <a:off x="3650734" y="2116357"/>
            <a:ext cx="355600" cy="228600"/>
          </a:xfrm>
          <a:prstGeom prst="rightArrow">
            <a:avLst/>
          </a:prstGeom>
          <a:solidFill>
            <a:srgbClr val="57068C"/>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SE"/>
          </a:p>
        </p:txBody>
      </p:sp>
      <p:sp>
        <p:nvSpPr>
          <p:cNvPr id="35" name="Section Divider">
            <a:extLst>
              <a:ext uri="{FF2B5EF4-FFF2-40B4-BE49-F238E27FC236}">
                <a16:creationId xmlns:a16="http://schemas.microsoft.com/office/drawing/2014/main" id="{5A703543-9175-8742-B346-A4B95786A7F3}"/>
              </a:ext>
            </a:extLst>
          </p:cNvPr>
          <p:cNvSpPr/>
          <p:nvPr/>
        </p:nvSpPr>
        <p:spPr>
          <a:xfrm>
            <a:off x="457200" y="2631217"/>
            <a:ext cx="8229600" cy="12700"/>
          </a:xfrm>
          <a:prstGeom prst="rect">
            <a:avLst/>
          </a:prstGeom>
          <a:solidFill>
            <a:srgbClr val="D9E2EC"/>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SE"/>
          </a:p>
        </p:txBody>
      </p:sp>
      <p:sp>
        <p:nvSpPr>
          <p:cNvPr id="38" name="TextBox 37">
            <a:extLst>
              <a:ext uri="{FF2B5EF4-FFF2-40B4-BE49-F238E27FC236}">
                <a16:creationId xmlns:a16="http://schemas.microsoft.com/office/drawing/2014/main" id="{656B8FD0-E773-DD4F-99CA-42B539855210}"/>
              </a:ext>
            </a:extLst>
          </p:cNvPr>
          <p:cNvSpPr txBox="1"/>
          <p:nvPr/>
        </p:nvSpPr>
        <p:spPr>
          <a:xfrm>
            <a:off x="457200" y="2737041"/>
            <a:ext cx="869149" cy="261610"/>
          </a:xfrm>
          <a:prstGeom prst="rect">
            <a:avLst/>
          </a:prstGeom>
          <a:noFill/>
        </p:spPr>
        <p:txBody>
          <a:bodyPr vertOverflow="overflow" vert="horz" wrap="none" rtlCol="0" anchor="t">
            <a:spAutoFit/>
          </a:bodyPr>
          <a:lstStyle/>
          <a:p>
            <a:pPr algn="l"/>
            <a:r>
              <a:rPr lang="en-GB" sz="1100" b="1">
                <a:solidFill>
                  <a:srgbClr val="E0156F"/>
                </a:solidFill>
              </a:rPr>
              <a:t>YES, BUT … </a:t>
            </a:r>
          </a:p>
        </p:txBody>
      </p:sp>
      <p:sp>
        <p:nvSpPr>
          <p:cNvPr id="39" name="Residual Marker">
            <a:extLst>
              <a:ext uri="{FF2B5EF4-FFF2-40B4-BE49-F238E27FC236}">
                <a16:creationId xmlns:a16="http://schemas.microsoft.com/office/drawing/2014/main" id="{0B38C83E-138E-77B7-379B-6C29BBAEB504}"/>
              </a:ext>
            </a:extLst>
          </p:cNvPr>
          <p:cNvSpPr/>
          <p:nvPr/>
        </p:nvSpPr>
        <p:spPr>
          <a:xfrm>
            <a:off x="457200" y="3105849"/>
            <a:ext cx="203200" cy="203200"/>
          </a:xfrm>
          <a:prstGeom prst="ellipse">
            <a:avLst/>
          </a:prstGeom>
          <a:solidFill>
            <a:srgbClr val="E0156F"/>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none" lIns="36000" rtlCol="0" anchor="ctr" anchorCtr="0">
            <a:noAutofit/>
          </a:bodyPr>
          <a:lstStyle/>
          <a:p>
            <a:pPr marL="7938" algn="l"/>
            <a:r>
              <a:rPr lang="en-SE" sz="1100" b="1">
                <a:solidFill>
                  <a:srgbClr val="FFFFFF"/>
                </a:solidFill>
              </a:rPr>
              <a:t>!</a:t>
            </a:r>
          </a:p>
        </p:txBody>
      </p:sp>
      <p:sp>
        <p:nvSpPr>
          <p:cNvPr id="41" name="Residual Marker">
            <a:extLst>
              <a:ext uri="{FF2B5EF4-FFF2-40B4-BE49-F238E27FC236}">
                <a16:creationId xmlns:a16="http://schemas.microsoft.com/office/drawing/2014/main" id="{8BBF63C7-86D1-5F84-F8DC-9531EB543461}"/>
              </a:ext>
            </a:extLst>
          </p:cNvPr>
          <p:cNvSpPr/>
          <p:nvPr/>
        </p:nvSpPr>
        <p:spPr>
          <a:xfrm>
            <a:off x="457200" y="3431985"/>
            <a:ext cx="203200" cy="203200"/>
          </a:xfrm>
          <a:prstGeom prst="ellipse">
            <a:avLst/>
          </a:prstGeom>
          <a:solidFill>
            <a:srgbClr val="E0156F"/>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none" lIns="36000" rtlCol="0" anchor="ctr" anchorCtr="0">
            <a:noAutofit/>
          </a:bodyPr>
          <a:lstStyle/>
          <a:p>
            <a:pPr marL="7938" algn="l"/>
            <a:r>
              <a:rPr lang="en-SE" sz="1100" b="1">
                <a:solidFill>
                  <a:srgbClr val="FFFFFF"/>
                </a:solidFill>
              </a:rPr>
              <a:t>!</a:t>
            </a:r>
          </a:p>
        </p:txBody>
      </p:sp>
      <p:sp>
        <p:nvSpPr>
          <p:cNvPr id="42" name="Residual Item">
            <a:extLst>
              <a:ext uri="{FF2B5EF4-FFF2-40B4-BE49-F238E27FC236}">
                <a16:creationId xmlns:a16="http://schemas.microsoft.com/office/drawing/2014/main" id="{9E088792-51F4-9260-47C8-F378D96CB739}"/>
              </a:ext>
            </a:extLst>
          </p:cNvPr>
          <p:cNvSpPr txBox="1"/>
          <p:nvPr/>
        </p:nvSpPr>
        <p:spPr>
          <a:xfrm>
            <a:off x="787400" y="3058605"/>
            <a:ext cx="8054848" cy="307777"/>
          </a:xfrm>
          <a:prstGeom prst="rect">
            <a:avLst/>
          </a:prstGeom>
          <a:noFill/>
        </p:spPr>
        <p:txBody>
          <a:bodyPr vertOverflow="overflow" vert="horz" wrap="square" rtlCol="0" anchor="t">
            <a:spAutoFit/>
          </a:bodyPr>
          <a:lstStyle/>
          <a:p>
            <a:r>
              <a:rPr lang="en-GB" sz="1400">
                <a:solidFill>
                  <a:srgbClr val="1B2A4A"/>
                </a:solidFill>
              </a:rPr>
              <a:t>No CDM is complete (Garza et al.)</a:t>
            </a:r>
            <a:endParaRPr lang="en-SE" sz="1400">
              <a:solidFill>
                <a:srgbClr val="1B2A4A"/>
              </a:solidFill>
            </a:endParaRPr>
          </a:p>
        </p:txBody>
      </p:sp>
      <p:sp>
        <p:nvSpPr>
          <p:cNvPr id="43" name="Residual Item">
            <a:extLst>
              <a:ext uri="{FF2B5EF4-FFF2-40B4-BE49-F238E27FC236}">
                <a16:creationId xmlns:a16="http://schemas.microsoft.com/office/drawing/2014/main" id="{EE02B603-5AF5-E5BC-BFDB-204A52064782}"/>
              </a:ext>
            </a:extLst>
          </p:cNvPr>
          <p:cNvSpPr txBox="1"/>
          <p:nvPr/>
        </p:nvSpPr>
        <p:spPr>
          <a:xfrm>
            <a:off x="787400" y="3392869"/>
            <a:ext cx="7899400" cy="307777"/>
          </a:xfrm>
          <a:prstGeom prst="rect">
            <a:avLst/>
          </a:prstGeom>
          <a:noFill/>
        </p:spPr>
        <p:txBody>
          <a:bodyPr vertOverflow="overflow" vert="horz" wrap="square" rtlCol="0" anchor="t">
            <a:spAutoFit/>
          </a:bodyPr>
          <a:lstStyle/>
          <a:p>
            <a:r>
              <a:rPr lang="en-GB" sz="1400">
                <a:solidFill>
                  <a:srgbClr val="1B2A4A"/>
                </a:solidFill>
              </a:rPr>
              <a:t>Concepts and vocabularies change continuously</a:t>
            </a:r>
            <a:endParaRPr lang="en-SE" sz="1400">
              <a:solidFill>
                <a:srgbClr val="1B2A4A"/>
              </a:solidFill>
            </a:endParaRPr>
          </a:p>
        </p:txBody>
      </p:sp>
      <p:sp>
        <p:nvSpPr>
          <p:cNvPr id="44" name="Challenge Headline">
            <a:extLst>
              <a:ext uri="{FF2B5EF4-FFF2-40B4-BE49-F238E27FC236}">
                <a16:creationId xmlns:a16="http://schemas.microsoft.com/office/drawing/2014/main" id="{96C7D97E-25B3-4936-2849-8A5E7C1A38BD}"/>
              </a:ext>
            </a:extLst>
          </p:cNvPr>
          <p:cNvSpPr txBox="1"/>
          <p:nvPr/>
        </p:nvSpPr>
        <p:spPr>
          <a:xfrm>
            <a:off x="457200" y="1937541"/>
            <a:ext cx="3118104" cy="584775"/>
          </a:xfrm>
          <a:prstGeom prst="rect">
            <a:avLst/>
          </a:prstGeom>
          <a:noFill/>
        </p:spPr>
        <p:txBody>
          <a:bodyPr vertOverflow="overflow" vert="horz" wrap="square" rtlCol="0" anchor="t">
            <a:spAutoFit/>
          </a:bodyPr>
          <a:lstStyle/>
          <a:p>
            <a:r>
              <a:rPr lang="en-GB" sz="1600" b="1">
                <a:solidFill>
                  <a:srgbClr val="1B2A4A"/>
                </a:solidFill>
              </a:rPr>
              <a:t>Absence of a stable mediated schema</a:t>
            </a:r>
            <a:endParaRPr lang="en-SE" sz="1600" b="1">
              <a:solidFill>
                <a:srgbClr val="1B2A4A"/>
              </a:solidFill>
            </a:endParaRPr>
          </a:p>
        </p:txBody>
      </p:sp>
      <p:sp>
        <p:nvSpPr>
          <p:cNvPr id="45" name="Solution Detail">
            <a:extLst>
              <a:ext uri="{FF2B5EF4-FFF2-40B4-BE49-F238E27FC236}">
                <a16:creationId xmlns:a16="http://schemas.microsoft.com/office/drawing/2014/main" id="{70C0F7F6-92B3-A349-6350-254F08420F1C}"/>
              </a:ext>
            </a:extLst>
          </p:cNvPr>
          <p:cNvSpPr txBox="1"/>
          <p:nvPr/>
        </p:nvSpPr>
        <p:spPr>
          <a:xfrm>
            <a:off x="4165600" y="1937541"/>
            <a:ext cx="4521200" cy="523220"/>
          </a:xfrm>
          <a:prstGeom prst="rect">
            <a:avLst/>
          </a:prstGeom>
          <a:noFill/>
        </p:spPr>
        <p:txBody>
          <a:bodyPr vertOverflow="overflow" vert="horz" wrap="square" rtlCol="0" anchor="t">
            <a:spAutoFit/>
          </a:bodyPr>
          <a:lstStyle/>
          <a:p>
            <a:r>
              <a:rPr lang="en-GB" sz="1400">
                <a:solidFill>
                  <a:srgbClr val="1B2A4A"/>
                </a:solidFill>
              </a:rPr>
              <a:t>Common Data Model (CDM) is the attempt to impose a mediated schema (OMOP, </a:t>
            </a:r>
            <a:r>
              <a:rPr lang="en-GB" sz="1400" err="1">
                <a:solidFill>
                  <a:srgbClr val="1B2A4A"/>
                </a:solidFill>
              </a:rPr>
              <a:t>PCORnet</a:t>
            </a:r>
            <a:r>
              <a:rPr lang="en-GB" sz="1400">
                <a:solidFill>
                  <a:srgbClr val="1B2A4A"/>
                </a:solidFill>
              </a:rPr>
              <a:t>, Sentinel, etc.)</a:t>
            </a:r>
            <a:endParaRPr lang="en-SE" sz="1400">
              <a:solidFill>
                <a:srgbClr val="1B2A4A"/>
              </a:solidFill>
            </a:endParaRPr>
          </a:p>
        </p:txBody>
      </p:sp>
      <p:sp>
        <p:nvSpPr>
          <p:cNvPr id="46" name="Residual Marker">
            <a:extLst>
              <a:ext uri="{FF2B5EF4-FFF2-40B4-BE49-F238E27FC236}">
                <a16:creationId xmlns:a16="http://schemas.microsoft.com/office/drawing/2014/main" id="{B2D8570E-569D-B38F-B2B1-28A73EEE4FCD}"/>
              </a:ext>
            </a:extLst>
          </p:cNvPr>
          <p:cNvSpPr/>
          <p:nvPr/>
        </p:nvSpPr>
        <p:spPr>
          <a:xfrm>
            <a:off x="463296" y="3758121"/>
            <a:ext cx="203200" cy="203200"/>
          </a:xfrm>
          <a:prstGeom prst="ellipse">
            <a:avLst/>
          </a:prstGeom>
          <a:solidFill>
            <a:srgbClr val="E0156F"/>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none" lIns="36000" rtlCol="0" anchor="ctr" anchorCtr="0">
            <a:noAutofit/>
          </a:bodyPr>
          <a:lstStyle/>
          <a:p>
            <a:pPr marL="7938" algn="l"/>
            <a:r>
              <a:rPr lang="en-SE" sz="1100" b="1">
                <a:solidFill>
                  <a:srgbClr val="FFFFFF"/>
                </a:solidFill>
              </a:rPr>
              <a:t>!</a:t>
            </a:r>
          </a:p>
        </p:txBody>
      </p:sp>
      <p:sp>
        <p:nvSpPr>
          <p:cNvPr id="47" name="Residual Item">
            <a:extLst>
              <a:ext uri="{FF2B5EF4-FFF2-40B4-BE49-F238E27FC236}">
                <a16:creationId xmlns:a16="http://schemas.microsoft.com/office/drawing/2014/main" id="{30240BC6-5649-CE22-690F-8784CE570ABE}"/>
              </a:ext>
            </a:extLst>
          </p:cNvPr>
          <p:cNvSpPr txBox="1"/>
          <p:nvPr/>
        </p:nvSpPr>
        <p:spPr>
          <a:xfrm>
            <a:off x="793496" y="3719005"/>
            <a:ext cx="7899400" cy="307777"/>
          </a:xfrm>
          <a:prstGeom prst="rect">
            <a:avLst/>
          </a:prstGeom>
          <a:noFill/>
        </p:spPr>
        <p:txBody>
          <a:bodyPr vertOverflow="overflow" vert="horz" wrap="square" rtlCol="0" anchor="t">
            <a:spAutoFit/>
          </a:bodyPr>
          <a:lstStyle/>
          <a:p>
            <a:r>
              <a:rPr lang="en-GB" sz="1400">
                <a:solidFill>
                  <a:srgbClr val="1B2A4A"/>
                </a:solidFill>
              </a:rPr>
              <a:t>Semantic loss due to incomplete or incorrect mappings</a:t>
            </a:r>
            <a:endParaRPr lang="en-SE" sz="1400">
              <a:solidFill>
                <a:srgbClr val="1B2A4A"/>
              </a:solidFill>
            </a:endParaRPr>
          </a:p>
        </p:txBody>
      </p:sp>
      <p:sp>
        <p:nvSpPr>
          <p:cNvPr id="5" name="Text 7">
            <a:extLst>
              <a:ext uri="{FF2B5EF4-FFF2-40B4-BE49-F238E27FC236}">
                <a16:creationId xmlns:a16="http://schemas.microsoft.com/office/drawing/2014/main" id="{165BC6AF-D021-C973-36F3-5A7B27D22B3C}"/>
              </a:ext>
            </a:extLst>
          </p:cNvPr>
          <p:cNvSpPr/>
          <p:nvPr/>
        </p:nvSpPr>
        <p:spPr>
          <a:xfrm>
            <a:off x="457200" y="711512"/>
            <a:ext cx="7772400" cy="822960"/>
          </a:xfrm>
          <a:prstGeom prst="rect">
            <a:avLst/>
          </a:prstGeom>
          <a:noFill/>
          <a:ln/>
        </p:spPr>
        <p:txBody>
          <a:bodyPr wrap="square" lIns="0" tIns="0" rIns="0" bIns="0" rtlCol="0" anchor="ctr"/>
          <a:lstStyle/>
          <a:p>
            <a:pPr marL="0" indent="0">
              <a:buNone/>
            </a:pPr>
            <a:r>
              <a:rPr lang="en-US" sz="3600" b="1">
                <a:solidFill>
                  <a:srgbClr val="1B2A4A"/>
                </a:solidFill>
                <a:latin typeface="Bookman Old Style" pitchFamily="34" charset="0"/>
              </a:rPr>
              <a:t>Data Integration Challenges</a:t>
            </a:r>
            <a:endParaRPr lang="en-US" sz="3600"/>
          </a:p>
        </p:txBody>
      </p:sp>
    </p:spTree>
    <p:extLst>
      <p:ext uri="{BB962C8B-B14F-4D97-AF65-F5344CB8AC3E}">
        <p14:creationId xmlns:p14="http://schemas.microsoft.com/office/powerpoint/2010/main" val="27288594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8"/>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9"/>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1"/>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43"/>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46"/>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4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1" grpId="0"/>
      <p:bldP spid="32" grpId="0"/>
      <p:bldP spid="33" grpId="0" animBg="1"/>
      <p:bldP spid="35" grpId="0" animBg="1"/>
      <p:bldP spid="38" grpId="0"/>
      <p:bldP spid="39" grpId="0" animBg="1"/>
      <p:bldP spid="41" grpId="0" animBg="1"/>
      <p:bldP spid="42" grpId="0"/>
      <p:bldP spid="43" grpId="0"/>
      <p:bldP spid="44" grpId="0"/>
      <p:bldP spid="45" grpId="0"/>
      <p:bldP spid="46" grpId="0" animBg="1"/>
      <p:bldP spid="47"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294321-98D2-B2D0-1059-6F9FD7698695}"/>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280C8FD5-5E3F-097C-E47A-3634659C62CF}"/>
              </a:ext>
            </a:extLst>
          </p:cNvPr>
          <p:cNvSpPr/>
          <p:nvPr/>
        </p:nvSpPr>
        <p:spPr>
          <a:xfrm>
            <a:off x="457200" y="301752"/>
            <a:ext cx="3840480" cy="274320"/>
          </a:xfrm>
          <a:prstGeom prst="rect">
            <a:avLst/>
          </a:prstGeom>
          <a:noFill/>
          <a:ln/>
        </p:spPr>
        <p:txBody>
          <a:bodyPr wrap="square" lIns="0" tIns="0" rIns="0" bIns="0" rtlCol="0" anchor="ctr"/>
          <a:lstStyle/>
          <a:p>
            <a:pPr marL="0" indent="0">
              <a:buNone/>
            </a:pPr>
            <a:r>
              <a:rPr lang="en-US" sz="1100" b="1" kern="0" spc="200">
                <a:solidFill>
                  <a:srgbClr val="004791"/>
                </a:solidFill>
                <a:latin typeface="Calibri" pitchFamily="34" charset="0"/>
                <a:ea typeface="Calibri" pitchFamily="34" charset="-122"/>
                <a:cs typeface="Calibri" pitchFamily="34" charset="-120"/>
              </a:rPr>
              <a:t>SECOND GENERATION</a:t>
            </a:r>
            <a:endParaRPr lang="en-US" sz="1100"/>
          </a:p>
        </p:txBody>
      </p:sp>
      <p:sp>
        <p:nvSpPr>
          <p:cNvPr id="9" name="Text 7">
            <a:extLst>
              <a:ext uri="{FF2B5EF4-FFF2-40B4-BE49-F238E27FC236}">
                <a16:creationId xmlns:a16="http://schemas.microsoft.com/office/drawing/2014/main" id="{064620DD-3D45-21CF-E340-14BA582CB01C}"/>
              </a:ext>
            </a:extLst>
          </p:cNvPr>
          <p:cNvSpPr/>
          <p:nvPr/>
        </p:nvSpPr>
        <p:spPr>
          <a:xfrm>
            <a:off x="457200" y="711512"/>
            <a:ext cx="7772400" cy="822960"/>
          </a:xfrm>
          <a:prstGeom prst="rect">
            <a:avLst/>
          </a:prstGeom>
          <a:noFill/>
          <a:ln/>
        </p:spPr>
        <p:txBody>
          <a:bodyPr wrap="square" lIns="0" tIns="0" rIns="0" bIns="0" rtlCol="0" anchor="ctr"/>
          <a:lstStyle/>
          <a:p>
            <a:pPr marL="0" indent="0">
              <a:buNone/>
            </a:pPr>
            <a:r>
              <a:rPr lang="en-US" sz="3600" b="1">
                <a:solidFill>
                  <a:srgbClr val="1B2A4A"/>
                </a:solidFill>
                <a:latin typeface="Bookman Old Style" pitchFamily="34" charset="0"/>
              </a:rPr>
              <a:t>Data Integration Challenges</a:t>
            </a:r>
            <a:endParaRPr lang="en-US" sz="3600"/>
          </a:p>
        </p:txBody>
      </p:sp>
      <p:sp>
        <p:nvSpPr>
          <p:cNvPr id="20" name="Text 17">
            <a:extLst>
              <a:ext uri="{FF2B5EF4-FFF2-40B4-BE49-F238E27FC236}">
                <a16:creationId xmlns:a16="http://schemas.microsoft.com/office/drawing/2014/main" id="{68EE92EB-F3E7-D3AA-7F9E-2BD779FAFB9A}"/>
              </a:ext>
            </a:extLst>
          </p:cNvPr>
          <p:cNvSpPr/>
          <p:nvPr/>
        </p:nvSpPr>
        <p:spPr>
          <a:xfrm>
            <a:off x="457200" y="4832604"/>
            <a:ext cx="2743200" cy="146304"/>
          </a:xfrm>
          <a:prstGeom prst="rect">
            <a:avLst/>
          </a:prstGeom>
          <a:noFill/>
          <a:ln/>
        </p:spPr>
        <p:txBody>
          <a:bodyPr wrap="square" lIns="0" tIns="0" rIns="0" bIns="0" rtlCol="0" anchor="ctr"/>
          <a:lstStyle/>
          <a:p>
            <a:pPr marL="0" indent="0" algn="l">
              <a:buNone/>
            </a:pPr>
            <a:r>
              <a:rPr lang="en-US" sz="800" b="1" kern="0" spc="100">
                <a:solidFill>
                  <a:srgbClr val="004791"/>
                </a:solidFill>
                <a:latin typeface="Calibri" pitchFamily="34" charset="0"/>
                <a:ea typeface="Calibri" pitchFamily="34" charset="-122"/>
                <a:cs typeface="Calibri" pitchFamily="34" charset="-120"/>
              </a:rPr>
              <a:t>KTH</a:t>
            </a:r>
            <a:r>
              <a:rPr lang="en-US" sz="800" kern="0" spc="100">
                <a:solidFill>
                  <a:srgbClr val="C9C3BB"/>
                </a:solidFill>
                <a:latin typeface="Calibri" pitchFamily="34" charset="0"/>
                <a:ea typeface="Calibri" pitchFamily="34" charset="-122"/>
                <a:cs typeface="Calibri" pitchFamily="34" charset="-120"/>
              </a:rPr>
              <a:t>  /  </a:t>
            </a:r>
            <a:r>
              <a:rPr lang="en-US" sz="800" b="1" kern="0" spc="100">
                <a:solidFill>
                  <a:srgbClr val="57068C"/>
                </a:solidFill>
                <a:latin typeface="Calibri" pitchFamily="34" charset="0"/>
                <a:ea typeface="Calibri" pitchFamily="34" charset="-122"/>
                <a:cs typeface="Calibri" pitchFamily="34" charset="-120"/>
              </a:rPr>
              <a:t>NYU</a:t>
            </a:r>
            <a:r>
              <a:rPr lang="en-US" sz="800" kern="0" spc="100">
                <a:solidFill>
                  <a:srgbClr val="C9C3BB"/>
                </a:solidFill>
                <a:latin typeface="Calibri" pitchFamily="34" charset="0"/>
                <a:ea typeface="Calibri" pitchFamily="34" charset="-122"/>
                <a:cs typeface="Calibri" pitchFamily="34" charset="-120"/>
              </a:rPr>
              <a:t>  /  </a:t>
            </a:r>
            <a:r>
              <a:rPr lang="en-US" sz="800" b="1" kern="0" spc="100">
                <a:solidFill>
                  <a:srgbClr val="0066B3"/>
                </a:solidFill>
                <a:latin typeface="Calibri" pitchFamily="34" charset="0"/>
                <a:ea typeface="Calibri" pitchFamily="34" charset="-122"/>
                <a:cs typeface="Calibri" pitchFamily="34" charset="-120"/>
              </a:rPr>
              <a:t>TU Wien</a:t>
            </a:r>
            <a:endParaRPr lang="en-US" sz="800"/>
          </a:p>
        </p:txBody>
      </p:sp>
      <p:sp>
        <p:nvSpPr>
          <p:cNvPr id="21" name="Text 18">
            <a:extLst>
              <a:ext uri="{FF2B5EF4-FFF2-40B4-BE49-F238E27FC236}">
                <a16:creationId xmlns:a16="http://schemas.microsoft.com/office/drawing/2014/main" id="{890502C0-9A78-E925-490A-DBB7D61BFC84}"/>
              </a:ext>
            </a:extLst>
          </p:cNvPr>
          <p:cNvSpPr/>
          <p:nvPr/>
        </p:nvSpPr>
        <p:spPr>
          <a:xfrm>
            <a:off x="5486400" y="4823460"/>
            <a:ext cx="2743200" cy="164592"/>
          </a:xfrm>
          <a:prstGeom prst="rect">
            <a:avLst/>
          </a:prstGeom>
          <a:noFill/>
          <a:ln/>
        </p:spPr>
        <p:txBody>
          <a:bodyPr wrap="square" lIns="0" tIns="0" rIns="0" bIns="0" rtlCol="0" anchor="ctr"/>
          <a:lstStyle/>
          <a:p>
            <a:pPr marL="0" indent="0" algn="r">
              <a:buNone/>
            </a:pPr>
            <a:r>
              <a:rPr lang="en-US" sz="800">
                <a:solidFill>
                  <a:srgbClr val="5C6470"/>
                </a:solidFill>
                <a:latin typeface="Calibri" pitchFamily="34" charset="0"/>
                <a:ea typeface="Calibri" pitchFamily="34" charset="-122"/>
                <a:cs typeface="Calibri" pitchFamily="34" charset="-120"/>
              </a:rPr>
              <a:t>Andra Ionescu</a:t>
            </a:r>
            <a:endParaRPr lang="en-US" sz="800"/>
          </a:p>
        </p:txBody>
      </p:sp>
      <p:sp>
        <p:nvSpPr>
          <p:cNvPr id="22" name="Text 19">
            <a:extLst>
              <a:ext uri="{FF2B5EF4-FFF2-40B4-BE49-F238E27FC236}">
                <a16:creationId xmlns:a16="http://schemas.microsoft.com/office/drawing/2014/main" id="{9959EDE5-3BC9-098D-6F14-12FC7A671DA6}"/>
              </a:ext>
            </a:extLst>
          </p:cNvPr>
          <p:cNvSpPr/>
          <p:nvPr/>
        </p:nvSpPr>
        <p:spPr>
          <a:xfrm>
            <a:off x="8321040" y="4823460"/>
            <a:ext cx="365760" cy="164592"/>
          </a:xfrm>
          <a:prstGeom prst="rect">
            <a:avLst/>
          </a:prstGeom>
          <a:noFill/>
          <a:ln/>
        </p:spPr>
        <p:txBody>
          <a:bodyPr wrap="square" lIns="0" tIns="0" rIns="0" bIns="0" rtlCol="0" anchor="ctr"/>
          <a:lstStyle/>
          <a:p>
            <a:pPr marL="0" indent="0" algn="r">
              <a:buNone/>
            </a:pPr>
            <a:fld id="{00000000-0000-0000-0000-000000000024}" type="slidenum">
              <a:rPr lang="en-US" sz="800">
                <a:solidFill>
                  <a:srgbClr val="5C6470"/>
                </a:solidFill>
                <a:latin typeface="Calibri" pitchFamily="34" charset="0"/>
                <a:ea typeface="Calibri" pitchFamily="34" charset="-122"/>
                <a:cs typeface="Calibri" pitchFamily="34" charset="-120"/>
              </a:rPr>
              <a:t>36</a:t>
            </a:fld>
            <a:endParaRPr lang="en-US" sz="800"/>
          </a:p>
        </p:txBody>
      </p:sp>
      <p:sp>
        <p:nvSpPr>
          <p:cNvPr id="23" name="Footer Divider">
            <a:extLst>
              <a:ext uri="{FF2B5EF4-FFF2-40B4-BE49-F238E27FC236}">
                <a16:creationId xmlns:a16="http://schemas.microsoft.com/office/drawing/2014/main" id="{A8D8CD3C-C759-9644-4555-B793E0FA00E1}"/>
              </a:ext>
            </a:extLst>
          </p:cNvPr>
          <p:cNvSpPr/>
          <p:nvPr/>
        </p:nvSpPr>
        <p:spPr>
          <a:xfrm>
            <a:off x="457200" y="4721380"/>
            <a:ext cx="8229600" cy="9525"/>
          </a:xfrm>
          <a:prstGeom prst="rect">
            <a:avLst/>
          </a:prstGeom>
          <a:solidFill>
            <a:srgbClr val="C9C3BB"/>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SE"/>
          </a:p>
        </p:txBody>
      </p:sp>
      <p:sp>
        <p:nvSpPr>
          <p:cNvPr id="3" name="Citations Placeholder">
            <a:extLst>
              <a:ext uri="{FF2B5EF4-FFF2-40B4-BE49-F238E27FC236}">
                <a16:creationId xmlns:a16="http://schemas.microsoft.com/office/drawing/2014/main" id="{0CE8887B-6E22-05E4-C7BD-DD3AB92C0891}"/>
              </a:ext>
            </a:extLst>
          </p:cNvPr>
          <p:cNvSpPr txBox="1"/>
          <p:nvPr/>
        </p:nvSpPr>
        <p:spPr>
          <a:xfrm>
            <a:off x="955984" y="4160520"/>
            <a:ext cx="7723704" cy="524894"/>
          </a:xfrm>
          <a:prstGeom prst="rect">
            <a:avLst/>
          </a:prstGeom>
          <a:noFill/>
        </p:spPr>
        <p:txBody>
          <a:bodyPr vertOverflow="overflow" vert="horz" wrap="square" rtlCol="0" anchor="t">
            <a:noAutofit/>
          </a:bodyPr>
          <a:lstStyle/>
          <a:p>
            <a:pPr algn="r"/>
            <a:r>
              <a:rPr lang="en-SE" sz="1050">
                <a:solidFill>
                  <a:srgbClr val="5C6470"/>
                </a:solidFill>
              </a:rPr>
              <a:t>Do &amp; Rahm. 2002 (COMA), Madhavan et al. 2001 (Cupid), Melnik et al. 2002 (Similarity Flooding), Koutras et al. 2021 (Valentine) </a:t>
            </a:r>
          </a:p>
          <a:p>
            <a:pPr algn="r"/>
            <a:r>
              <a:rPr lang="en-SE" sz="1050">
                <a:solidFill>
                  <a:srgbClr val="5C6470"/>
                </a:solidFill>
              </a:rPr>
              <a:t>Mudgal et al. 2018 (DeepMatcher), Ebraheem et al. 2018 (DeepER), Li at al. 2020 (Ditto) </a:t>
            </a:r>
          </a:p>
          <a:p>
            <a:pPr algn="r"/>
            <a:r>
              <a:rPr lang="en-SE" sz="1050">
                <a:solidFill>
                  <a:srgbClr val="5C6470"/>
                </a:solidFill>
              </a:rPr>
              <a:t>Rahm &amp; Bernstein. 2001 "A survey of approaches to automatic schema matching"</a:t>
            </a:r>
          </a:p>
        </p:txBody>
      </p:sp>
      <p:sp>
        <p:nvSpPr>
          <p:cNvPr id="16" name="TextBox 15">
            <a:extLst>
              <a:ext uri="{FF2B5EF4-FFF2-40B4-BE49-F238E27FC236}">
                <a16:creationId xmlns:a16="http://schemas.microsoft.com/office/drawing/2014/main" id="{94B8508C-E7CE-69AE-AF52-C09B278474ED}"/>
              </a:ext>
            </a:extLst>
          </p:cNvPr>
          <p:cNvSpPr txBox="1"/>
          <p:nvPr/>
        </p:nvSpPr>
        <p:spPr>
          <a:xfrm>
            <a:off x="457200" y="1674808"/>
            <a:ext cx="1135247" cy="261610"/>
          </a:xfrm>
          <a:prstGeom prst="rect">
            <a:avLst/>
          </a:prstGeom>
          <a:noFill/>
        </p:spPr>
        <p:txBody>
          <a:bodyPr vertOverflow="overflow" vert="horz" wrap="none" rtlCol="0" anchor="t">
            <a:spAutoFit/>
          </a:bodyPr>
          <a:lstStyle/>
          <a:p>
            <a:pPr algn="l"/>
            <a:r>
              <a:rPr lang="en-GB" sz="1100" b="1">
                <a:solidFill>
                  <a:srgbClr val="E0156F"/>
                </a:solidFill>
              </a:rPr>
              <a:t>THE CHALLENGE</a:t>
            </a:r>
            <a:endParaRPr lang="en-SE" sz="1100" b="1">
              <a:solidFill>
                <a:srgbClr val="E0156F"/>
              </a:solidFill>
            </a:endParaRPr>
          </a:p>
        </p:txBody>
      </p:sp>
      <p:sp>
        <p:nvSpPr>
          <p:cNvPr id="17" name="Challenge Headline">
            <a:extLst>
              <a:ext uri="{FF2B5EF4-FFF2-40B4-BE49-F238E27FC236}">
                <a16:creationId xmlns:a16="http://schemas.microsoft.com/office/drawing/2014/main" id="{DC240CD6-076D-02ED-AE3C-869A108A585E}"/>
              </a:ext>
            </a:extLst>
          </p:cNvPr>
          <p:cNvSpPr txBox="1"/>
          <p:nvPr/>
        </p:nvSpPr>
        <p:spPr>
          <a:xfrm>
            <a:off x="457200" y="1916108"/>
            <a:ext cx="3182112" cy="584775"/>
          </a:xfrm>
          <a:prstGeom prst="rect">
            <a:avLst/>
          </a:prstGeom>
          <a:noFill/>
        </p:spPr>
        <p:txBody>
          <a:bodyPr vertOverflow="overflow" vert="horz" wrap="square" rtlCol="0" anchor="t">
            <a:spAutoFit/>
          </a:bodyPr>
          <a:lstStyle/>
          <a:p>
            <a:pPr algn="l"/>
            <a:r>
              <a:rPr lang="en-GB" sz="1600" b="1">
                <a:solidFill>
                  <a:srgbClr val="1B2A4A"/>
                </a:solidFill>
              </a:rPr>
              <a:t>Incomplete, institution-specific, poorly maintained mappings</a:t>
            </a:r>
            <a:endParaRPr lang="en-SE" sz="1600" b="1">
              <a:solidFill>
                <a:srgbClr val="1B2A4A"/>
              </a:solidFill>
            </a:endParaRPr>
          </a:p>
        </p:txBody>
      </p:sp>
      <p:sp>
        <p:nvSpPr>
          <p:cNvPr id="19" name="TextBox 18">
            <a:extLst>
              <a:ext uri="{FF2B5EF4-FFF2-40B4-BE49-F238E27FC236}">
                <a16:creationId xmlns:a16="http://schemas.microsoft.com/office/drawing/2014/main" id="{A53BECDB-1A3A-A31A-DA02-13881A395D5F}"/>
              </a:ext>
            </a:extLst>
          </p:cNvPr>
          <p:cNvSpPr txBox="1"/>
          <p:nvPr/>
        </p:nvSpPr>
        <p:spPr>
          <a:xfrm>
            <a:off x="4165600" y="1674808"/>
            <a:ext cx="1300356" cy="261610"/>
          </a:xfrm>
          <a:prstGeom prst="rect">
            <a:avLst/>
          </a:prstGeom>
          <a:noFill/>
        </p:spPr>
        <p:txBody>
          <a:bodyPr vertOverflow="overflow" vert="horz" wrap="none" rtlCol="0" anchor="t">
            <a:spAutoFit/>
          </a:bodyPr>
          <a:lstStyle/>
          <a:p>
            <a:pPr algn="l"/>
            <a:r>
              <a:rPr lang="en-GB" sz="1100" b="1">
                <a:solidFill>
                  <a:srgbClr val="004791"/>
                </a:solidFill>
              </a:rPr>
              <a:t>THE DM SOLUTION</a:t>
            </a:r>
            <a:endParaRPr lang="en-SE" sz="1100" b="1">
              <a:solidFill>
                <a:srgbClr val="004791"/>
              </a:solidFill>
            </a:endParaRPr>
          </a:p>
        </p:txBody>
      </p:sp>
      <p:sp>
        <p:nvSpPr>
          <p:cNvPr id="24" name="Solution Detail">
            <a:extLst>
              <a:ext uri="{FF2B5EF4-FFF2-40B4-BE49-F238E27FC236}">
                <a16:creationId xmlns:a16="http://schemas.microsoft.com/office/drawing/2014/main" id="{2F85C313-2E19-5738-3B23-4A194CD48BB8}"/>
              </a:ext>
            </a:extLst>
          </p:cNvPr>
          <p:cNvSpPr txBox="1"/>
          <p:nvPr/>
        </p:nvSpPr>
        <p:spPr>
          <a:xfrm>
            <a:off x="4165600" y="1916108"/>
            <a:ext cx="4521200" cy="738664"/>
          </a:xfrm>
          <a:prstGeom prst="rect">
            <a:avLst/>
          </a:prstGeom>
          <a:noFill/>
        </p:spPr>
        <p:txBody>
          <a:bodyPr vertOverflow="overflow" vert="horz" wrap="square" rtlCol="0" anchor="t">
            <a:spAutoFit/>
          </a:bodyPr>
          <a:lstStyle/>
          <a:p>
            <a:pPr algn="l"/>
            <a:r>
              <a:rPr lang="en-GB" sz="1400">
                <a:solidFill>
                  <a:srgbClr val="1B2A4A"/>
                </a:solidFill>
              </a:rPr>
              <a:t>Schema Matching (</a:t>
            </a:r>
            <a:r>
              <a:rPr lang="en-GB" sz="1400" b="1">
                <a:solidFill>
                  <a:srgbClr val="1B2A4A"/>
                </a:solidFill>
              </a:rPr>
              <a:t>COMA, Cupid, Similarity Flooding, Valentine</a:t>
            </a:r>
            <a:r>
              <a:rPr lang="en-GB" sz="1400">
                <a:solidFill>
                  <a:srgbClr val="1B2A4A"/>
                </a:solidFill>
              </a:rPr>
              <a:t>, etc.) + Entity Resolution (</a:t>
            </a:r>
            <a:r>
              <a:rPr lang="en-GB" sz="1400" b="1" err="1">
                <a:solidFill>
                  <a:srgbClr val="1B2A4A"/>
                </a:solidFill>
              </a:rPr>
              <a:t>DeepMatcher</a:t>
            </a:r>
            <a:r>
              <a:rPr lang="en-GB" sz="1400" b="1">
                <a:solidFill>
                  <a:srgbClr val="1B2A4A"/>
                </a:solidFill>
              </a:rPr>
              <a:t>, </a:t>
            </a:r>
            <a:r>
              <a:rPr lang="en-GB" sz="1400" b="1" err="1">
                <a:solidFill>
                  <a:srgbClr val="1B2A4A"/>
                </a:solidFill>
              </a:rPr>
              <a:t>DeepER</a:t>
            </a:r>
            <a:r>
              <a:rPr lang="en-GB" sz="1400" b="1">
                <a:solidFill>
                  <a:srgbClr val="1B2A4A"/>
                </a:solidFill>
              </a:rPr>
              <a:t>, Ditto</a:t>
            </a:r>
            <a:r>
              <a:rPr lang="en-GB" sz="1400">
                <a:solidFill>
                  <a:srgbClr val="1B2A4A"/>
                </a:solidFill>
              </a:rPr>
              <a:t>, etc.)</a:t>
            </a:r>
            <a:endParaRPr lang="en-SE" sz="1400">
              <a:solidFill>
                <a:srgbClr val="1B2A4A"/>
              </a:solidFill>
            </a:endParaRPr>
          </a:p>
        </p:txBody>
      </p:sp>
      <p:sp>
        <p:nvSpPr>
          <p:cNvPr id="25" name="Section Divider">
            <a:extLst>
              <a:ext uri="{FF2B5EF4-FFF2-40B4-BE49-F238E27FC236}">
                <a16:creationId xmlns:a16="http://schemas.microsoft.com/office/drawing/2014/main" id="{3914320C-1B0A-3C15-5A3E-FD441F93CC21}"/>
              </a:ext>
            </a:extLst>
          </p:cNvPr>
          <p:cNvSpPr/>
          <p:nvPr/>
        </p:nvSpPr>
        <p:spPr>
          <a:xfrm>
            <a:off x="457200" y="2753800"/>
            <a:ext cx="8229600" cy="12700"/>
          </a:xfrm>
          <a:prstGeom prst="rect">
            <a:avLst/>
          </a:prstGeom>
          <a:solidFill>
            <a:srgbClr val="D9E2EC"/>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SE"/>
          </a:p>
        </p:txBody>
      </p:sp>
      <p:sp>
        <p:nvSpPr>
          <p:cNvPr id="26" name="TextBox 25">
            <a:extLst>
              <a:ext uri="{FF2B5EF4-FFF2-40B4-BE49-F238E27FC236}">
                <a16:creationId xmlns:a16="http://schemas.microsoft.com/office/drawing/2014/main" id="{301021C1-068D-5C17-8BF1-69698244585F}"/>
              </a:ext>
            </a:extLst>
          </p:cNvPr>
          <p:cNvSpPr txBox="1"/>
          <p:nvPr/>
        </p:nvSpPr>
        <p:spPr>
          <a:xfrm>
            <a:off x="457200" y="2823904"/>
            <a:ext cx="869149" cy="261610"/>
          </a:xfrm>
          <a:prstGeom prst="rect">
            <a:avLst/>
          </a:prstGeom>
          <a:noFill/>
        </p:spPr>
        <p:txBody>
          <a:bodyPr vertOverflow="overflow" vert="horz" wrap="none" rtlCol="0" anchor="t">
            <a:spAutoFit/>
          </a:bodyPr>
          <a:lstStyle/>
          <a:p>
            <a:pPr algn="l"/>
            <a:r>
              <a:rPr lang="en-GB" sz="1100" b="1">
                <a:solidFill>
                  <a:srgbClr val="E0156F"/>
                </a:solidFill>
              </a:rPr>
              <a:t>YES, BUT … </a:t>
            </a:r>
          </a:p>
        </p:txBody>
      </p:sp>
      <p:sp>
        <p:nvSpPr>
          <p:cNvPr id="27" name="Residual Marker">
            <a:extLst>
              <a:ext uri="{FF2B5EF4-FFF2-40B4-BE49-F238E27FC236}">
                <a16:creationId xmlns:a16="http://schemas.microsoft.com/office/drawing/2014/main" id="{15B6DD41-BBDB-51D0-AEFC-8D2DD63BEBB3}"/>
              </a:ext>
            </a:extLst>
          </p:cNvPr>
          <p:cNvSpPr/>
          <p:nvPr/>
        </p:nvSpPr>
        <p:spPr>
          <a:xfrm>
            <a:off x="457200" y="3174424"/>
            <a:ext cx="203200" cy="203200"/>
          </a:xfrm>
          <a:prstGeom prst="ellipse">
            <a:avLst/>
          </a:prstGeom>
          <a:solidFill>
            <a:srgbClr val="E0156F"/>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none" lIns="36000" rtlCol="0" anchor="ctr" anchorCtr="0">
            <a:noAutofit/>
          </a:bodyPr>
          <a:lstStyle/>
          <a:p>
            <a:pPr marL="7938" algn="l"/>
            <a:r>
              <a:rPr lang="en-SE" sz="1100" b="1">
                <a:solidFill>
                  <a:srgbClr val="FFFFFF"/>
                </a:solidFill>
              </a:rPr>
              <a:t>!</a:t>
            </a:r>
          </a:p>
        </p:txBody>
      </p:sp>
      <p:sp>
        <p:nvSpPr>
          <p:cNvPr id="28" name="Residual Item">
            <a:extLst>
              <a:ext uri="{FF2B5EF4-FFF2-40B4-BE49-F238E27FC236}">
                <a16:creationId xmlns:a16="http://schemas.microsoft.com/office/drawing/2014/main" id="{2D685AC3-585B-848D-FD03-FBB46591BE4D}"/>
              </a:ext>
            </a:extLst>
          </p:cNvPr>
          <p:cNvSpPr txBox="1"/>
          <p:nvPr/>
        </p:nvSpPr>
        <p:spPr>
          <a:xfrm>
            <a:off x="787400" y="3136324"/>
            <a:ext cx="7899400" cy="307777"/>
          </a:xfrm>
          <a:prstGeom prst="rect">
            <a:avLst/>
          </a:prstGeom>
          <a:noFill/>
        </p:spPr>
        <p:txBody>
          <a:bodyPr vertOverflow="overflow" vert="horz" wrap="square" rtlCol="0" anchor="t">
            <a:spAutoFit/>
          </a:bodyPr>
          <a:lstStyle/>
          <a:p>
            <a:pPr algn="l"/>
            <a:r>
              <a:rPr lang="en-GB" sz="1400">
                <a:solidFill>
                  <a:srgbClr val="1B2A4A"/>
                </a:solidFill>
              </a:rPr>
              <a:t>Automated matchers reduce the manual load, but don’t eliminate it</a:t>
            </a:r>
            <a:endParaRPr lang="en-SE" sz="1400">
              <a:solidFill>
                <a:srgbClr val="1B2A4A"/>
              </a:solidFill>
            </a:endParaRPr>
          </a:p>
        </p:txBody>
      </p:sp>
      <p:sp>
        <p:nvSpPr>
          <p:cNvPr id="29" name="Residual Marker">
            <a:extLst>
              <a:ext uri="{FF2B5EF4-FFF2-40B4-BE49-F238E27FC236}">
                <a16:creationId xmlns:a16="http://schemas.microsoft.com/office/drawing/2014/main" id="{0CA85BCA-DFBD-FC00-9D38-AD26287F7497}"/>
              </a:ext>
            </a:extLst>
          </p:cNvPr>
          <p:cNvSpPr/>
          <p:nvPr/>
        </p:nvSpPr>
        <p:spPr>
          <a:xfrm>
            <a:off x="457200" y="3555424"/>
            <a:ext cx="203200" cy="203200"/>
          </a:xfrm>
          <a:prstGeom prst="ellipse">
            <a:avLst/>
          </a:prstGeom>
          <a:solidFill>
            <a:srgbClr val="E0156F"/>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none" lIns="36000" rtlCol="0" anchor="ctr" anchorCtr="0">
            <a:noAutofit/>
          </a:bodyPr>
          <a:lstStyle/>
          <a:p>
            <a:pPr marL="7938" algn="l"/>
            <a:r>
              <a:rPr lang="en-SE" sz="1100" b="1">
                <a:solidFill>
                  <a:srgbClr val="FFFFFF"/>
                </a:solidFill>
              </a:rPr>
              <a:t>!</a:t>
            </a:r>
          </a:p>
        </p:txBody>
      </p:sp>
      <p:sp>
        <p:nvSpPr>
          <p:cNvPr id="30" name="Residual Item">
            <a:extLst>
              <a:ext uri="{FF2B5EF4-FFF2-40B4-BE49-F238E27FC236}">
                <a16:creationId xmlns:a16="http://schemas.microsoft.com/office/drawing/2014/main" id="{806B7FFC-5C43-9BF9-126A-E0F142490881}"/>
              </a:ext>
            </a:extLst>
          </p:cNvPr>
          <p:cNvSpPr txBox="1"/>
          <p:nvPr/>
        </p:nvSpPr>
        <p:spPr>
          <a:xfrm>
            <a:off x="787400" y="3517324"/>
            <a:ext cx="7899400" cy="307777"/>
          </a:xfrm>
          <a:prstGeom prst="rect">
            <a:avLst/>
          </a:prstGeom>
          <a:noFill/>
        </p:spPr>
        <p:txBody>
          <a:bodyPr vertOverflow="overflow" vert="horz" wrap="square" rtlCol="0" anchor="t">
            <a:spAutoFit/>
          </a:bodyPr>
          <a:lstStyle/>
          <a:p>
            <a:pPr algn="l"/>
            <a:r>
              <a:rPr lang="en-GB" sz="1400">
                <a:solidFill>
                  <a:srgbClr val="1B2A4A"/>
                </a:solidFill>
              </a:rPr>
              <a:t>Schema and instances are not enough, semantics matter</a:t>
            </a:r>
            <a:endParaRPr lang="en-SE" sz="1400">
              <a:solidFill>
                <a:srgbClr val="1B2A4A"/>
              </a:solidFill>
            </a:endParaRPr>
          </a:p>
        </p:txBody>
      </p:sp>
      <p:sp>
        <p:nvSpPr>
          <p:cNvPr id="31" name="Flow Arrow">
            <a:extLst>
              <a:ext uri="{FF2B5EF4-FFF2-40B4-BE49-F238E27FC236}">
                <a16:creationId xmlns:a16="http://schemas.microsoft.com/office/drawing/2014/main" id="{97F46027-361F-0DDF-1F0F-A39F13B10CCC}"/>
              </a:ext>
            </a:extLst>
          </p:cNvPr>
          <p:cNvSpPr/>
          <p:nvPr/>
        </p:nvSpPr>
        <p:spPr>
          <a:xfrm>
            <a:off x="3658972" y="2213796"/>
            <a:ext cx="355600" cy="228600"/>
          </a:xfrm>
          <a:prstGeom prst="rightArrow">
            <a:avLst/>
          </a:prstGeom>
          <a:solidFill>
            <a:srgbClr val="57068C"/>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SE"/>
          </a:p>
        </p:txBody>
      </p:sp>
    </p:spTree>
    <p:extLst>
      <p:ext uri="{BB962C8B-B14F-4D97-AF65-F5344CB8AC3E}">
        <p14:creationId xmlns:p14="http://schemas.microsoft.com/office/powerpoint/2010/main" val="34950089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7"/>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9"/>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6" grpId="0"/>
      <p:bldP spid="17" grpId="0"/>
      <p:bldP spid="19" grpId="0"/>
      <p:bldP spid="24" grpId="0"/>
      <p:bldP spid="25" grpId="0" animBg="1"/>
      <p:bldP spid="26" grpId="0"/>
      <p:bldP spid="27" grpId="0" animBg="1"/>
      <p:bldP spid="28" grpId="0"/>
      <p:bldP spid="29" grpId="0" animBg="1"/>
      <p:bldP spid="30" grpId="0"/>
      <p:bldP spid="31"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DCE666-72DA-6677-F613-D127E212781F}"/>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A50B095A-E7B6-B389-5658-4A4FFE569F53}"/>
              </a:ext>
            </a:extLst>
          </p:cNvPr>
          <p:cNvSpPr/>
          <p:nvPr/>
        </p:nvSpPr>
        <p:spPr>
          <a:xfrm>
            <a:off x="457200" y="301752"/>
            <a:ext cx="3840480" cy="274320"/>
          </a:xfrm>
          <a:prstGeom prst="rect">
            <a:avLst/>
          </a:prstGeom>
          <a:noFill/>
          <a:ln/>
        </p:spPr>
        <p:txBody>
          <a:bodyPr wrap="square" lIns="0" tIns="0" rIns="0" bIns="0" rtlCol="0" anchor="ctr"/>
          <a:lstStyle/>
          <a:p>
            <a:pPr marL="0" indent="0">
              <a:buNone/>
            </a:pPr>
            <a:r>
              <a:rPr lang="en-US" sz="1100" b="1" kern="0" spc="200">
                <a:solidFill>
                  <a:srgbClr val="004791"/>
                </a:solidFill>
                <a:latin typeface="Calibri" pitchFamily="34" charset="0"/>
                <a:ea typeface="Calibri" pitchFamily="34" charset="-122"/>
                <a:cs typeface="Calibri" pitchFamily="34" charset="-120"/>
              </a:rPr>
              <a:t>SECOND GENERATION</a:t>
            </a:r>
            <a:endParaRPr lang="en-US" sz="1100"/>
          </a:p>
        </p:txBody>
      </p:sp>
      <p:sp>
        <p:nvSpPr>
          <p:cNvPr id="20" name="Text 17">
            <a:extLst>
              <a:ext uri="{FF2B5EF4-FFF2-40B4-BE49-F238E27FC236}">
                <a16:creationId xmlns:a16="http://schemas.microsoft.com/office/drawing/2014/main" id="{4C0031AB-C60A-BDE3-06F6-5CD39CBBDFF5}"/>
              </a:ext>
            </a:extLst>
          </p:cNvPr>
          <p:cNvSpPr/>
          <p:nvPr/>
        </p:nvSpPr>
        <p:spPr>
          <a:xfrm>
            <a:off x="457200" y="4832604"/>
            <a:ext cx="2743200" cy="146304"/>
          </a:xfrm>
          <a:prstGeom prst="rect">
            <a:avLst/>
          </a:prstGeom>
          <a:noFill/>
          <a:ln/>
        </p:spPr>
        <p:txBody>
          <a:bodyPr wrap="square" lIns="0" tIns="0" rIns="0" bIns="0" rtlCol="0" anchor="ctr"/>
          <a:lstStyle/>
          <a:p>
            <a:pPr marL="0" indent="0" algn="l">
              <a:buNone/>
            </a:pPr>
            <a:r>
              <a:rPr lang="en-US" sz="800" b="1" kern="0" spc="100">
                <a:solidFill>
                  <a:srgbClr val="004791"/>
                </a:solidFill>
                <a:latin typeface="Calibri" pitchFamily="34" charset="0"/>
                <a:ea typeface="Calibri" pitchFamily="34" charset="-122"/>
                <a:cs typeface="Calibri" pitchFamily="34" charset="-120"/>
              </a:rPr>
              <a:t>KTH</a:t>
            </a:r>
            <a:r>
              <a:rPr lang="en-US" sz="800" kern="0" spc="100">
                <a:solidFill>
                  <a:srgbClr val="C9C3BB"/>
                </a:solidFill>
                <a:latin typeface="Calibri" pitchFamily="34" charset="0"/>
                <a:ea typeface="Calibri" pitchFamily="34" charset="-122"/>
                <a:cs typeface="Calibri" pitchFamily="34" charset="-120"/>
              </a:rPr>
              <a:t>  /  </a:t>
            </a:r>
            <a:r>
              <a:rPr lang="en-US" sz="800" b="1" kern="0" spc="100">
                <a:solidFill>
                  <a:srgbClr val="57068C"/>
                </a:solidFill>
                <a:latin typeface="Calibri" pitchFamily="34" charset="0"/>
                <a:ea typeface="Calibri" pitchFamily="34" charset="-122"/>
                <a:cs typeface="Calibri" pitchFamily="34" charset="-120"/>
              </a:rPr>
              <a:t>NYU</a:t>
            </a:r>
            <a:r>
              <a:rPr lang="en-US" sz="800" kern="0" spc="100">
                <a:solidFill>
                  <a:srgbClr val="C9C3BB"/>
                </a:solidFill>
                <a:latin typeface="Calibri" pitchFamily="34" charset="0"/>
                <a:ea typeface="Calibri" pitchFamily="34" charset="-122"/>
                <a:cs typeface="Calibri" pitchFamily="34" charset="-120"/>
              </a:rPr>
              <a:t>  /  </a:t>
            </a:r>
            <a:r>
              <a:rPr lang="en-US" sz="800" b="1" kern="0" spc="100">
                <a:solidFill>
                  <a:srgbClr val="0066B3"/>
                </a:solidFill>
                <a:latin typeface="Calibri" pitchFamily="34" charset="0"/>
                <a:ea typeface="Calibri" pitchFamily="34" charset="-122"/>
                <a:cs typeface="Calibri" pitchFamily="34" charset="-120"/>
              </a:rPr>
              <a:t>TU Wien</a:t>
            </a:r>
            <a:endParaRPr lang="en-US" sz="800"/>
          </a:p>
        </p:txBody>
      </p:sp>
      <p:sp>
        <p:nvSpPr>
          <p:cNvPr id="22" name="Text 19">
            <a:extLst>
              <a:ext uri="{FF2B5EF4-FFF2-40B4-BE49-F238E27FC236}">
                <a16:creationId xmlns:a16="http://schemas.microsoft.com/office/drawing/2014/main" id="{94BB6F97-3BA7-C14B-6D69-8BEDE0278EDF}"/>
              </a:ext>
            </a:extLst>
          </p:cNvPr>
          <p:cNvSpPr/>
          <p:nvPr/>
        </p:nvSpPr>
        <p:spPr>
          <a:xfrm>
            <a:off x="8321040" y="4823460"/>
            <a:ext cx="365760" cy="164592"/>
          </a:xfrm>
          <a:prstGeom prst="rect">
            <a:avLst/>
          </a:prstGeom>
          <a:noFill/>
          <a:ln/>
        </p:spPr>
        <p:txBody>
          <a:bodyPr wrap="square" lIns="0" tIns="0" rIns="0" bIns="0" rtlCol="0" anchor="ctr"/>
          <a:lstStyle/>
          <a:p>
            <a:pPr marL="0" indent="0" algn="r">
              <a:buNone/>
            </a:pPr>
            <a:fld id="{00000000-0000-0000-0000-000000000025}" type="slidenum">
              <a:rPr lang="en-US" sz="800">
                <a:solidFill>
                  <a:srgbClr val="5C6470"/>
                </a:solidFill>
                <a:latin typeface="Calibri" pitchFamily="34" charset="0"/>
                <a:ea typeface="Calibri" pitchFamily="34" charset="-122"/>
                <a:cs typeface="Calibri" pitchFamily="34" charset="-120"/>
              </a:rPr>
              <a:t>37</a:t>
            </a:fld>
            <a:endParaRPr lang="en-US" sz="800"/>
          </a:p>
        </p:txBody>
      </p:sp>
      <p:sp>
        <p:nvSpPr>
          <p:cNvPr id="23" name="Footer Divider">
            <a:extLst>
              <a:ext uri="{FF2B5EF4-FFF2-40B4-BE49-F238E27FC236}">
                <a16:creationId xmlns:a16="http://schemas.microsoft.com/office/drawing/2014/main" id="{8CB18524-6F6C-BBAE-FC08-1C9606CB1A88}"/>
              </a:ext>
            </a:extLst>
          </p:cNvPr>
          <p:cNvSpPr/>
          <p:nvPr/>
        </p:nvSpPr>
        <p:spPr>
          <a:xfrm>
            <a:off x="457200" y="4721380"/>
            <a:ext cx="8229600" cy="9525"/>
          </a:xfrm>
          <a:prstGeom prst="rect">
            <a:avLst/>
          </a:prstGeom>
          <a:solidFill>
            <a:srgbClr val="C9C3BB"/>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SE"/>
          </a:p>
        </p:txBody>
      </p:sp>
      <p:sp>
        <p:nvSpPr>
          <p:cNvPr id="4" name="Citations Placeholder">
            <a:extLst>
              <a:ext uri="{FF2B5EF4-FFF2-40B4-BE49-F238E27FC236}">
                <a16:creationId xmlns:a16="http://schemas.microsoft.com/office/drawing/2014/main" id="{09D793F0-AC9F-4601-69F7-E5C6EDD3CDCD}"/>
              </a:ext>
            </a:extLst>
          </p:cNvPr>
          <p:cNvSpPr txBox="1"/>
          <p:nvPr/>
        </p:nvSpPr>
        <p:spPr>
          <a:xfrm>
            <a:off x="478463" y="4143742"/>
            <a:ext cx="8262865" cy="577081"/>
          </a:xfrm>
          <a:prstGeom prst="rect">
            <a:avLst/>
          </a:prstGeom>
          <a:noFill/>
        </p:spPr>
        <p:txBody>
          <a:bodyPr vertOverflow="overflow" vert="horz" wrap="square" rtlCol="0" anchor="t">
            <a:spAutoFit/>
          </a:bodyPr>
          <a:lstStyle/>
          <a:p>
            <a:pPr algn="r"/>
            <a:r>
              <a:rPr lang="en-SE" sz="1050">
                <a:solidFill>
                  <a:srgbClr val="5C6470"/>
                </a:solidFill>
              </a:rPr>
              <a:t>Fernandez et al. 2018 (Aurum), Bogatu et al. 2020 (D3L), Fang et al. 2023 (Starmie), Zhu et al. 2019 (JOSIE), Nargesian et al. 2018 (TUS), Dong et al. 2021 (PEXESO), Dong at al. 2023 (DeepJoin), Zhu et al. 2016 (LSH Ensamble), Fernandez et al. 2018 (Seeping Semantics), Zhang et al. 2021 (SMAT)</a:t>
            </a:r>
          </a:p>
          <a:p>
            <a:pPr algn="r"/>
            <a:r>
              <a:rPr lang="en-SE" sz="1050">
                <a:solidFill>
                  <a:srgbClr val="5C6470"/>
                </a:solidFill>
              </a:rPr>
              <a:t>Abedjan et al. 2025 “</a:t>
            </a:r>
            <a:r>
              <a:rPr lang="en-GB" sz="1050">
                <a:solidFill>
                  <a:srgbClr val="5C6470"/>
                </a:solidFill>
              </a:rPr>
              <a:t>Data Discovery in Data Lakes: Operations, Indexes, Systems” </a:t>
            </a:r>
            <a:endParaRPr lang="en-SE" sz="1050">
              <a:solidFill>
                <a:srgbClr val="5C6470"/>
              </a:solidFill>
            </a:endParaRPr>
          </a:p>
        </p:txBody>
      </p:sp>
      <p:sp>
        <p:nvSpPr>
          <p:cNvPr id="5" name="Text 18">
            <a:extLst>
              <a:ext uri="{FF2B5EF4-FFF2-40B4-BE49-F238E27FC236}">
                <a16:creationId xmlns:a16="http://schemas.microsoft.com/office/drawing/2014/main" id="{AAC2F3B1-6236-E125-50C4-400980E3124D}"/>
              </a:ext>
            </a:extLst>
          </p:cNvPr>
          <p:cNvSpPr/>
          <p:nvPr/>
        </p:nvSpPr>
        <p:spPr>
          <a:xfrm>
            <a:off x="5486400" y="4823460"/>
            <a:ext cx="2743200" cy="164592"/>
          </a:xfrm>
          <a:prstGeom prst="rect">
            <a:avLst/>
          </a:prstGeom>
          <a:noFill/>
          <a:ln/>
        </p:spPr>
        <p:txBody>
          <a:bodyPr wrap="square" lIns="0" tIns="0" rIns="0" bIns="0" rtlCol="0" anchor="ctr"/>
          <a:lstStyle/>
          <a:p>
            <a:pPr marL="0" indent="0" algn="r">
              <a:buNone/>
            </a:pPr>
            <a:r>
              <a:rPr lang="en-US" sz="800">
                <a:solidFill>
                  <a:srgbClr val="5C6470"/>
                </a:solidFill>
                <a:latin typeface="Calibri" pitchFamily="34" charset="0"/>
                <a:ea typeface="Calibri" pitchFamily="34" charset="-122"/>
                <a:cs typeface="Calibri" pitchFamily="34" charset="-120"/>
              </a:rPr>
              <a:t>Andra Ionescu</a:t>
            </a:r>
            <a:endParaRPr lang="en-US" sz="800"/>
          </a:p>
        </p:txBody>
      </p:sp>
      <p:sp>
        <p:nvSpPr>
          <p:cNvPr id="17" name="Residual Item">
            <a:extLst>
              <a:ext uri="{FF2B5EF4-FFF2-40B4-BE49-F238E27FC236}">
                <a16:creationId xmlns:a16="http://schemas.microsoft.com/office/drawing/2014/main" id="{40527AE5-AD8C-ACF5-7520-0398D9F0CC34}"/>
              </a:ext>
            </a:extLst>
          </p:cNvPr>
          <p:cNvSpPr txBox="1"/>
          <p:nvPr/>
        </p:nvSpPr>
        <p:spPr>
          <a:xfrm>
            <a:off x="787400" y="3141468"/>
            <a:ext cx="8054848" cy="307777"/>
          </a:xfrm>
          <a:prstGeom prst="rect">
            <a:avLst/>
          </a:prstGeom>
          <a:noFill/>
        </p:spPr>
        <p:txBody>
          <a:bodyPr vertOverflow="overflow" vert="horz" wrap="square" rtlCol="0" anchor="t">
            <a:spAutoFit/>
          </a:bodyPr>
          <a:lstStyle/>
          <a:p>
            <a:pPr algn="l"/>
            <a:r>
              <a:rPr lang="en-GB" sz="1400">
                <a:solidFill>
                  <a:srgbClr val="1B2A4A"/>
                </a:solidFill>
              </a:rPr>
              <a:t>Data access, federated learning: raw patient instances cannot cross institutional boundaries (</a:t>
            </a:r>
            <a:r>
              <a:rPr lang="en-GB" sz="1400" err="1">
                <a:solidFill>
                  <a:srgbClr val="1B2A4A"/>
                </a:solidFill>
              </a:rPr>
              <a:t>Abedjan</a:t>
            </a:r>
            <a:r>
              <a:rPr lang="en-GB" sz="1400">
                <a:solidFill>
                  <a:srgbClr val="1B2A4A"/>
                </a:solidFill>
              </a:rPr>
              <a:t> et al.)</a:t>
            </a:r>
            <a:endParaRPr lang="en-SE" sz="1400">
              <a:solidFill>
                <a:srgbClr val="1B2A4A"/>
              </a:solidFill>
            </a:endParaRPr>
          </a:p>
        </p:txBody>
      </p:sp>
      <p:sp>
        <p:nvSpPr>
          <p:cNvPr id="19" name="Residual Item">
            <a:extLst>
              <a:ext uri="{FF2B5EF4-FFF2-40B4-BE49-F238E27FC236}">
                <a16:creationId xmlns:a16="http://schemas.microsoft.com/office/drawing/2014/main" id="{663DE6A3-8D15-5369-E2C8-22C9CB1FE5B5}"/>
              </a:ext>
            </a:extLst>
          </p:cNvPr>
          <p:cNvSpPr txBox="1"/>
          <p:nvPr/>
        </p:nvSpPr>
        <p:spPr>
          <a:xfrm>
            <a:off x="787400" y="3530596"/>
            <a:ext cx="7899400" cy="307777"/>
          </a:xfrm>
          <a:prstGeom prst="rect">
            <a:avLst/>
          </a:prstGeom>
          <a:noFill/>
        </p:spPr>
        <p:txBody>
          <a:bodyPr vertOverflow="overflow" vert="horz" wrap="square" rtlCol="0" anchor="t">
            <a:spAutoFit/>
          </a:bodyPr>
          <a:lstStyle/>
          <a:p>
            <a:pPr algn="l"/>
            <a:r>
              <a:rPr lang="en-GB" sz="1400">
                <a:solidFill>
                  <a:srgbClr val="1B2A4A"/>
                </a:solidFill>
              </a:rPr>
              <a:t>Privacy preserving discovery: schema level is preferred to prevent data leakage (SMAT)</a:t>
            </a:r>
            <a:endParaRPr lang="en-SE" sz="1400">
              <a:solidFill>
                <a:srgbClr val="1B2A4A"/>
              </a:solidFill>
            </a:endParaRPr>
          </a:p>
        </p:txBody>
      </p:sp>
      <p:sp>
        <p:nvSpPr>
          <p:cNvPr id="25" name="TextBox 24">
            <a:extLst>
              <a:ext uri="{FF2B5EF4-FFF2-40B4-BE49-F238E27FC236}">
                <a16:creationId xmlns:a16="http://schemas.microsoft.com/office/drawing/2014/main" id="{533CF00D-DA86-48E7-4821-EF18CB00C522}"/>
              </a:ext>
            </a:extLst>
          </p:cNvPr>
          <p:cNvSpPr txBox="1"/>
          <p:nvPr/>
        </p:nvSpPr>
        <p:spPr>
          <a:xfrm>
            <a:off x="457200" y="1689096"/>
            <a:ext cx="1135247" cy="261610"/>
          </a:xfrm>
          <a:prstGeom prst="rect">
            <a:avLst/>
          </a:prstGeom>
          <a:noFill/>
        </p:spPr>
        <p:txBody>
          <a:bodyPr vertOverflow="overflow" vert="horz" wrap="none" rtlCol="0" anchor="t">
            <a:spAutoFit/>
          </a:bodyPr>
          <a:lstStyle/>
          <a:p>
            <a:pPr algn="l"/>
            <a:r>
              <a:rPr lang="en-GB" sz="1100" b="1">
                <a:solidFill>
                  <a:srgbClr val="E0156F"/>
                </a:solidFill>
              </a:rPr>
              <a:t>THE CHALLENGE</a:t>
            </a:r>
            <a:endParaRPr lang="en-SE" sz="1100" b="1">
              <a:solidFill>
                <a:srgbClr val="E0156F"/>
              </a:solidFill>
            </a:endParaRPr>
          </a:p>
        </p:txBody>
      </p:sp>
      <p:sp>
        <p:nvSpPr>
          <p:cNvPr id="26" name="TextBox 25">
            <a:extLst>
              <a:ext uri="{FF2B5EF4-FFF2-40B4-BE49-F238E27FC236}">
                <a16:creationId xmlns:a16="http://schemas.microsoft.com/office/drawing/2014/main" id="{0A6CEE14-AEA5-ABA2-A8FA-52D4BD18B98C}"/>
              </a:ext>
            </a:extLst>
          </p:cNvPr>
          <p:cNvSpPr txBox="1"/>
          <p:nvPr/>
        </p:nvSpPr>
        <p:spPr>
          <a:xfrm>
            <a:off x="4165600" y="1689096"/>
            <a:ext cx="1300356" cy="261610"/>
          </a:xfrm>
          <a:prstGeom prst="rect">
            <a:avLst/>
          </a:prstGeom>
          <a:noFill/>
        </p:spPr>
        <p:txBody>
          <a:bodyPr vertOverflow="overflow" vert="horz" wrap="none" rtlCol="0" anchor="t">
            <a:spAutoFit/>
          </a:bodyPr>
          <a:lstStyle/>
          <a:p>
            <a:pPr algn="l"/>
            <a:r>
              <a:rPr lang="en-GB" sz="1100" b="1">
                <a:solidFill>
                  <a:srgbClr val="004791"/>
                </a:solidFill>
              </a:rPr>
              <a:t>THE DM SOLUTION</a:t>
            </a:r>
            <a:endParaRPr lang="en-SE" sz="1100" b="1">
              <a:solidFill>
                <a:srgbClr val="004791"/>
              </a:solidFill>
            </a:endParaRPr>
          </a:p>
        </p:txBody>
      </p:sp>
      <p:sp>
        <p:nvSpPr>
          <p:cNvPr id="27" name="Challenge Headline">
            <a:extLst>
              <a:ext uri="{FF2B5EF4-FFF2-40B4-BE49-F238E27FC236}">
                <a16:creationId xmlns:a16="http://schemas.microsoft.com/office/drawing/2014/main" id="{78602D4D-71E0-4081-A1CD-196184D9A758}"/>
              </a:ext>
            </a:extLst>
          </p:cNvPr>
          <p:cNvSpPr txBox="1"/>
          <p:nvPr/>
        </p:nvSpPr>
        <p:spPr>
          <a:xfrm>
            <a:off x="457200" y="1930396"/>
            <a:ext cx="3118104" cy="584775"/>
          </a:xfrm>
          <a:prstGeom prst="rect">
            <a:avLst/>
          </a:prstGeom>
          <a:noFill/>
        </p:spPr>
        <p:txBody>
          <a:bodyPr vertOverflow="overflow" vert="horz" wrap="square" rtlCol="0" anchor="t">
            <a:spAutoFit/>
          </a:bodyPr>
          <a:lstStyle/>
          <a:p>
            <a:r>
              <a:rPr lang="en-GB" sz="1600" b="1">
                <a:solidFill>
                  <a:srgbClr val="1B2A4A"/>
                </a:solidFill>
              </a:rPr>
              <a:t>Schema heterogeneity across EHRs — difficulty finding related tables</a:t>
            </a:r>
            <a:endParaRPr lang="en-SE" sz="1600" b="1">
              <a:solidFill>
                <a:srgbClr val="1B2A4A"/>
              </a:solidFill>
            </a:endParaRPr>
          </a:p>
        </p:txBody>
      </p:sp>
      <p:sp>
        <p:nvSpPr>
          <p:cNvPr id="28" name="Solution Detail">
            <a:extLst>
              <a:ext uri="{FF2B5EF4-FFF2-40B4-BE49-F238E27FC236}">
                <a16:creationId xmlns:a16="http://schemas.microsoft.com/office/drawing/2014/main" id="{EDD21AEC-7BC1-8DA6-E437-ACC5C9057130}"/>
              </a:ext>
            </a:extLst>
          </p:cNvPr>
          <p:cNvSpPr txBox="1"/>
          <p:nvPr/>
        </p:nvSpPr>
        <p:spPr>
          <a:xfrm>
            <a:off x="4165600" y="1930396"/>
            <a:ext cx="4521200" cy="738664"/>
          </a:xfrm>
          <a:prstGeom prst="rect">
            <a:avLst/>
          </a:prstGeom>
          <a:noFill/>
        </p:spPr>
        <p:txBody>
          <a:bodyPr vertOverflow="overflow" vert="horz" wrap="square" rtlCol="0" anchor="t">
            <a:spAutoFit/>
          </a:bodyPr>
          <a:lstStyle/>
          <a:p>
            <a:r>
              <a:rPr lang="en-GB" sz="1400">
                <a:solidFill>
                  <a:srgbClr val="1B2A4A"/>
                </a:solidFill>
              </a:rPr>
              <a:t>Dataset discovery methods for finding </a:t>
            </a:r>
            <a:r>
              <a:rPr lang="en-GB" sz="1400" err="1">
                <a:solidFill>
                  <a:srgbClr val="1B2A4A"/>
                </a:solidFill>
              </a:rPr>
              <a:t>unionable</a:t>
            </a:r>
            <a:r>
              <a:rPr lang="en-GB" sz="1400">
                <a:solidFill>
                  <a:srgbClr val="1B2A4A"/>
                </a:solidFill>
              </a:rPr>
              <a:t> and joinable tables (</a:t>
            </a:r>
            <a:r>
              <a:rPr lang="en-GB" sz="1400" b="1" err="1">
                <a:solidFill>
                  <a:srgbClr val="1B2A4A"/>
                </a:solidFill>
              </a:rPr>
              <a:t>Aurum</a:t>
            </a:r>
            <a:r>
              <a:rPr lang="en-GB" sz="1400" b="1">
                <a:solidFill>
                  <a:srgbClr val="1B2A4A"/>
                </a:solidFill>
              </a:rPr>
              <a:t>, D3L, </a:t>
            </a:r>
            <a:r>
              <a:rPr lang="en-GB" sz="1400" b="1" err="1">
                <a:solidFill>
                  <a:srgbClr val="1B2A4A"/>
                </a:solidFill>
              </a:rPr>
              <a:t>Starmie</a:t>
            </a:r>
            <a:r>
              <a:rPr lang="en-GB" sz="1400" b="1">
                <a:solidFill>
                  <a:srgbClr val="1B2A4A"/>
                </a:solidFill>
              </a:rPr>
              <a:t>, JOSIE, TUS, PEXESO, </a:t>
            </a:r>
            <a:r>
              <a:rPr lang="en-GB" sz="1400" b="1" err="1">
                <a:solidFill>
                  <a:srgbClr val="1B2A4A"/>
                </a:solidFill>
              </a:rPr>
              <a:t>DeepJoin</a:t>
            </a:r>
            <a:r>
              <a:rPr lang="en-GB" sz="1400" b="1">
                <a:solidFill>
                  <a:srgbClr val="1B2A4A"/>
                </a:solidFill>
              </a:rPr>
              <a:t>, LSH Ensemble, Seeping Semantics</a:t>
            </a:r>
            <a:r>
              <a:rPr lang="en-GB" sz="1400">
                <a:solidFill>
                  <a:srgbClr val="1B2A4A"/>
                </a:solidFill>
              </a:rPr>
              <a:t>, etc.)</a:t>
            </a:r>
            <a:endParaRPr lang="en-SE" sz="1400">
              <a:solidFill>
                <a:srgbClr val="1B2A4A"/>
              </a:solidFill>
            </a:endParaRPr>
          </a:p>
        </p:txBody>
      </p:sp>
      <p:sp>
        <p:nvSpPr>
          <p:cNvPr id="29" name="Flow Arrow">
            <a:extLst>
              <a:ext uri="{FF2B5EF4-FFF2-40B4-BE49-F238E27FC236}">
                <a16:creationId xmlns:a16="http://schemas.microsoft.com/office/drawing/2014/main" id="{3A4E9FC0-10B5-E60C-5C13-E6F12F64C17E}"/>
              </a:ext>
            </a:extLst>
          </p:cNvPr>
          <p:cNvSpPr/>
          <p:nvPr/>
        </p:nvSpPr>
        <p:spPr>
          <a:xfrm>
            <a:off x="3708400" y="2228084"/>
            <a:ext cx="355600" cy="228600"/>
          </a:xfrm>
          <a:prstGeom prst="rightArrow">
            <a:avLst/>
          </a:prstGeom>
          <a:solidFill>
            <a:srgbClr val="57068C"/>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SE"/>
          </a:p>
        </p:txBody>
      </p:sp>
      <p:sp>
        <p:nvSpPr>
          <p:cNvPr id="30" name="Section Divider">
            <a:extLst>
              <a:ext uri="{FF2B5EF4-FFF2-40B4-BE49-F238E27FC236}">
                <a16:creationId xmlns:a16="http://schemas.microsoft.com/office/drawing/2014/main" id="{579D8854-E42F-09C9-904F-BAF8E8EB55B9}"/>
              </a:ext>
            </a:extLst>
          </p:cNvPr>
          <p:cNvSpPr/>
          <p:nvPr/>
        </p:nvSpPr>
        <p:spPr>
          <a:xfrm>
            <a:off x="457200" y="2768088"/>
            <a:ext cx="8229600" cy="12700"/>
          </a:xfrm>
          <a:prstGeom prst="rect">
            <a:avLst/>
          </a:prstGeom>
          <a:solidFill>
            <a:srgbClr val="D9E2EC"/>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SE"/>
          </a:p>
        </p:txBody>
      </p:sp>
      <p:sp>
        <p:nvSpPr>
          <p:cNvPr id="31" name="TextBox 30">
            <a:extLst>
              <a:ext uri="{FF2B5EF4-FFF2-40B4-BE49-F238E27FC236}">
                <a16:creationId xmlns:a16="http://schemas.microsoft.com/office/drawing/2014/main" id="{CD434AAA-FE1B-8D5B-5711-54742762303C}"/>
              </a:ext>
            </a:extLst>
          </p:cNvPr>
          <p:cNvSpPr txBox="1"/>
          <p:nvPr/>
        </p:nvSpPr>
        <p:spPr>
          <a:xfrm>
            <a:off x="457200" y="2838192"/>
            <a:ext cx="869149" cy="261610"/>
          </a:xfrm>
          <a:prstGeom prst="rect">
            <a:avLst/>
          </a:prstGeom>
          <a:noFill/>
        </p:spPr>
        <p:txBody>
          <a:bodyPr vertOverflow="overflow" vert="horz" wrap="none" rtlCol="0" anchor="t">
            <a:spAutoFit/>
          </a:bodyPr>
          <a:lstStyle/>
          <a:p>
            <a:pPr algn="l"/>
            <a:r>
              <a:rPr lang="en-GB" sz="1100" b="1">
                <a:solidFill>
                  <a:srgbClr val="E0156F"/>
                </a:solidFill>
              </a:rPr>
              <a:t>YES, BUT … </a:t>
            </a:r>
          </a:p>
        </p:txBody>
      </p:sp>
      <p:sp>
        <p:nvSpPr>
          <p:cNvPr id="32" name="Residual Marker">
            <a:extLst>
              <a:ext uri="{FF2B5EF4-FFF2-40B4-BE49-F238E27FC236}">
                <a16:creationId xmlns:a16="http://schemas.microsoft.com/office/drawing/2014/main" id="{84D63060-FF4A-D302-DAA9-182C2085F205}"/>
              </a:ext>
            </a:extLst>
          </p:cNvPr>
          <p:cNvSpPr/>
          <p:nvPr/>
        </p:nvSpPr>
        <p:spPr>
          <a:xfrm>
            <a:off x="457200" y="3188712"/>
            <a:ext cx="203200" cy="203200"/>
          </a:xfrm>
          <a:prstGeom prst="ellipse">
            <a:avLst/>
          </a:prstGeom>
          <a:solidFill>
            <a:srgbClr val="E0156F"/>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none" lIns="36000" rtlCol="0" anchor="ctr" anchorCtr="0">
            <a:noAutofit/>
          </a:bodyPr>
          <a:lstStyle/>
          <a:p>
            <a:pPr marL="7938" algn="l"/>
            <a:r>
              <a:rPr lang="en-SE" sz="1100" b="1">
                <a:solidFill>
                  <a:srgbClr val="FFFFFF"/>
                </a:solidFill>
              </a:rPr>
              <a:t>!</a:t>
            </a:r>
          </a:p>
        </p:txBody>
      </p:sp>
      <p:sp>
        <p:nvSpPr>
          <p:cNvPr id="33" name="Residual Marker">
            <a:extLst>
              <a:ext uri="{FF2B5EF4-FFF2-40B4-BE49-F238E27FC236}">
                <a16:creationId xmlns:a16="http://schemas.microsoft.com/office/drawing/2014/main" id="{03B4AD01-A9FB-AFD2-0186-FD4A6EEE5BD3}"/>
              </a:ext>
            </a:extLst>
          </p:cNvPr>
          <p:cNvSpPr/>
          <p:nvPr/>
        </p:nvSpPr>
        <p:spPr>
          <a:xfrm>
            <a:off x="457200" y="3569712"/>
            <a:ext cx="203200" cy="203200"/>
          </a:xfrm>
          <a:prstGeom prst="ellipse">
            <a:avLst/>
          </a:prstGeom>
          <a:solidFill>
            <a:srgbClr val="E0156F"/>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none" lIns="36000" rtlCol="0" anchor="ctr" anchorCtr="0">
            <a:noAutofit/>
          </a:bodyPr>
          <a:lstStyle/>
          <a:p>
            <a:pPr marL="7938" algn="l"/>
            <a:r>
              <a:rPr lang="en-SE" sz="1100" b="1">
                <a:solidFill>
                  <a:srgbClr val="FFFFFF"/>
                </a:solidFill>
              </a:rPr>
              <a:t>!</a:t>
            </a:r>
          </a:p>
        </p:txBody>
      </p:sp>
      <p:sp>
        <p:nvSpPr>
          <p:cNvPr id="3" name="Text 7">
            <a:extLst>
              <a:ext uri="{FF2B5EF4-FFF2-40B4-BE49-F238E27FC236}">
                <a16:creationId xmlns:a16="http://schemas.microsoft.com/office/drawing/2014/main" id="{6ADFF4FE-B182-DBDF-D799-7FC398AB8598}"/>
              </a:ext>
            </a:extLst>
          </p:cNvPr>
          <p:cNvSpPr/>
          <p:nvPr/>
        </p:nvSpPr>
        <p:spPr>
          <a:xfrm>
            <a:off x="457200" y="711512"/>
            <a:ext cx="7772400" cy="822960"/>
          </a:xfrm>
          <a:prstGeom prst="rect">
            <a:avLst/>
          </a:prstGeom>
          <a:noFill/>
          <a:ln/>
        </p:spPr>
        <p:txBody>
          <a:bodyPr wrap="square" lIns="0" tIns="0" rIns="0" bIns="0" rtlCol="0" anchor="ctr"/>
          <a:lstStyle/>
          <a:p>
            <a:pPr marL="0" indent="0">
              <a:buNone/>
            </a:pPr>
            <a:r>
              <a:rPr lang="en-US" sz="3600" b="1">
                <a:solidFill>
                  <a:srgbClr val="1B2A4A"/>
                </a:solidFill>
                <a:latin typeface="Bookman Old Style" pitchFamily="34" charset="0"/>
              </a:rPr>
              <a:t>Data Integration Challenges</a:t>
            </a:r>
            <a:endParaRPr lang="en-US" sz="3600"/>
          </a:p>
        </p:txBody>
      </p:sp>
    </p:spTree>
    <p:extLst>
      <p:ext uri="{BB962C8B-B14F-4D97-AF65-F5344CB8AC3E}">
        <p14:creationId xmlns:p14="http://schemas.microsoft.com/office/powerpoint/2010/main" val="30163423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2"/>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3"/>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7" grpId="0"/>
      <p:bldP spid="19" grpId="0"/>
      <p:bldP spid="25" grpId="0"/>
      <p:bldP spid="26" grpId="0"/>
      <p:bldP spid="27" grpId="0"/>
      <p:bldP spid="28" grpId="0"/>
      <p:bldP spid="29" grpId="0" animBg="1"/>
      <p:bldP spid="30" grpId="0" animBg="1"/>
      <p:bldP spid="31" grpId="0"/>
      <p:bldP spid="32" grpId="0" animBg="1"/>
      <p:bldP spid="33"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81979481-9E1C-6326-D1AD-6234CA4F5CEA}"/>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9B5830F1-ACB0-F4D2-91AB-2920433A4523}"/>
              </a:ext>
            </a:extLst>
          </p:cNvPr>
          <p:cNvSpPr/>
          <p:nvPr/>
        </p:nvSpPr>
        <p:spPr>
          <a:xfrm>
            <a:off x="457200" y="301752"/>
            <a:ext cx="3840480" cy="274320"/>
          </a:xfrm>
          <a:prstGeom prst="rect">
            <a:avLst/>
          </a:prstGeom>
          <a:noFill/>
          <a:ln/>
        </p:spPr>
        <p:txBody>
          <a:bodyPr wrap="square" lIns="0" tIns="0" rIns="0" bIns="0" rtlCol="0" anchor="ctr"/>
          <a:lstStyle/>
          <a:p>
            <a:pPr marL="0" indent="0">
              <a:buNone/>
            </a:pPr>
            <a:r>
              <a:rPr lang="en-US" sz="1100" b="1" kern="0" spc="200">
                <a:solidFill>
                  <a:srgbClr val="004791"/>
                </a:solidFill>
                <a:latin typeface="Calibri" pitchFamily="34" charset="0"/>
                <a:ea typeface="Calibri" pitchFamily="34" charset="-122"/>
                <a:cs typeface="Calibri" pitchFamily="34" charset="-120"/>
              </a:rPr>
              <a:t>SECOND GENERATION</a:t>
            </a:r>
            <a:endParaRPr lang="en-US" sz="1100"/>
          </a:p>
        </p:txBody>
      </p:sp>
      <p:sp>
        <p:nvSpPr>
          <p:cNvPr id="9" name="Text 7">
            <a:extLst>
              <a:ext uri="{FF2B5EF4-FFF2-40B4-BE49-F238E27FC236}">
                <a16:creationId xmlns:a16="http://schemas.microsoft.com/office/drawing/2014/main" id="{25A457A7-17D1-53E7-963D-4C59E483AA66}"/>
              </a:ext>
            </a:extLst>
          </p:cNvPr>
          <p:cNvSpPr/>
          <p:nvPr/>
        </p:nvSpPr>
        <p:spPr>
          <a:xfrm>
            <a:off x="457200" y="868680"/>
            <a:ext cx="7772400" cy="822960"/>
          </a:xfrm>
          <a:prstGeom prst="rect">
            <a:avLst/>
          </a:prstGeom>
          <a:noFill/>
          <a:ln/>
        </p:spPr>
        <p:txBody>
          <a:bodyPr wrap="square" lIns="0" tIns="0" rIns="0" bIns="0" rtlCol="0" anchor="ctr"/>
          <a:lstStyle/>
          <a:p>
            <a:pPr marL="0" indent="0">
              <a:buNone/>
            </a:pPr>
            <a:r>
              <a:rPr lang="en-US" sz="3600" b="1">
                <a:solidFill>
                  <a:srgbClr val="1B2A4A"/>
                </a:solidFill>
                <a:latin typeface="Bookman Old Style" pitchFamily="34" charset="0"/>
                <a:ea typeface="Bookman Old Style" pitchFamily="34" charset="-122"/>
                <a:cs typeface="Bookman Old Style" pitchFamily="34" charset="-120"/>
              </a:rPr>
              <a:t>Terminology Systems</a:t>
            </a:r>
            <a:endParaRPr lang="en-US" sz="3600"/>
          </a:p>
        </p:txBody>
      </p:sp>
      <p:sp>
        <p:nvSpPr>
          <p:cNvPr id="20" name="Text 17">
            <a:extLst>
              <a:ext uri="{FF2B5EF4-FFF2-40B4-BE49-F238E27FC236}">
                <a16:creationId xmlns:a16="http://schemas.microsoft.com/office/drawing/2014/main" id="{8B1EB3BE-D3FB-CAD2-856F-56C2495E075F}"/>
              </a:ext>
            </a:extLst>
          </p:cNvPr>
          <p:cNvSpPr/>
          <p:nvPr/>
        </p:nvSpPr>
        <p:spPr>
          <a:xfrm>
            <a:off x="457200" y="4832604"/>
            <a:ext cx="2743200" cy="146304"/>
          </a:xfrm>
          <a:prstGeom prst="rect">
            <a:avLst/>
          </a:prstGeom>
          <a:noFill/>
          <a:ln/>
        </p:spPr>
        <p:txBody>
          <a:bodyPr wrap="square" lIns="0" tIns="0" rIns="0" bIns="0" rtlCol="0" anchor="ctr"/>
          <a:lstStyle/>
          <a:p>
            <a:pPr marL="0" indent="0" algn="l">
              <a:buNone/>
            </a:pPr>
            <a:r>
              <a:rPr lang="en-US" sz="800" b="1" kern="0" spc="100">
                <a:solidFill>
                  <a:srgbClr val="004791"/>
                </a:solidFill>
                <a:latin typeface="Calibri" pitchFamily="34" charset="0"/>
                <a:ea typeface="Calibri" pitchFamily="34" charset="-122"/>
                <a:cs typeface="Calibri" pitchFamily="34" charset="-120"/>
              </a:rPr>
              <a:t>KTH</a:t>
            </a:r>
            <a:r>
              <a:rPr lang="en-US" sz="800" kern="0" spc="100">
                <a:solidFill>
                  <a:srgbClr val="C9C3BB"/>
                </a:solidFill>
                <a:latin typeface="Calibri" pitchFamily="34" charset="0"/>
                <a:ea typeface="Calibri" pitchFamily="34" charset="-122"/>
                <a:cs typeface="Calibri" pitchFamily="34" charset="-120"/>
              </a:rPr>
              <a:t>  /  </a:t>
            </a:r>
            <a:r>
              <a:rPr lang="en-US" sz="800" b="1" kern="0" spc="100">
                <a:solidFill>
                  <a:srgbClr val="57068C"/>
                </a:solidFill>
                <a:latin typeface="Calibri" pitchFamily="34" charset="0"/>
                <a:ea typeface="Calibri" pitchFamily="34" charset="-122"/>
                <a:cs typeface="Calibri" pitchFamily="34" charset="-120"/>
              </a:rPr>
              <a:t>NYU</a:t>
            </a:r>
            <a:r>
              <a:rPr lang="en-US" sz="800" kern="0" spc="100">
                <a:solidFill>
                  <a:srgbClr val="C9C3BB"/>
                </a:solidFill>
                <a:latin typeface="Calibri" pitchFamily="34" charset="0"/>
                <a:ea typeface="Calibri" pitchFamily="34" charset="-122"/>
                <a:cs typeface="Calibri" pitchFamily="34" charset="-120"/>
              </a:rPr>
              <a:t>  /  </a:t>
            </a:r>
            <a:r>
              <a:rPr lang="en-US" sz="800" b="1" kern="0" spc="100">
                <a:solidFill>
                  <a:srgbClr val="0066B3"/>
                </a:solidFill>
                <a:latin typeface="Calibri" pitchFamily="34" charset="0"/>
                <a:ea typeface="Calibri" pitchFamily="34" charset="-122"/>
                <a:cs typeface="Calibri" pitchFamily="34" charset="-120"/>
              </a:rPr>
              <a:t>TU Wien</a:t>
            </a:r>
            <a:endParaRPr lang="en-US" sz="800"/>
          </a:p>
        </p:txBody>
      </p:sp>
      <p:sp>
        <p:nvSpPr>
          <p:cNvPr id="22" name="Text 19">
            <a:extLst>
              <a:ext uri="{FF2B5EF4-FFF2-40B4-BE49-F238E27FC236}">
                <a16:creationId xmlns:a16="http://schemas.microsoft.com/office/drawing/2014/main" id="{6A870BA5-3EAE-027C-E2CA-B1B32435981F}"/>
              </a:ext>
            </a:extLst>
          </p:cNvPr>
          <p:cNvSpPr/>
          <p:nvPr/>
        </p:nvSpPr>
        <p:spPr>
          <a:xfrm>
            <a:off x="8321040" y="4823460"/>
            <a:ext cx="365760" cy="164592"/>
          </a:xfrm>
          <a:prstGeom prst="rect">
            <a:avLst/>
          </a:prstGeom>
          <a:noFill/>
          <a:ln/>
        </p:spPr>
        <p:txBody>
          <a:bodyPr wrap="square" lIns="0" tIns="0" rIns="0" bIns="0" rtlCol="0" anchor="ctr"/>
          <a:lstStyle/>
          <a:p>
            <a:pPr marL="0" indent="0" algn="r">
              <a:buNone/>
            </a:pPr>
            <a:fld id="{00000000-0000-0000-0000-000000000020}" type="slidenum">
              <a:rPr lang="en-US" sz="800">
                <a:solidFill>
                  <a:srgbClr val="5C6470"/>
                </a:solidFill>
                <a:latin typeface="Calibri" pitchFamily="34" charset="0"/>
                <a:ea typeface="Calibri" pitchFamily="34" charset="-122"/>
                <a:cs typeface="Calibri" pitchFamily="34" charset="-120"/>
              </a:rPr>
              <a:t>38</a:t>
            </a:fld>
            <a:endParaRPr lang="en-US" sz="800"/>
          </a:p>
        </p:txBody>
      </p:sp>
      <p:sp>
        <p:nvSpPr>
          <p:cNvPr id="23" name="Footer Divider">
            <a:extLst>
              <a:ext uri="{FF2B5EF4-FFF2-40B4-BE49-F238E27FC236}">
                <a16:creationId xmlns:a16="http://schemas.microsoft.com/office/drawing/2014/main" id="{604E0A33-08CD-4140-1A56-76C8D05AECE7}"/>
              </a:ext>
            </a:extLst>
          </p:cNvPr>
          <p:cNvSpPr/>
          <p:nvPr/>
        </p:nvSpPr>
        <p:spPr>
          <a:xfrm>
            <a:off x="457200" y="4721380"/>
            <a:ext cx="8229600" cy="9525"/>
          </a:xfrm>
          <a:prstGeom prst="rect">
            <a:avLst/>
          </a:prstGeom>
          <a:solidFill>
            <a:srgbClr val="C9C3BB"/>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SE"/>
          </a:p>
        </p:txBody>
      </p:sp>
      <p:sp>
        <p:nvSpPr>
          <p:cNvPr id="65" name="Text 18">
            <a:extLst>
              <a:ext uri="{FF2B5EF4-FFF2-40B4-BE49-F238E27FC236}">
                <a16:creationId xmlns:a16="http://schemas.microsoft.com/office/drawing/2014/main" id="{C4A29934-3CD0-BEE1-9FE2-4C097645B282}"/>
              </a:ext>
            </a:extLst>
          </p:cNvPr>
          <p:cNvSpPr/>
          <p:nvPr/>
        </p:nvSpPr>
        <p:spPr>
          <a:xfrm>
            <a:off x="5486400" y="4823460"/>
            <a:ext cx="2743200" cy="164592"/>
          </a:xfrm>
          <a:prstGeom prst="rect">
            <a:avLst/>
          </a:prstGeom>
          <a:noFill/>
          <a:ln/>
        </p:spPr>
        <p:txBody>
          <a:bodyPr wrap="square" lIns="0" tIns="0" rIns="0" bIns="0" rtlCol="0" anchor="ctr"/>
          <a:lstStyle/>
          <a:p>
            <a:pPr marL="0" indent="0" algn="r">
              <a:buNone/>
            </a:pPr>
            <a:r>
              <a:rPr lang="en-US" sz="800">
                <a:solidFill>
                  <a:srgbClr val="5C6470"/>
                </a:solidFill>
                <a:latin typeface="Calibri" pitchFamily="34" charset="0"/>
                <a:ea typeface="Calibri" pitchFamily="34" charset="-122"/>
                <a:cs typeface="Calibri" pitchFamily="34" charset="-120"/>
              </a:rPr>
              <a:t>Andra Ionescu</a:t>
            </a:r>
            <a:endParaRPr lang="en-US" sz="800"/>
          </a:p>
        </p:txBody>
      </p:sp>
      <p:sp>
        <p:nvSpPr>
          <p:cNvPr id="3" name="Term Label">
            <a:extLst>
              <a:ext uri="{FF2B5EF4-FFF2-40B4-BE49-F238E27FC236}">
                <a16:creationId xmlns:a16="http://schemas.microsoft.com/office/drawing/2014/main" id="{4A2A0DFF-5746-403E-2571-FFF85A48EAE6}"/>
              </a:ext>
            </a:extLst>
          </p:cNvPr>
          <p:cNvSpPr txBox="1"/>
          <p:nvPr/>
        </p:nvSpPr>
        <p:spPr>
          <a:xfrm>
            <a:off x="474275" y="1979120"/>
            <a:ext cx="1625600" cy="279400"/>
          </a:xfrm>
          <a:prstGeom prst="rect">
            <a:avLst/>
          </a:prstGeom>
          <a:noFill/>
        </p:spPr>
        <p:txBody>
          <a:bodyPr vertOverflow="overflow" vert="horz" wrap="none" rtlCol="0" anchor="t">
            <a:spAutoFit/>
          </a:bodyPr>
          <a:lstStyle/>
          <a:p>
            <a:pPr algn="l"/>
            <a:r>
              <a:rPr lang="en-GB" b="1">
                <a:solidFill>
                  <a:srgbClr val="004791"/>
                </a:solidFill>
              </a:rPr>
              <a:t>Vocabularies</a:t>
            </a:r>
            <a:endParaRPr lang="en-SE" b="1">
              <a:solidFill>
                <a:srgbClr val="004791"/>
              </a:solidFill>
            </a:endParaRPr>
          </a:p>
        </p:txBody>
      </p:sp>
      <p:sp>
        <p:nvSpPr>
          <p:cNvPr id="5" name="Term Label">
            <a:extLst>
              <a:ext uri="{FF2B5EF4-FFF2-40B4-BE49-F238E27FC236}">
                <a16:creationId xmlns:a16="http://schemas.microsoft.com/office/drawing/2014/main" id="{437589FB-287C-46AA-2ED5-D8E4F555C8BE}"/>
              </a:ext>
            </a:extLst>
          </p:cNvPr>
          <p:cNvSpPr txBox="1"/>
          <p:nvPr/>
        </p:nvSpPr>
        <p:spPr>
          <a:xfrm>
            <a:off x="457200" y="2362640"/>
            <a:ext cx="1517660" cy="369332"/>
          </a:xfrm>
          <a:prstGeom prst="rect">
            <a:avLst/>
          </a:prstGeom>
          <a:noFill/>
        </p:spPr>
        <p:txBody>
          <a:bodyPr vertOverflow="overflow" vert="horz" wrap="none" rtlCol="0" anchor="t">
            <a:spAutoFit/>
          </a:bodyPr>
          <a:lstStyle/>
          <a:p>
            <a:pPr algn="l"/>
            <a:r>
              <a:rPr lang="en-GB" b="1">
                <a:solidFill>
                  <a:srgbClr val="004791"/>
                </a:solidFill>
              </a:rPr>
              <a:t>Terminologies</a:t>
            </a:r>
            <a:endParaRPr lang="en-SE" b="1">
              <a:solidFill>
                <a:srgbClr val="004791"/>
              </a:solidFill>
            </a:endParaRPr>
          </a:p>
        </p:txBody>
      </p:sp>
      <p:sp>
        <p:nvSpPr>
          <p:cNvPr id="6" name="Term Label">
            <a:extLst>
              <a:ext uri="{FF2B5EF4-FFF2-40B4-BE49-F238E27FC236}">
                <a16:creationId xmlns:a16="http://schemas.microsoft.com/office/drawing/2014/main" id="{73A9D212-A0EF-5758-70C6-5A0D4F0E6154}"/>
              </a:ext>
            </a:extLst>
          </p:cNvPr>
          <p:cNvSpPr txBox="1"/>
          <p:nvPr/>
        </p:nvSpPr>
        <p:spPr>
          <a:xfrm>
            <a:off x="474275" y="2743739"/>
            <a:ext cx="1526123" cy="369332"/>
          </a:xfrm>
          <a:prstGeom prst="rect">
            <a:avLst/>
          </a:prstGeom>
          <a:noFill/>
        </p:spPr>
        <p:txBody>
          <a:bodyPr vertOverflow="overflow" vert="horz" wrap="none" rtlCol="0" anchor="t">
            <a:spAutoFit/>
          </a:bodyPr>
          <a:lstStyle/>
          <a:p>
            <a:pPr algn="l"/>
            <a:r>
              <a:rPr lang="en-GB" b="1">
                <a:solidFill>
                  <a:srgbClr val="004791"/>
                </a:solidFill>
              </a:rPr>
              <a:t>Classifications</a:t>
            </a:r>
            <a:endParaRPr lang="en-SE" b="1">
              <a:solidFill>
                <a:srgbClr val="004791"/>
              </a:solidFill>
            </a:endParaRPr>
          </a:p>
        </p:txBody>
      </p:sp>
      <p:sp>
        <p:nvSpPr>
          <p:cNvPr id="16" name="Definition Text">
            <a:extLst>
              <a:ext uri="{FF2B5EF4-FFF2-40B4-BE49-F238E27FC236}">
                <a16:creationId xmlns:a16="http://schemas.microsoft.com/office/drawing/2014/main" id="{4712A137-5407-FEFC-C6EB-C6D0FAB6D616}"/>
              </a:ext>
            </a:extLst>
          </p:cNvPr>
          <p:cNvSpPr txBox="1"/>
          <p:nvPr/>
        </p:nvSpPr>
        <p:spPr>
          <a:xfrm>
            <a:off x="2489200" y="1979120"/>
            <a:ext cx="6197600" cy="523220"/>
          </a:xfrm>
          <a:prstGeom prst="rect">
            <a:avLst/>
          </a:prstGeom>
          <a:noFill/>
        </p:spPr>
        <p:txBody>
          <a:bodyPr vertOverflow="overflow" vert="horz" wrap="square" rtlCol="0" anchor="t">
            <a:spAutoFit/>
          </a:bodyPr>
          <a:lstStyle/>
          <a:p>
            <a:pPr algn="l"/>
            <a:r>
              <a:rPr lang="en-US" sz="1400" b="0">
                <a:solidFill>
                  <a:srgbClr val="1B2A4A"/>
                </a:solidFill>
              </a:rPr>
              <a:t>— finite, curated set of terms with fixed meanings used within a domain: </a:t>
            </a:r>
            <a:r>
              <a:rPr lang="en-US" sz="1400" b="1" err="1">
                <a:solidFill>
                  <a:srgbClr val="004791"/>
                </a:solidFill>
              </a:rPr>
              <a:t>RxNorm</a:t>
            </a:r>
            <a:r>
              <a:rPr lang="en-US" sz="1400" b="0">
                <a:solidFill>
                  <a:srgbClr val="1B2A4A"/>
                </a:solidFill>
              </a:rPr>
              <a:t> (names for clinical drugs, mostly USA), </a:t>
            </a:r>
            <a:r>
              <a:rPr lang="en-US" sz="1400" b="1">
                <a:solidFill>
                  <a:srgbClr val="004791"/>
                </a:solidFill>
              </a:rPr>
              <a:t>ATC</a:t>
            </a:r>
            <a:r>
              <a:rPr lang="en-US" sz="1400" b="0">
                <a:solidFill>
                  <a:srgbClr val="1B2A4A"/>
                </a:solidFill>
              </a:rPr>
              <a:t> (worldwide)</a:t>
            </a:r>
          </a:p>
        </p:txBody>
      </p:sp>
    </p:spTree>
    <p:extLst>
      <p:ext uri="{BB962C8B-B14F-4D97-AF65-F5344CB8AC3E}">
        <p14:creationId xmlns:p14="http://schemas.microsoft.com/office/powerpoint/2010/main" val="26193535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1" nodeType="clickEffect">
                                  <p:stCondLst>
                                    <p:cond delay="0"/>
                                  </p:stCondLst>
                                  <p:childTnLst>
                                    <p:set>
                                      <p:cBhvr>
                                        <p:cTn id="18" dur="1" fill="hold">
                                          <p:stCondLst>
                                            <p:cond delay="0"/>
                                          </p:stCondLst>
                                        </p:cTn>
                                        <p:tgtEl>
                                          <p:spTgt spid="5"/>
                                        </p:tgtEl>
                                        <p:attrNameLst>
                                          <p:attrName>style.visibility</p:attrName>
                                        </p:attrNameLst>
                                      </p:cBhvr>
                                      <p:to>
                                        <p:strVal val="hidden"/>
                                      </p:to>
                                    </p:set>
                                  </p:childTnLst>
                                </p:cTn>
                              </p:par>
                              <p:par>
                                <p:cTn id="19" presetID="1" presetClass="exit" presetSubtype="0" fill="hold" grpId="1" nodeType="withEffect">
                                  <p:stCondLst>
                                    <p:cond delay="0"/>
                                  </p:stCondLst>
                                  <p:childTnLst>
                                    <p:set>
                                      <p:cBhvr>
                                        <p:cTn id="20" dur="1" fill="hold">
                                          <p:stCondLst>
                                            <p:cond delay="0"/>
                                          </p:stCondLst>
                                        </p:cTn>
                                        <p:tgtEl>
                                          <p:spTgt spid="6"/>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5" grpId="1"/>
      <p:bldP spid="6" grpId="0"/>
      <p:bldP spid="6" grpId="1"/>
      <p:bldP spid="16" grpId="0"/>
    </p:bld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A0A2F588-32E3-DF57-17B0-E821E61C08AC}"/>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62675257-B998-C7FD-06A0-392E9089E641}"/>
              </a:ext>
            </a:extLst>
          </p:cNvPr>
          <p:cNvSpPr/>
          <p:nvPr/>
        </p:nvSpPr>
        <p:spPr>
          <a:xfrm>
            <a:off x="457200" y="301752"/>
            <a:ext cx="3840480" cy="274320"/>
          </a:xfrm>
          <a:prstGeom prst="rect">
            <a:avLst/>
          </a:prstGeom>
          <a:noFill/>
          <a:ln/>
        </p:spPr>
        <p:txBody>
          <a:bodyPr wrap="square" lIns="0" tIns="0" rIns="0" bIns="0" rtlCol="0" anchor="ctr"/>
          <a:lstStyle/>
          <a:p>
            <a:pPr marL="0" indent="0">
              <a:buNone/>
            </a:pPr>
            <a:r>
              <a:rPr lang="en-US" sz="1100" b="1" kern="0" spc="200">
                <a:solidFill>
                  <a:srgbClr val="004791"/>
                </a:solidFill>
                <a:latin typeface="Calibri" pitchFamily="34" charset="0"/>
                <a:ea typeface="Calibri" pitchFamily="34" charset="-122"/>
                <a:cs typeface="Calibri" pitchFamily="34" charset="-120"/>
              </a:rPr>
              <a:t>SECOND GENERATION</a:t>
            </a:r>
            <a:endParaRPr lang="en-US" sz="1100"/>
          </a:p>
        </p:txBody>
      </p:sp>
      <p:sp>
        <p:nvSpPr>
          <p:cNvPr id="9" name="Text 7">
            <a:extLst>
              <a:ext uri="{FF2B5EF4-FFF2-40B4-BE49-F238E27FC236}">
                <a16:creationId xmlns:a16="http://schemas.microsoft.com/office/drawing/2014/main" id="{CDE2BD9B-5968-D60D-9C5F-40C034EA24A3}"/>
              </a:ext>
            </a:extLst>
          </p:cNvPr>
          <p:cNvSpPr/>
          <p:nvPr/>
        </p:nvSpPr>
        <p:spPr>
          <a:xfrm>
            <a:off x="457200" y="868680"/>
            <a:ext cx="7772400" cy="822960"/>
          </a:xfrm>
          <a:prstGeom prst="rect">
            <a:avLst/>
          </a:prstGeom>
          <a:noFill/>
          <a:ln/>
        </p:spPr>
        <p:txBody>
          <a:bodyPr wrap="square" lIns="0" tIns="0" rIns="0" bIns="0" rtlCol="0" anchor="ctr"/>
          <a:lstStyle/>
          <a:p>
            <a:pPr marL="0" indent="0">
              <a:buNone/>
            </a:pPr>
            <a:r>
              <a:rPr lang="en-US" sz="3600" b="1">
                <a:solidFill>
                  <a:srgbClr val="1B2A4A"/>
                </a:solidFill>
                <a:latin typeface="Bookman Old Style" pitchFamily="34" charset="0"/>
                <a:ea typeface="Bookman Old Style" pitchFamily="34" charset="-122"/>
                <a:cs typeface="Bookman Old Style" pitchFamily="34" charset="-120"/>
              </a:rPr>
              <a:t>Terminology Systems</a:t>
            </a:r>
            <a:endParaRPr lang="en-US" sz="3600"/>
          </a:p>
        </p:txBody>
      </p:sp>
      <p:sp>
        <p:nvSpPr>
          <p:cNvPr id="20" name="Text 17">
            <a:extLst>
              <a:ext uri="{FF2B5EF4-FFF2-40B4-BE49-F238E27FC236}">
                <a16:creationId xmlns:a16="http://schemas.microsoft.com/office/drawing/2014/main" id="{8B007B44-C6ED-C6D8-C3AE-96A91F7E9A51}"/>
              </a:ext>
            </a:extLst>
          </p:cNvPr>
          <p:cNvSpPr/>
          <p:nvPr/>
        </p:nvSpPr>
        <p:spPr>
          <a:xfrm>
            <a:off x="457200" y="4832604"/>
            <a:ext cx="2743200" cy="146304"/>
          </a:xfrm>
          <a:prstGeom prst="rect">
            <a:avLst/>
          </a:prstGeom>
          <a:noFill/>
          <a:ln/>
        </p:spPr>
        <p:txBody>
          <a:bodyPr wrap="square" lIns="0" tIns="0" rIns="0" bIns="0" rtlCol="0" anchor="ctr"/>
          <a:lstStyle/>
          <a:p>
            <a:pPr marL="0" indent="0" algn="l">
              <a:buNone/>
            </a:pPr>
            <a:r>
              <a:rPr lang="en-US" sz="800" b="1" kern="0" spc="100">
                <a:solidFill>
                  <a:srgbClr val="004791"/>
                </a:solidFill>
                <a:latin typeface="Calibri" pitchFamily="34" charset="0"/>
                <a:ea typeface="Calibri" pitchFamily="34" charset="-122"/>
                <a:cs typeface="Calibri" pitchFamily="34" charset="-120"/>
              </a:rPr>
              <a:t>KTH</a:t>
            </a:r>
            <a:r>
              <a:rPr lang="en-US" sz="800" kern="0" spc="100">
                <a:solidFill>
                  <a:srgbClr val="C9C3BB"/>
                </a:solidFill>
                <a:latin typeface="Calibri" pitchFamily="34" charset="0"/>
                <a:ea typeface="Calibri" pitchFamily="34" charset="-122"/>
                <a:cs typeface="Calibri" pitchFamily="34" charset="-120"/>
              </a:rPr>
              <a:t>  /  </a:t>
            </a:r>
            <a:r>
              <a:rPr lang="en-US" sz="800" b="1" kern="0" spc="100">
                <a:solidFill>
                  <a:srgbClr val="57068C"/>
                </a:solidFill>
                <a:latin typeface="Calibri" pitchFamily="34" charset="0"/>
                <a:ea typeface="Calibri" pitchFamily="34" charset="-122"/>
                <a:cs typeface="Calibri" pitchFamily="34" charset="-120"/>
              </a:rPr>
              <a:t>NYU</a:t>
            </a:r>
            <a:r>
              <a:rPr lang="en-US" sz="800" kern="0" spc="100">
                <a:solidFill>
                  <a:srgbClr val="C9C3BB"/>
                </a:solidFill>
                <a:latin typeface="Calibri" pitchFamily="34" charset="0"/>
                <a:ea typeface="Calibri" pitchFamily="34" charset="-122"/>
                <a:cs typeface="Calibri" pitchFamily="34" charset="-120"/>
              </a:rPr>
              <a:t>  /  </a:t>
            </a:r>
            <a:r>
              <a:rPr lang="en-US" sz="800" b="1" kern="0" spc="100">
                <a:solidFill>
                  <a:srgbClr val="0066B3"/>
                </a:solidFill>
                <a:latin typeface="Calibri" pitchFamily="34" charset="0"/>
                <a:ea typeface="Calibri" pitchFamily="34" charset="-122"/>
                <a:cs typeface="Calibri" pitchFamily="34" charset="-120"/>
              </a:rPr>
              <a:t>TU Wien</a:t>
            </a:r>
            <a:endParaRPr lang="en-US" sz="800"/>
          </a:p>
        </p:txBody>
      </p:sp>
      <p:sp>
        <p:nvSpPr>
          <p:cNvPr id="22" name="Text 19">
            <a:extLst>
              <a:ext uri="{FF2B5EF4-FFF2-40B4-BE49-F238E27FC236}">
                <a16:creationId xmlns:a16="http://schemas.microsoft.com/office/drawing/2014/main" id="{A91C7360-97E3-6759-C18C-B26B1D633E50}"/>
              </a:ext>
            </a:extLst>
          </p:cNvPr>
          <p:cNvSpPr/>
          <p:nvPr/>
        </p:nvSpPr>
        <p:spPr>
          <a:xfrm>
            <a:off x="8321040" y="4823460"/>
            <a:ext cx="365760" cy="164592"/>
          </a:xfrm>
          <a:prstGeom prst="rect">
            <a:avLst/>
          </a:prstGeom>
          <a:noFill/>
          <a:ln/>
        </p:spPr>
        <p:txBody>
          <a:bodyPr wrap="square" lIns="0" tIns="0" rIns="0" bIns="0" rtlCol="0" anchor="ctr"/>
          <a:lstStyle/>
          <a:p>
            <a:pPr marL="0" indent="0" algn="r">
              <a:buNone/>
            </a:pPr>
            <a:fld id="{00000000-0000-0000-0000-000000000020}" type="slidenum">
              <a:rPr lang="en-US" sz="800">
                <a:solidFill>
                  <a:srgbClr val="5C6470"/>
                </a:solidFill>
                <a:latin typeface="Calibri" pitchFamily="34" charset="0"/>
                <a:ea typeface="Calibri" pitchFamily="34" charset="-122"/>
                <a:cs typeface="Calibri" pitchFamily="34" charset="-120"/>
              </a:rPr>
              <a:t>39</a:t>
            </a:fld>
            <a:endParaRPr lang="en-US" sz="800"/>
          </a:p>
        </p:txBody>
      </p:sp>
      <p:sp>
        <p:nvSpPr>
          <p:cNvPr id="23" name="Footer Divider">
            <a:extLst>
              <a:ext uri="{FF2B5EF4-FFF2-40B4-BE49-F238E27FC236}">
                <a16:creationId xmlns:a16="http://schemas.microsoft.com/office/drawing/2014/main" id="{0A954340-107E-A214-44E0-3DA49B0F68DB}"/>
              </a:ext>
            </a:extLst>
          </p:cNvPr>
          <p:cNvSpPr/>
          <p:nvPr/>
        </p:nvSpPr>
        <p:spPr>
          <a:xfrm>
            <a:off x="457200" y="4721380"/>
            <a:ext cx="8229600" cy="9525"/>
          </a:xfrm>
          <a:prstGeom prst="rect">
            <a:avLst/>
          </a:prstGeom>
          <a:solidFill>
            <a:srgbClr val="C9C3BB"/>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SE"/>
          </a:p>
        </p:txBody>
      </p:sp>
      <p:sp>
        <p:nvSpPr>
          <p:cNvPr id="65" name="Text 18">
            <a:extLst>
              <a:ext uri="{FF2B5EF4-FFF2-40B4-BE49-F238E27FC236}">
                <a16:creationId xmlns:a16="http://schemas.microsoft.com/office/drawing/2014/main" id="{C3A56600-4D90-9A28-02E5-E5E63B51D8F2}"/>
              </a:ext>
            </a:extLst>
          </p:cNvPr>
          <p:cNvSpPr/>
          <p:nvPr/>
        </p:nvSpPr>
        <p:spPr>
          <a:xfrm>
            <a:off x="5486400" y="4823460"/>
            <a:ext cx="2743200" cy="164592"/>
          </a:xfrm>
          <a:prstGeom prst="rect">
            <a:avLst/>
          </a:prstGeom>
          <a:noFill/>
          <a:ln/>
        </p:spPr>
        <p:txBody>
          <a:bodyPr wrap="square" lIns="0" tIns="0" rIns="0" bIns="0" rtlCol="0" anchor="ctr"/>
          <a:lstStyle/>
          <a:p>
            <a:pPr marL="0" indent="0" algn="r">
              <a:buNone/>
            </a:pPr>
            <a:r>
              <a:rPr lang="en-US" sz="800">
                <a:solidFill>
                  <a:srgbClr val="5C6470"/>
                </a:solidFill>
                <a:latin typeface="Calibri" pitchFamily="34" charset="0"/>
                <a:ea typeface="Calibri" pitchFamily="34" charset="-122"/>
                <a:cs typeface="Calibri" pitchFamily="34" charset="-120"/>
              </a:rPr>
              <a:t>Andra Ionescu</a:t>
            </a:r>
            <a:endParaRPr lang="en-US" sz="800"/>
          </a:p>
        </p:txBody>
      </p:sp>
      <p:sp>
        <p:nvSpPr>
          <p:cNvPr id="3" name="Term Label">
            <a:extLst>
              <a:ext uri="{FF2B5EF4-FFF2-40B4-BE49-F238E27FC236}">
                <a16:creationId xmlns:a16="http://schemas.microsoft.com/office/drawing/2014/main" id="{B9CFB0E4-8061-A1C6-C757-44385F0B199C}"/>
              </a:ext>
            </a:extLst>
          </p:cNvPr>
          <p:cNvSpPr txBox="1"/>
          <p:nvPr/>
        </p:nvSpPr>
        <p:spPr>
          <a:xfrm>
            <a:off x="474275" y="1979120"/>
            <a:ext cx="1625600" cy="279400"/>
          </a:xfrm>
          <a:prstGeom prst="rect">
            <a:avLst/>
          </a:prstGeom>
          <a:noFill/>
        </p:spPr>
        <p:txBody>
          <a:bodyPr vertOverflow="overflow" vert="horz" wrap="none" rtlCol="0" anchor="t">
            <a:spAutoFit/>
          </a:bodyPr>
          <a:lstStyle/>
          <a:p>
            <a:pPr algn="l"/>
            <a:r>
              <a:rPr lang="en-GB" b="1">
                <a:solidFill>
                  <a:srgbClr val="004791"/>
                </a:solidFill>
              </a:rPr>
              <a:t>Vocabularies</a:t>
            </a:r>
            <a:endParaRPr lang="en-SE" b="1">
              <a:solidFill>
                <a:srgbClr val="004791"/>
              </a:solidFill>
            </a:endParaRPr>
          </a:p>
        </p:txBody>
      </p:sp>
      <p:sp>
        <p:nvSpPr>
          <p:cNvPr id="4" name="Definition Text">
            <a:extLst>
              <a:ext uri="{FF2B5EF4-FFF2-40B4-BE49-F238E27FC236}">
                <a16:creationId xmlns:a16="http://schemas.microsoft.com/office/drawing/2014/main" id="{ACA43CC7-D242-B908-0219-773C0132F11B}"/>
              </a:ext>
            </a:extLst>
          </p:cNvPr>
          <p:cNvSpPr txBox="1"/>
          <p:nvPr/>
        </p:nvSpPr>
        <p:spPr>
          <a:xfrm>
            <a:off x="2489200" y="1979120"/>
            <a:ext cx="6197600" cy="523220"/>
          </a:xfrm>
          <a:prstGeom prst="rect">
            <a:avLst/>
          </a:prstGeom>
          <a:noFill/>
        </p:spPr>
        <p:txBody>
          <a:bodyPr vertOverflow="overflow" vert="horz" wrap="square" rtlCol="0" anchor="t">
            <a:spAutoFit/>
          </a:bodyPr>
          <a:lstStyle/>
          <a:p>
            <a:pPr algn="l"/>
            <a:r>
              <a:rPr lang="en-US" sz="1400" b="0">
                <a:solidFill>
                  <a:srgbClr val="1B2A4A"/>
                </a:solidFill>
              </a:rPr>
              <a:t>— finite, curated set of terms with fixed meanings used within a domain: </a:t>
            </a:r>
            <a:r>
              <a:rPr lang="en-US" sz="1400" b="1" err="1">
                <a:solidFill>
                  <a:srgbClr val="004791"/>
                </a:solidFill>
              </a:rPr>
              <a:t>RxNorm</a:t>
            </a:r>
            <a:r>
              <a:rPr lang="en-US" sz="1400" b="0">
                <a:solidFill>
                  <a:srgbClr val="1B2A4A"/>
                </a:solidFill>
              </a:rPr>
              <a:t> (names for clinical drugs, mostly USA), </a:t>
            </a:r>
            <a:r>
              <a:rPr lang="en-US" sz="1400" b="1">
                <a:solidFill>
                  <a:srgbClr val="004791"/>
                </a:solidFill>
              </a:rPr>
              <a:t>ATC</a:t>
            </a:r>
            <a:r>
              <a:rPr lang="en-US" sz="1400" b="0">
                <a:solidFill>
                  <a:srgbClr val="1B2A4A"/>
                </a:solidFill>
              </a:rPr>
              <a:t> (worldwide)</a:t>
            </a:r>
          </a:p>
        </p:txBody>
      </p:sp>
      <p:sp>
        <p:nvSpPr>
          <p:cNvPr id="8" name="TextBox 7">
            <a:extLst>
              <a:ext uri="{FF2B5EF4-FFF2-40B4-BE49-F238E27FC236}">
                <a16:creationId xmlns:a16="http://schemas.microsoft.com/office/drawing/2014/main" id="{580E4B5A-1103-D5B9-4B59-FD054B5D8BA4}"/>
              </a:ext>
            </a:extLst>
          </p:cNvPr>
          <p:cNvSpPr txBox="1"/>
          <p:nvPr/>
        </p:nvSpPr>
        <p:spPr>
          <a:xfrm>
            <a:off x="457200" y="2814736"/>
            <a:ext cx="1349790" cy="307777"/>
          </a:xfrm>
          <a:prstGeom prst="rect">
            <a:avLst/>
          </a:prstGeom>
          <a:noFill/>
        </p:spPr>
        <p:txBody>
          <a:bodyPr wrap="square">
            <a:spAutoFit/>
          </a:bodyPr>
          <a:lstStyle/>
          <a:p>
            <a:r>
              <a:rPr lang="en-US" sz="1400" b="1" err="1">
                <a:solidFill>
                  <a:srgbClr val="004791"/>
                </a:solidFill>
              </a:rPr>
              <a:t>RxNorm</a:t>
            </a:r>
            <a:endParaRPr lang="en-SE"/>
          </a:p>
        </p:txBody>
      </p:sp>
      <p:sp>
        <p:nvSpPr>
          <p:cNvPr id="10" name="TextBox 9">
            <a:extLst>
              <a:ext uri="{FF2B5EF4-FFF2-40B4-BE49-F238E27FC236}">
                <a16:creationId xmlns:a16="http://schemas.microsoft.com/office/drawing/2014/main" id="{1A01CF61-A161-7A40-BA53-B9C9D2AF2476}"/>
              </a:ext>
            </a:extLst>
          </p:cNvPr>
          <p:cNvSpPr txBox="1"/>
          <p:nvPr/>
        </p:nvSpPr>
        <p:spPr>
          <a:xfrm>
            <a:off x="476387" y="3109429"/>
            <a:ext cx="1330603" cy="307777"/>
          </a:xfrm>
          <a:prstGeom prst="rect">
            <a:avLst/>
          </a:prstGeom>
          <a:noFill/>
        </p:spPr>
        <p:txBody>
          <a:bodyPr wrap="square">
            <a:spAutoFit/>
          </a:bodyPr>
          <a:lstStyle/>
          <a:p>
            <a:r>
              <a:rPr lang="en-GB" sz="1400" i="1">
                <a:solidFill>
                  <a:srgbClr val="1B2A4A"/>
                </a:solidFill>
              </a:rPr>
              <a:t>q</a:t>
            </a:r>
            <a:r>
              <a:rPr lang="en-SE" sz="1400">
                <a:solidFill>
                  <a:srgbClr val="1B2A4A"/>
                </a:solidFill>
              </a:rPr>
              <a:t>: paracetamol </a:t>
            </a:r>
          </a:p>
        </p:txBody>
      </p:sp>
      <p:pic>
        <p:nvPicPr>
          <p:cNvPr id="37" name="Picture 36">
            <a:extLst>
              <a:ext uri="{FF2B5EF4-FFF2-40B4-BE49-F238E27FC236}">
                <a16:creationId xmlns:a16="http://schemas.microsoft.com/office/drawing/2014/main" id="{FCF4B9B3-A19C-0018-6C73-457C93B74BBC}"/>
              </a:ext>
            </a:extLst>
          </p:cNvPr>
          <p:cNvPicPr>
            <a:picLocks noChangeAspect="1"/>
          </p:cNvPicPr>
          <p:nvPr/>
        </p:nvPicPr>
        <p:blipFill>
          <a:blip r:embed="rId3"/>
          <a:stretch>
            <a:fillRect/>
          </a:stretch>
        </p:blipFill>
        <p:spPr>
          <a:xfrm>
            <a:off x="474275" y="3530088"/>
            <a:ext cx="2106769" cy="926689"/>
          </a:xfrm>
          <a:prstGeom prst="rect">
            <a:avLst/>
          </a:prstGeom>
        </p:spPr>
      </p:pic>
      <p:sp>
        <p:nvSpPr>
          <p:cNvPr id="38" name="Body Text">
            <a:extLst>
              <a:ext uri="{FF2B5EF4-FFF2-40B4-BE49-F238E27FC236}">
                <a16:creationId xmlns:a16="http://schemas.microsoft.com/office/drawing/2014/main" id="{90305CF9-4E41-1102-C0F8-758DA5DD4171}"/>
              </a:ext>
            </a:extLst>
          </p:cNvPr>
          <p:cNvSpPr txBox="1"/>
          <p:nvPr/>
        </p:nvSpPr>
        <p:spPr>
          <a:xfrm>
            <a:off x="4122127" y="4490548"/>
            <a:ext cx="4564673" cy="230832"/>
          </a:xfrm>
          <a:prstGeom prst="rect">
            <a:avLst/>
          </a:prstGeom>
          <a:noFill/>
        </p:spPr>
        <p:txBody>
          <a:bodyPr vertOverflow="overflow" vert="horz" wrap="square" rtlCol="0" anchor="t">
            <a:spAutoFit/>
          </a:bodyPr>
          <a:lstStyle/>
          <a:p>
            <a:pPr algn="r"/>
            <a:r>
              <a:rPr lang="en-GB" sz="900" i="1">
                <a:solidFill>
                  <a:srgbClr val="5C6470"/>
                </a:solidFill>
              </a:rPr>
              <a:t>https://</a:t>
            </a:r>
            <a:r>
              <a:rPr lang="en-GB" sz="900" i="1" err="1">
                <a:solidFill>
                  <a:srgbClr val="5C6470"/>
                </a:solidFill>
              </a:rPr>
              <a:t>mor.nlm.nih.gov</a:t>
            </a:r>
            <a:r>
              <a:rPr lang="en-GB" sz="900" i="1">
                <a:solidFill>
                  <a:srgbClr val="5C6470"/>
                </a:solidFill>
              </a:rPr>
              <a:t>/</a:t>
            </a:r>
            <a:r>
              <a:rPr lang="en-GB" sz="900" i="1" err="1">
                <a:solidFill>
                  <a:srgbClr val="5C6470"/>
                </a:solidFill>
              </a:rPr>
              <a:t>RxNav</a:t>
            </a:r>
            <a:r>
              <a:rPr lang="en-GB" sz="900" i="1">
                <a:solidFill>
                  <a:srgbClr val="5C6470"/>
                </a:solidFill>
              </a:rPr>
              <a:t>/</a:t>
            </a:r>
            <a:r>
              <a:rPr lang="en-GB" sz="900" i="1" err="1">
                <a:solidFill>
                  <a:srgbClr val="5C6470"/>
                </a:solidFill>
              </a:rPr>
              <a:t>search?searchBy</a:t>
            </a:r>
            <a:r>
              <a:rPr lang="en-GB" sz="900" i="1">
                <a:solidFill>
                  <a:srgbClr val="5C6470"/>
                </a:solidFill>
              </a:rPr>
              <a:t>=</a:t>
            </a:r>
            <a:r>
              <a:rPr lang="en-GB" sz="900" i="1" err="1">
                <a:solidFill>
                  <a:srgbClr val="5C6470"/>
                </a:solidFill>
              </a:rPr>
              <a:t>RXCUI&amp;searchTerm</a:t>
            </a:r>
            <a:r>
              <a:rPr lang="en-GB" sz="900" i="1">
                <a:solidFill>
                  <a:srgbClr val="5C6470"/>
                </a:solidFill>
              </a:rPr>
              <a:t>=161</a:t>
            </a:r>
            <a:endParaRPr lang="en-SE" sz="900" i="1">
              <a:solidFill>
                <a:srgbClr val="5C6470"/>
              </a:solidFill>
            </a:endParaRPr>
          </a:p>
        </p:txBody>
      </p:sp>
      <p:sp>
        <p:nvSpPr>
          <p:cNvPr id="11" name="TextBox 10">
            <a:extLst>
              <a:ext uri="{FF2B5EF4-FFF2-40B4-BE49-F238E27FC236}">
                <a16:creationId xmlns:a16="http://schemas.microsoft.com/office/drawing/2014/main" id="{520053E7-A05E-9358-A325-3924A92BB003}"/>
              </a:ext>
            </a:extLst>
          </p:cNvPr>
          <p:cNvSpPr txBox="1"/>
          <p:nvPr/>
        </p:nvSpPr>
        <p:spPr>
          <a:xfrm>
            <a:off x="2099875" y="3106523"/>
            <a:ext cx="1154574" cy="307777"/>
          </a:xfrm>
          <a:prstGeom prst="rect">
            <a:avLst/>
          </a:prstGeom>
          <a:noFill/>
        </p:spPr>
        <p:txBody>
          <a:bodyPr wrap="square">
            <a:spAutoFit/>
          </a:bodyPr>
          <a:lstStyle/>
          <a:p>
            <a:r>
              <a:rPr lang="en-US" sz="1400" i="1">
                <a:solidFill>
                  <a:srgbClr val="1B2A4A"/>
                </a:solidFill>
              </a:rPr>
              <a:t>56 </a:t>
            </a:r>
            <a:r>
              <a:rPr lang="en-US" sz="1400">
                <a:solidFill>
                  <a:srgbClr val="1B2A4A"/>
                </a:solidFill>
              </a:rPr>
              <a:t>results</a:t>
            </a:r>
            <a:endParaRPr lang="en-SE" sz="1400">
              <a:solidFill>
                <a:srgbClr val="1B2A4A"/>
              </a:solidFill>
            </a:endParaRPr>
          </a:p>
        </p:txBody>
      </p:sp>
      <p:pic>
        <p:nvPicPr>
          <p:cNvPr id="14" name="Picture 13">
            <a:extLst>
              <a:ext uri="{FF2B5EF4-FFF2-40B4-BE49-F238E27FC236}">
                <a16:creationId xmlns:a16="http://schemas.microsoft.com/office/drawing/2014/main" id="{598C4CAD-DB24-8370-23F8-CCB888039498}"/>
              </a:ext>
            </a:extLst>
          </p:cNvPr>
          <p:cNvPicPr>
            <a:picLocks noChangeAspect="1"/>
          </p:cNvPicPr>
          <p:nvPr/>
        </p:nvPicPr>
        <p:blipFill>
          <a:blip r:embed="rId4"/>
          <a:stretch>
            <a:fillRect/>
          </a:stretch>
        </p:blipFill>
        <p:spPr>
          <a:xfrm>
            <a:off x="3223835" y="2502340"/>
            <a:ext cx="2696330" cy="2014904"/>
          </a:xfrm>
          <a:prstGeom prst="rect">
            <a:avLst/>
          </a:prstGeom>
        </p:spPr>
      </p:pic>
      <p:pic>
        <p:nvPicPr>
          <p:cNvPr id="18" name="Picture 17">
            <a:extLst>
              <a:ext uri="{FF2B5EF4-FFF2-40B4-BE49-F238E27FC236}">
                <a16:creationId xmlns:a16="http://schemas.microsoft.com/office/drawing/2014/main" id="{84DF89F3-D12A-58A1-B739-2ACCF5422A55}"/>
              </a:ext>
            </a:extLst>
          </p:cNvPr>
          <p:cNvPicPr>
            <a:picLocks noChangeAspect="1"/>
          </p:cNvPicPr>
          <p:nvPr/>
        </p:nvPicPr>
        <p:blipFill>
          <a:blip r:embed="rId5"/>
          <a:srcRect b="21437"/>
          <a:stretch>
            <a:fillRect/>
          </a:stretch>
        </p:blipFill>
        <p:spPr>
          <a:xfrm>
            <a:off x="6495547" y="2598375"/>
            <a:ext cx="1849957" cy="1799618"/>
          </a:xfrm>
          <a:prstGeom prst="rect">
            <a:avLst/>
          </a:prstGeom>
        </p:spPr>
      </p:pic>
    </p:spTree>
    <p:extLst>
      <p:ext uri="{BB962C8B-B14F-4D97-AF65-F5344CB8AC3E}">
        <p14:creationId xmlns:p14="http://schemas.microsoft.com/office/powerpoint/2010/main" val="2066285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38" grpId="0"/>
      <p:bldP spid="11" grpId="0"/>
    </p:bld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E50191F2-D53B-43B3-6E2F-40D325A2A01F}"/>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218F7F57-3429-7F21-894F-371F6E158D89}"/>
              </a:ext>
            </a:extLst>
          </p:cNvPr>
          <p:cNvSpPr/>
          <p:nvPr/>
        </p:nvSpPr>
        <p:spPr>
          <a:xfrm>
            <a:off x="457200" y="301752"/>
            <a:ext cx="3840480" cy="274320"/>
          </a:xfrm>
          <a:prstGeom prst="rect">
            <a:avLst/>
          </a:prstGeom>
          <a:noFill/>
          <a:ln/>
        </p:spPr>
        <p:txBody>
          <a:bodyPr wrap="square" lIns="0" tIns="0" rIns="0" bIns="0" rtlCol="0" anchor="ctr"/>
          <a:lstStyle/>
          <a:p>
            <a:pPr marL="0" indent="0">
              <a:buNone/>
            </a:pPr>
            <a:r>
              <a:rPr lang="en-US" sz="1100" b="1" kern="0" spc="200">
                <a:solidFill>
                  <a:srgbClr val="004791"/>
                </a:solidFill>
                <a:latin typeface="Calibri" pitchFamily="34" charset="0"/>
                <a:ea typeface="Calibri" pitchFamily="34" charset="-122"/>
                <a:cs typeface="Calibri" pitchFamily="34" charset="-120"/>
              </a:rPr>
              <a:t>SECOND GENERATION</a:t>
            </a:r>
            <a:endParaRPr lang="en-US" sz="1100"/>
          </a:p>
        </p:txBody>
      </p:sp>
      <p:sp>
        <p:nvSpPr>
          <p:cNvPr id="9" name="Text 7">
            <a:extLst>
              <a:ext uri="{FF2B5EF4-FFF2-40B4-BE49-F238E27FC236}">
                <a16:creationId xmlns:a16="http://schemas.microsoft.com/office/drawing/2014/main" id="{123A151D-1B24-BDA1-80EA-5BA164B47F57}"/>
              </a:ext>
            </a:extLst>
          </p:cNvPr>
          <p:cNvSpPr/>
          <p:nvPr/>
        </p:nvSpPr>
        <p:spPr>
          <a:xfrm>
            <a:off x="457200" y="868680"/>
            <a:ext cx="7772400" cy="822960"/>
          </a:xfrm>
          <a:prstGeom prst="rect">
            <a:avLst/>
          </a:prstGeom>
          <a:noFill/>
          <a:ln/>
        </p:spPr>
        <p:txBody>
          <a:bodyPr wrap="square" lIns="0" tIns="0" rIns="0" bIns="0" rtlCol="0" anchor="ctr"/>
          <a:lstStyle/>
          <a:p>
            <a:pPr marL="0" indent="0">
              <a:buNone/>
            </a:pPr>
            <a:r>
              <a:rPr lang="en-US" sz="3600" b="1">
                <a:solidFill>
                  <a:srgbClr val="1B2A4A"/>
                </a:solidFill>
                <a:latin typeface="Bookman Old Style" pitchFamily="34" charset="0"/>
                <a:ea typeface="Bookman Old Style" pitchFamily="34" charset="-122"/>
                <a:cs typeface="Bookman Old Style" pitchFamily="34" charset="-120"/>
              </a:rPr>
              <a:t>Terminology Systems</a:t>
            </a:r>
            <a:endParaRPr lang="en-US" sz="3600"/>
          </a:p>
        </p:txBody>
      </p:sp>
      <p:sp>
        <p:nvSpPr>
          <p:cNvPr id="20" name="Text 17">
            <a:extLst>
              <a:ext uri="{FF2B5EF4-FFF2-40B4-BE49-F238E27FC236}">
                <a16:creationId xmlns:a16="http://schemas.microsoft.com/office/drawing/2014/main" id="{67811CBD-A5D1-069F-E480-FFFC97A5BDD7}"/>
              </a:ext>
            </a:extLst>
          </p:cNvPr>
          <p:cNvSpPr/>
          <p:nvPr/>
        </p:nvSpPr>
        <p:spPr>
          <a:xfrm>
            <a:off x="457200" y="4832604"/>
            <a:ext cx="2743200" cy="146304"/>
          </a:xfrm>
          <a:prstGeom prst="rect">
            <a:avLst/>
          </a:prstGeom>
          <a:noFill/>
          <a:ln/>
        </p:spPr>
        <p:txBody>
          <a:bodyPr wrap="square" lIns="0" tIns="0" rIns="0" bIns="0" rtlCol="0" anchor="ctr"/>
          <a:lstStyle/>
          <a:p>
            <a:pPr marL="0" indent="0" algn="l">
              <a:buNone/>
            </a:pPr>
            <a:r>
              <a:rPr lang="en-US" sz="800" b="1" kern="0" spc="100">
                <a:solidFill>
                  <a:srgbClr val="004791"/>
                </a:solidFill>
                <a:latin typeface="Calibri" pitchFamily="34" charset="0"/>
                <a:ea typeface="Calibri" pitchFamily="34" charset="-122"/>
                <a:cs typeface="Calibri" pitchFamily="34" charset="-120"/>
              </a:rPr>
              <a:t>KTH</a:t>
            </a:r>
            <a:r>
              <a:rPr lang="en-US" sz="800" kern="0" spc="100">
                <a:solidFill>
                  <a:srgbClr val="C9C3BB"/>
                </a:solidFill>
                <a:latin typeface="Calibri" pitchFamily="34" charset="0"/>
                <a:ea typeface="Calibri" pitchFamily="34" charset="-122"/>
                <a:cs typeface="Calibri" pitchFamily="34" charset="-120"/>
              </a:rPr>
              <a:t>  /  </a:t>
            </a:r>
            <a:r>
              <a:rPr lang="en-US" sz="800" b="1" kern="0" spc="100">
                <a:solidFill>
                  <a:srgbClr val="57068C"/>
                </a:solidFill>
                <a:latin typeface="Calibri" pitchFamily="34" charset="0"/>
                <a:ea typeface="Calibri" pitchFamily="34" charset="-122"/>
                <a:cs typeface="Calibri" pitchFamily="34" charset="-120"/>
              </a:rPr>
              <a:t>NYU</a:t>
            </a:r>
            <a:r>
              <a:rPr lang="en-US" sz="800" kern="0" spc="100">
                <a:solidFill>
                  <a:srgbClr val="C9C3BB"/>
                </a:solidFill>
                <a:latin typeface="Calibri" pitchFamily="34" charset="0"/>
                <a:ea typeface="Calibri" pitchFamily="34" charset="-122"/>
                <a:cs typeface="Calibri" pitchFamily="34" charset="-120"/>
              </a:rPr>
              <a:t>  /  </a:t>
            </a:r>
            <a:r>
              <a:rPr lang="en-US" sz="800" b="1" kern="0" spc="100">
                <a:solidFill>
                  <a:srgbClr val="0066B3"/>
                </a:solidFill>
                <a:latin typeface="Calibri" pitchFamily="34" charset="0"/>
                <a:ea typeface="Calibri" pitchFamily="34" charset="-122"/>
                <a:cs typeface="Calibri" pitchFamily="34" charset="-120"/>
              </a:rPr>
              <a:t>TU Wien</a:t>
            </a:r>
            <a:endParaRPr lang="en-US" sz="800"/>
          </a:p>
        </p:txBody>
      </p:sp>
      <p:sp>
        <p:nvSpPr>
          <p:cNvPr id="22" name="Text 19">
            <a:extLst>
              <a:ext uri="{FF2B5EF4-FFF2-40B4-BE49-F238E27FC236}">
                <a16:creationId xmlns:a16="http://schemas.microsoft.com/office/drawing/2014/main" id="{69433A56-43AB-52AB-3735-D1D19153031D}"/>
              </a:ext>
            </a:extLst>
          </p:cNvPr>
          <p:cNvSpPr/>
          <p:nvPr/>
        </p:nvSpPr>
        <p:spPr>
          <a:xfrm>
            <a:off x="8321040" y="4823460"/>
            <a:ext cx="365760" cy="164592"/>
          </a:xfrm>
          <a:prstGeom prst="rect">
            <a:avLst/>
          </a:prstGeom>
          <a:noFill/>
          <a:ln/>
        </p:spPr>
        <p:txBody>
          <a:bodyPr wrap="square" lIns="0" tIns="0" rIns="0" bIns="0" rtlCol="0" anchor="ctr"/>
          <a:lstStyle/>
          <a:p>
            <a:pPr marL="0" indent="0" algn="r">
              <a:buNone/>
            </a:pPr>
            <a:fld id="{00000000-0000-0000-0000-000000000020}" type="slidenum">
              <a:rPr lang="en-US" sz="800">
                <a:solidFill>
                  <a:srgbClr val="5C6470"/>
                </a:solidFill>
                <a:latin typeface="Calibri" pitchFamily="34" charset="0"/>
                <a:ea typeface="Calibri" pitchFamily="34" charset="-122"/>
                <a:cs typeface="Calibri" pitchFamily="34" charset="-120"/>
              </a:rPr>
              <a:t>40</a:t>
            </a:fld>
            <a:endParaRPr lang="en-US" sz="800"/>
          </a:p>
        </p:txBody>
      </p:sp>
      <p:sp>
        <p:nvSpPr>
          <p:cNvPr id="23" name="Footer Divider">
            <a:extLst>
              <a:ext uri="{FF2B5EF4-FFF2-40B4-BE49-F238E27FC236}">
                <a16:creationId xmlns:a16="http://schemas.microsoft.com/office/drawing/2014/main" id="{D9C9074E-0EB1-BB9C-4715-58F3ACC7DFC5}"/>
              </a:ext>
            </a:extLst>
          </p:cNvPr>
          <p:cNvSpPr/>
          <p:nvPr/>
        </p:nvSpPr>
        <p:spPr>
          <a:xfrm>
            <a:off x="457200" y="4721380"/>
            <a:ext cx="8229600" cy="9525"/>
          </a:xfrm>
          <a:prstGeom prst="rect">
            <a:avLst/>
          </a:prstGeom>
          <a:solidFill>
            <a:srgbClr val="C9C3BB"/>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SE"/>
          </a:p>
        </p:txBody>
      </p:sp>
      <p:sp>
        <p:nvSpPr>
          <p:cNvPr id="65" name="Text 18">
            <a:extLst>
              <a:ext uri="{FF2B5EF4-FFF2-40B4-BE49-F238E27FC236}">
                <a16:creationId xmlns:a16="http://schemas.microsoft.com/office/drawing/2014/main" id="{86B4FD9A-7109-4332-85F4-FD8AEF901745}"/>
              </a:ext>
            </a:extLst>
          </p:cNvPr>
          <p:cNvSpPr/>
          <p:nvPr/>
        </p:nvSpPr>
        <p:spPr>
          <a:xfrm>
            <a:off x="5486400" y="4823460"/>
            <a:ext cx="2743200" cy="164592"/>
          </a:xfrm>
          <a:prstGeom prst="rect">
            <a:avLst/>
          </a:prstGeom>
          <a:noFill/>
          <a:ln/>
        </p:spPr>
        <p:txBody>
          <a:bodyPr wrap="square" lIns="0" tIns="0" rIns="0" bIns="0" rtlCol="0" anchor="ctr"/>
          <a:lstStyle/>
          <a:p>
            <a:pPr marL="0" indent="0" algn="r">
              <a:buNone/>
            </a:pPr>
            <a:r>
              <a:rPr lang="en-US" sz="800">
                <a:solidFill>
                  <a:srgbClr val="5C6470"/>
                </a:solidFill>
                <a:latin typeface="Calibri" pitchFamily="34" charset="0"/>
                <a:ea typeface="Calibri" pitchFamily="34" charset="-122"/>
                <a:cs typeface="Calibri" pitchFamily="34" charset="-120"/>
              </a:rPr>
              <a:t>Andra Ionescu</a:t>
            </a:r>
            <a:endParaRPr lang="en-US" sz="800"/>
          </a:p>
        </p:txBody>
      </p:sp>
      <p:sp>
        <p:nvSpPr>
          <p:cNvPr id="3" name="Term Label">
            <a:extLst>
              <a:ext uri="{FF2B5EF4-FFF2-40B4-BE49-F238E27FC236}">
                <a16:creationId xmlns:a16="http://schemas.microsoft.com/office/drawing/2014/main" id="{BB3F66B9-24FA-65F2-B6E9-12FDE770BCF5}"/>
              </a:ext>
            </a:extLst>
          </p:cNvPr>
          <p:cNvSpPr txBox="1"/>
          <p:nvPr/>
        </p:nvSpPr>
        <p:spPr>
          <a:xfrm>
            <a:off x="474275" y="1979120"/>
            <a:ext cx="1625600" cy="279400"/>
          </a:xfrm>
          <a:prstGeom prst="rect">
            <a:avLst/>
          </a:prstGeom>
          <a:noFill/>
        </p:spPr>
        <p:txBody>
          <a:bodyPr vertOverflow="overflow" vert="horz" wrap="none" rtlCol="0" anchor="t">
            <a:spAutoFit/>
          </a:bodyPr>
          <a:lstStyle/>
          <a:p>
            <a:pPr algn="l"/>
            <a:r>
              <a:rPr lang="en-GB" b="1">
                <a:solidFill>
                  <a:srgbClr val="004791"/>
                </a:solidFill>
              </a:rPr>
              <a:t>Vocabularies</a:t>
            </a:r>
            <a:endParaRPr lang="en-SE" b="1">
              <a:solidFill>
                <a:srgbClr val="004791"/>
              </a:solidFill>
            </a:endParaRPr>
          </a:p>
        </p:txBody>
      </p:sp>
      <p:sp>
        <p:nvSpPr>
          <p:cNvPr id="4" name="Definition Text">
            <a:extLst>
              <a:ext uri="{FF2B5EF4-FFF2-40B4-BE49-F238E27FC236}">
                <a16:creationId xmlns:a16="http://schemas.microsoft.com/office/drawing/2014/main" id="{442D78BC-9127-DB26-B2B6-0FFF98FFEA07}"/>
              </a:ext>
            </a:extLst>
          </p:cNvPr>
          <p:cNvSpPr txBox="1"/>
          <p:nvPr/>
        </p:nvSpPr>
        <p:spPr>
          <a:xfrm>
            <a:off x="2489200" y="1979120"/>
            <a:ext cx="6197600" cy="523220"/>
          </a:xfrm>
          <a:prstGeom prst="rect">
            <a:avLst/>
          </a:prstGeom>
          <a:noFill/>
        </p:spPr>
        <p:txBody>
          <a:bodyPr vertOverflow="overflow" vert="horz" wrap="square" rtlCol="0" anchor="t">
            <a:spAutoFit/>
          </a:bodyPr>
          <a:lstStyle/>
          <a:p>
            <a:pPr algn="l"/>
            <a:r>
              <a:rPr lang="en-US" sz="1400" b="0">
                <a:solidFill>
                  <a:srgbClr val="1B2A4A"/>
                </a:solidFill>
              </a:rPr>
              <a:t>— finite, curated set of terms with fixed meanings used within a domain: </a:t>
            </a:r>
            <a:r>
              <a:rPr lang="en-US" sz="1400" b="1" err="1">
                <a:solidFill>
                  <a:srgbClr val="004791"/>
                </a:solidFill>
              </a:rPr>
              <a:t>RxNorm</a:t>
            </a:r>
            <a:r>
              <a:rPr lang="en-US" sz="1400" b="0">
                <a:solidFill>
                  <a:srgbClr val="1B2A4A"/>
                </a:solidFill>
              </a:rPr>
              <a:t> (names for clinical drugs, mostly USA), </a:t>
            </a:r>
            <a:r>
              <a:rPr lang="en-US" sz="1400" b="1">
                <a:solidFill>
                  <a:srgbClr val="004791"/>
                </a:solidFill>
              </a:rPr>
              <a:t>ATC</a:t>
            </a:r>
            <a:r>
              <a:rPr lang="en-US" sz="1400" b="0">
                <a:solidFill>
                  <a:srgbClr val="1B2A4A"/>
                </a:solidFill>
              </a:rPr>
              <a:t> (worldwide)</a:t>
            </a:r>
          </a:p>
        </p:txBody>
      </p:sp>
      <p:sp>
        <p:nvSpPr>
          <p:cNvPr id="8" name="TextBox 7">
            <a:extLst>
              <a:ext uri="{FF2B5EF4-FFF2-40B4-BE49-F238E27FC236}">
                <a16:creationId xmlns:a16="http://schemas.microsoft.com/office/drawing/2014/main" id="{5B612ECA-A69F-B67B-5CF6-E743E2D148C2}"/>
              </a:ext>
            </a:extLst>
          </p:cNvPr>
          <p:cNvSpPr txBox="1"/>
          <p:nvPr/>
        </p:nvSpPr>
        <p:spPr>
          <a:xfrm>
            <a:off x="457200" y="2814736"/>
            <a:ext cx="1349790" cy="307777"/>
          </a:xfrm>
          <a:prstGeom prst="rect">
            <a:avLst/>
          </a:prstGeom>
          <a:noFill/>
        </p:spPr>
        <p:txBody>
          <a:bodyPr wrap="square">
            <a:spAutoFit/>
          </a:bodyPr>
          <a:lstStyle/>
          <a:p>
            <a:r>
              <a:rPr lang="en-US" sz="1400" b="1">
                <a:solidFill>
                  <a:srgbClr val="004791"/>
                </a:solidFill>
              </a:rPr>
              <a:t>ATC</a:t>
            </a:r>
            <a:endParaRPr lang="en-SE"/>
          </a:p>
        </p:txBody>
      </p:sp>
      <p:sp>
        <p:nvSpPr>
          <p:cNvPr id="10" name="TextBox 9">
            <a:extLst>
              <a:ext uri="{FF2B5EF4-FFF2-40B4-BE49-F238E27FC236}">
                <a16:creationId xmlns:a16="http://schemas.microsoft.com/office/drawing/2014/main" id="{0C2B2E22-58B0-36DD-15D7-FE34366E16DE}"/>
              </a:ext>
            </a:extLst>
          </p:cNvPr>
          <p:cNvSpPr txBox="1"/>
          <p:nvPr/>
        </p:nvSpPr>
        <p:spPr>
          <a:xfrm>
            <a:off x="476387" y="3109429"/>
            <a:ext cx="1330603" cy="307777"/>
          </a:xfrm>
          <a:prstGeom prst="rect">
            <a:avLst/>
          </a:prstGeom>
          <a:noFill/>
        </p:spPr>
        <p:txBody>
          <a:bodyPr wrap="square">
            <a:spAutoFit/>
          </a:bodyPr>
          <a:lstStyle/>
          <a:p>
            <a:r>
              <a:rPr lang="en-GB" sz="1400" i="1">
                <a:solidFill>
                  <a:srgbClr val="1B2A4A"/>
                </a:solidFill>
              </a:rPr>
              <a:t>q</a:t>
            </a:r>
            <a:r>
              <a:rPr lang="en-SE" sz="1400">
                <a:solidFill>
                  <a:srgbClr val="1B2A4A"/>
                </a:solidFill>
              </a:rPr>
              <a:t>: paracetamol </a:t>
            </a:r>
          </a:p>
        </p:txBody>
      </p:sp>
      <p:pic>
        <p:nvPicPr>
          <p:cNvPr id="19" name="Picture 18">
            <a:extLst>
              <a:ext uri="{FF2B5EF4-FFF2-40B4-BE49-F238E27FC236}">
                <a16:creationId xmlns:a16="http://schemas.microsoft.com/office/drawing/2014/main" id="{D0BB3ECA-CF2A-0F41-92F2-5B0E840A45AE}"/>
              </a:ext>
            </a:extLst>
          </p:cNvPr>
          <p:cNvPicPr>
            <a:picLocks noChangeAspect="1"/>
          </p:cNvPicPr>
          <p:nvPr/>
        </p:nvPicPr>
        <p:blipFill>
          <a:blip r:embed="rId3"/>
          <a:stretch>
            <a:fillRect/>
          </a:stretch>
        </p:blipFill>
        <p:spPr>
          <a:xfrm>
            <a:off x="2015343" y="2822772"/>
            <a:ext cx="4564673" cy="1827361"/>
          </a:xfrm>
          <a:prstGeom prst="rect">
            <a:avLst/>
          </a:prstGeom>
        </p:spPr>
      </p:pic>
      <p:sp>
        <p:nvSpPr>
          <p:cNvPr id="38" name="Body Text">
            <a:extLst>
              <a:ext uri="{FF2B5EF4-FFF2-40B4-BE49-F238E27FC236}">
                <a16:creationId xmlns:a16="http://schemas.microsoft.com/office/drawing/2014/main" id="{33EF0AF1-E596-840E-0A24-48B1942AC928}"/>
              </a:ext>
            </a:extLst>
          </p:cNvPr>
          <p:cNvSpPr txBox="1"/>
          <p:nvPr/>
        </p:nvSpPr>
        <p:spPr>
          <a:xfrm>
            <a:off x="4149837" y="4504401"/>
            <a:ext cx="4564673" cy="230832"/>
          </a:xfrm>
          <a:prstGeom prst="rect">
            <a:avLst/>
          </a:prstGeom>
          <a:noFill/>
        </p:spPr>
        <p:txBody>
          <a:bodyPr vertOverflow="overflow" vert="horz" wrap="square" rtlCol="0" anchor="t">
            <a:spAutoFit/>
          </a:bodyPr>
          <a:lstStyle/>
          <a:p>
            <a:pPr algn="r"/>
            <a:r>
              <a:rPr lang="en-GB" sz="900" i="1">
                <a:solidFill>
                  <a:srgbClr val="5C6470"/>
                </a:solidFill>
              </a:rPr>
              <a:t>https://</a:t>
            </a:r>
            <a:r>
              <a:rPr lang="en-GB" sz="900" i="1" err="1">
                <a:solidFill>
                  <a:srgbClr val="5C6470"/>
                </a:solidFill>
              </a:rPr>
              <a:t>atcddd.fhi.no</a:t>
            </a:r>
            <a:r>
              <a:rPr lang="en-GB" sz="900" i="1">
                <a:solidFill>
                  <a:srgbClr val="5C6470"/>
                </a:solidFill>
              </a:rPr>
              <a:t>/</a:t>
            </a:r>
            <a:r>
              <a:rPr lang="en-GB" sz="900" i="1" err="1">
                <a:solidFill>
                  <a:srgbClr val="5C6470"/>
                </a:solidFill>
              </a:rPr>
              <a:t>atc_ddd_index</a:t>
            </a:r>
            <a:r>
              <a:rPr lang="en-GB" sz="900" i="1">
                <a:solidFill>
                  <a:srgbClr val="5C6470"/>
                </a:solidFill>
              </a:rPr>
              <a:t>/?code=N02BE01</a:t>
            </a:r>
            <a:endParaRPr lang="en-SE" sz="900" i="1">
              <a:solidFill>
                <a:srgbClr val="5C6470"/>
              </a:solidFill>
            </a:endParaRPr>
          </a:p>
        </p:txBody>
      </p:sp>
    </p:spTree>
    <p:extLst>
      <p:ext uri="{BB962C8B-B14F-4D97-AF65-F5344CB8AC3E}">
        <p14:creationId xmlns:p14="http://schemas.microsoft.com/office/powerpoint/2010/main" val="42483607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38" grpId="0"/>
    </p:bld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6C368D0D-4EE0-588A-DC2C-44524B958FF5}"/>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F07A249F-7ED0-2FD1-0EA9-ED4AA9FB33D4}"/>
              </a:ext>
            </a:extLst>
          </p:cNvPr>
          <p:cNvSpPr/>
          <p:nvPr/>
        </p:nvSpPr>
        <p:spPr>
          <a:xfrm>
            <a:off x="457200" y="301752"/>
            <a:ext cx="3840480" cy="274320"/>
          </a:xfrm>
          <a:prstGeom prst="rect">
            <a:avLst/>
          </a:prstGeom>
          <a:noFill/>
          <a:ln/>
        </p:spPr>
        <p:txBody>
          <a:bodyPr wrap="square" lIns="0" tIns="0" rIns="0" bIns="0" rtlCol="0" anchor="ctr"/>
          <a:lstStyle/>
          <a:p>
            <a:pPr marL="0" indent="0">
              <a:buNone/>
            </a:pPr>
            <a:r>
              <a:rPr lang="en-US" sz="1100" b="1" kern="0" spc="200">
                <a:solidFill>
                  <a:srgbClr val="004791"/>
                </a:solidFill>
                <a:latin typeface="Calibri" pitchFamily="34" charset="0"/>
                <a:ea typeface="Calibri" pitchFamily="34" charset="-122"/>
                <a:cs typeface="Calibri" pitchFamily="34" charset="-120"/>
              </a:rPr>
              <a:t>SECOND GENERATION</a:t>
            </a:r>
            <a:endParaRPr lang="en-US" sz="1100"/>
          </a:p>
        </p:txBody>
      </p:sp>
      <p:sp>
        <p:nvSpPr>
          <p:cNvPr id="9" name="Text 7">
            <a:extLst>
              <a:ext uri="{FF2B5EF4-FFF2-40B4-BE49-F238E27FC236}">
                <a16:creationId xmlns:a16="http://schemas.microsoft.com/office/drawing/2014/main" id="{38EF9285-63E5-0E67-2B80-E0276231809C}"/>
              </a:ext>
            </a:extLst>
          </p:cNvPr>
          <p:cNvSpPr/>
          <p:nvPr/>
        </p:nvSpPr>
        <p:spPr>
          <a:xfrm>
            <a:off x="457200" y="868680"/>
            <a:ext cx="7772400" cy="822960"/>
          </a:xfrm>
          <a:prstGeom prst="rect">
            <a:avLst/>
          </a:prstGeom>
          <a:noFill/>
          <a:ln/>
        </p:spPr>
        <p:txBody>
          <a:bodyPr wrap="square" lIns="0" tIns="0" rIns="0" bIns="0" rtlCol="0" anchor="ctr"/>
          <a:lstStyle/>
          <a:p>
            <a:pPr marL="0" indent="0">
              <a:buNone/>
            </a:pPr>
            <a:r>
              <a:rPr lang="en-US" sz="3600" b="1">
                <a:solidFill>
                  <a:srgbClr val="1B2A4A"/>
                </a:solidFill>
                <a:latin typeface="Bookman Old Style" pitchFamily="34" charset="0"/>
                <a:ea typeface="Bookman Old Style" pitchFamily="34" charset="-122"/>
                <a:cs typeface="Bookman Old Style" pitchFamily="34" charset="-120"/>
              </a:rPr>
              <a:t>Terminology Systems</a:t>
            </a:r>
            <a:endParaRPr lang="en-US" sz="3600"/>
          </a:p>
        </p:txBody>
      </p:sp>
      <p:sp>
        <p:nvSpPr>
          <p:cNvPr id="20" name="Text 17">
            <a:extLst>
              <a:ext uri="{FF2B5EF4-FFF2-40B4-BE49-F238E27FC236}">
                <a16:creationId xmlns:a16="http://schemas.microsoft.com/office/drawing/2014/main" id="{0C28EFDC-99A9-C8A0-4D0D-CB61861680C8}"/>
              </a:ext>
            </a:extLst>
          </p:cNvPr>
          <p:cNvSpPr/>
          <p:nvPr/>
        </p:nvSpPr>
        <p:spPr>
          <a:xfrm>
            <a:off x="457200" y="4832604"/>
            <a:ext cx="2743200" cy="146304"/>
          </a:xfrm>
          <a:prstGeom prst="rect">
            <a:avLst/>
          </a:prstGeom>
          <a:noFill/>
          <a:ln/>
        </p:spPr>
        <p:txBody>
          <a:bodyPr wrap="square" lIns="0" tIns="0" rIns="0" bIns="0" rtlCol="0" anchor="ctr"/>
          <a:lstStyle/>
          <a:p>
            <a:pPr marL="0" indent="0" algn="l">
              <a:buNone/>
            </a:pPr>
            <a:r>
              <a:rPr lang="en-US" sz="800" b="1" kern="0" spc="100">
                <a:solidFill>
                  <a:srgbClr val="004791"/>
                </a:solidFill>
                <a:latin typeface="Calibri" pitchFamily="34" charset="0"/>
                <a:ea typeface="Calibri" pitchFamily="34" charset="-122"/>
                <a:cs typeface="Calibri" pitchFamily="34" charset="-120"/>
              </a:rPr>
              <a:t>KTH</a:t>
            </a:r>
            <a:r>
              <a:rPr lang="en-US" sz="800" kern="0" spc="100">
                <a:solidFill>
                  <a:srgbClr val="C9C3BB"/>
                </a:solidFill>
                <a:latin typeface="Calibri" pitchFamily="34" charset="0"/>
                <a:ea typeface="Calibri" pitchFamily="34" charset="-122"/>
                <a:cs typeface="Calibri" pitchFamily="34" charset="-120"/>
              </a:rPr>
              <a:t>  /  </a:t>
            </a:r>
            <a:r>
              <a:rPr lang="en-US" sz="800" b="1" kern="0" spc="100">
                <a:solidFill>
                  <a:srgbClr val="57068C"/>
                </a:solidFill>
                <a:latin typeface="Calibri" pitchFamily="34" charset="0"/>
                <a:ea typeface="Calibri" pitchFamily="34" charset="-122"/>
                <a:cs typeface="Calibri" pitchFamily="34" charset="-120"/>
              </a:rPr>
              <a:t>NYU</a:t>
            </a:r>
            <a:r>
              <a:rPr lang="en-US" sz="800" kern="0" spc="100">
                <a:solidFill>
                  <a:srgbClr val="C9C3BB"/>
                </a:solidFill>
                <a:latin typeface="Calibri" pitchFamily="34" charset="0"/>
                <a:ea typeface="Calibri" pitchFamily="34" charset="-122"/>
                <a:cs typeface="Calibri" pitchFamily="34" charset="-120"/>
              </a:rPr>
              <a:t>  /  </a:t>
            </a:r>
            <a:r>
              <a:rPr lang="en-US" sz="800" b="1" kern="0" spc="100">
                <a:solidFill>
                  <a:srgbClr val="0066B3"/>
                </a:solidFill>
                <a:latin typeface="Calibri" pitchFamily="34" charset="0"/>
                <a:ea typeface="Calibri" pitchFamily="34" charset="-122"/>
                <a:cs typeface="Calibri" pitchFamily="34" charset="-120"/>
              </a:rPr>
              <a:t>TU Wien</a:t>
            </a:r>
            <a:endParaRPr lang="en-US" sz="800"/>
          </a:p>
        </p:txBody>
      </p:sp>
      <p:sp>
        <p:nvSpPr>
          <p:cNvPr id="22" name="Text 19">
            <a:extLst>
              <a:ext uri="{FF2B5EF4-FFF2-40B4-BE49-F238E27FC236}">
                <a16:creationId xmlns:a16="http://schemas.microsoft.com/office/drawing/2014/main" id="{E16BFBB6-0286-F846-E64C-F814A22D6EE9}"/>
              </a:ext>
            </a:extLst>
          </p:cNvPr>
          <p:cNvSpPr/>
          <p:nvPr/>
        </p:nvSpPr>
        <p:spPr>
          <a:xfrm>
            <a:off x="8321040" y="4823460"/>
            <a:ext cx="365760" cy="164592"/>
          </a:xfrm>
          <a:prstGeom prst="rect">
            <a:avLst/>
          </a:prstGeom>
          <a:noFill/>
          <a:ln/>
        </p:spPr>
        <p:txBody>
          <a:bodyPr wrap="square" lIns="0" tIns="0" rIns="0" bIns="0" rtlCol="0" anchor="ctr"/>
          <a:lstStyle/>
          <a:p>
            <a:pPr marL="0" indent="0" algn="r">
              <a:buNone/>
            </a:pPr>
            <a:fld id="{00000000-0000-0000-0000-000000000020}" type="slidenum">
              <a:rPr lang="en-US" sz="800">
                <a:solidFill>
                  <a:srgbClr val="5C6470"/>
                </a:solidFill>
                <a:latin typeface="Calibri" pitchFamily="34" charset="0"/>
                <a:ea typeface="Calibri" pitchFamily="34" charset="-122"/>
                <a:cs typeface="Calibri" pitchFamily="34" charset="-120"/>
              </a:rPr>
              <a:t>41</a:t>
            </a:fld>
            <a:endParaRPr lang="en-US" sz="800"/>
          </a:p>
        </p:txBody>
      </p:sp>
      <p:sp>
        <p:nvSpPr>
          <p:cNvPr id="23" name="Footer Divider">
            <a:extLst>
              <a:ext uri="{FF2B5EF4-FFF2-40B4-BE49-F238E27FC236}">
                <a16:creationId xmlns:a16="http://schemas.microsoft.com/office/drawing/2014/main" id="{0905E1BE-A3B9-71A7-C25C-74A05ED70C36}"/>
              </a:ext>
            </a:extLst>
          </p:cNvPr>
          <p:cNvSpPr/>
          <p:nvPr/>
        </p:nvSpPr>
        <p:spPr>
          <a:xfrm>
            <a:off x="457200" y="4721380"/>
            <a:ext cx="8229600" cy="9525"/>
          </a:xfrm>
          <a:prstGeom prst="rect">
            <a:avLst/>
          </a:prstGeom>
          <a:solidFill>
            <a:srgbClr val="C9C3BB"/>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SE"/>
          </a:p>
        </p:txBody>
      </p:sp>
      <p:sp>
        <p:nvSpPr>
          <p:cNvPr id="65" name="Text 18">
            <a:extLst>
              <a:ext uri="{FF2B5EF4-FFF2-40B4-BE49-F238E27FC236}">
                <a16:creationId xmlns:a16="http://schemas.microsoft.com/office/drawing/2014/main" id="{0BF70D3F-0A90-21A1-9A0E-7B1C1FF9EAEB}"/>
              </a:ext>
            </a:extLst>
          </p:cNvPr>
          <p:cNvSpPr/>
          <p:nvPr/>
        </p:nvSpPr>
        <p:spPr>
          <a:xfrm>
            <a:off x="5486400" y="4823460"/>
            <a:ext cx="2743200" cy="164592"/>
          </a:xfrm>
          <a:prstGeom prst="rect">
            <a:avLst/>
          </a:prstGeom>
          <a:noFill/>
          <a:ln/>
        </p:spPr>
        <p:txBody>
          <a:bodyPr wrap="square" lIns="0" tIns="0" rIns="0" bIns="0" rtlCol="0" anchor="ctr"/>
          <a:lstStyle/>
          <a:p>
            <a:pPr marL="0" indent="0" algn="r">
              <a:buNone/>
            </a:pPr>
            <a:r>
              <a:rPr lang="en-US" sz="800">
                <a:solidFill>
                  <a:srgbClr val="5C6470"/>
                </a:solidFill>
                <a:latin typeface="Calibri" pitchFamily="34" charset="0"/>
                <a:ea typeface="Calibri" pitchFamily="34" charset="-122"/>
                <a:cs typeface="Calibri" pitchFamily="34" charset="-120"/>
              </a:rPr>
              <a:t>Andra Ionescu</a:t>
            </a:r>
            <a:endParaRPr lang="en-US" sz="800"/>
          </a:p>
        </p:txBody>
      </p:sp>
      <p:sp>
        <p:nvSpPr>
          <p:cNvPr id="3" name="Term Label">
            <a:extLst>
              <a:ext uri="{FF2B5EF4-FFF2-40B4-BE49-F238E27FC236}">
                <a16:creationId xmlns:a16="http://schemas.microsoft.com/office/drawing/2014/main" id="{985B1FED-C46D-3373-AE15-B64658283B8F}"/>
              </a:ext>
            </a:extLst>
          </p:cNvPr>
          <p:cNvSpPr txBox="1"/>
          <p:nvPr/>
        </p:nvSpPr>
        <p:spPr>
          <a:xfrm>
            <a:off x="474275" y="1979120"/>
            <a:ext cx="1517660" cy="369332"/>
          </a:xfrm>
          <a:prstGeom prst="rect">
            <a:avLst/>
          </a:prstGeom>
          <a:noFill/>
        </p:spPr>
        <p:txBody>
          <a:bodyPr vertOverflow="overflow" vert="horz" wrap="none" rtlCol="0" anchor="t">
            <a:spAutoFit/>
          </a:bodyPr>
          <a:lstStyle/>
          <a:p>
            <a:r>
              <a:rPr lang="en-GB" b="1">
                <a:solidFill>
                  <a:srgbClr val="004791"/>
                </a:solidFill>
              </a:rPr>
              <a:t>Terminologies</a:t>
            </a:r>
            <a:endParaRPr lang="en-SE" b="1">
              <a:solidFill>
                <a:srgbClr val="004791"/>
              </a:solidFill>
            </a:endParaRPr>
          </a:p>
        </p:txBody>
      </p:sp>
      <p:sp>
        <p:nvSpPr>
          <p:cNvPr id="4" name="Definition Text">
            <a:extLst>
              <a:ext uri="{FF2B5EF4-FFF2-40B4-BE49-F238E27FC236}">
                <a16:creationId xmlns:a16="http://schemas.microsoft.com/office/drawing/2014/main" id="{ACBE2A27-2CBB-61CE-5E9F-46811DCA9B36}"/>
              </a:ext>
            </a:extLst>
          </p:cNvPr>
          <p:cNvSpPr txBox="1"/>
          <p:nvPr/>
        </p:nvSpPr>
        <p:spPr>
          <a:xfrm>
            <a:off x="2489200" y="1979120"/>
            <a:ext cx="6197600" cy="738664"/>
          </a:xfrm>
          <a:prstGeom prst="rect">
            <a:avLst/>
          </a:prstGeom>
          <a:noFill/>
        </p:spPr>
        <p:txBody>
          <a:bodyPr vertOverflow="overflow" vert="horz" wrap="square" rtlCol="0" anchor="t">
            <a:spAutoFit/>
          </a:bodyPr>
          <a:lstStyle/>
          <a:p>
            <a:r>
              <a:rPr lang="en-US" sz="1400">
                <a:solidFill>
                  <a:srgbClr val="1B2A4A"/>
                </a:solidFill>
              </a:rPr>
              <a:t>— vocabularies for </a:t>
            </a:r>
            <a:r>
              <a:rPr lang="en-US" sz="1400" err="1">
                <a:solidFill>
                  <a:srgbClr val="1B2A4A"/>
                </a:solidFill>
              </a:rPr>
              <a:t>specialised</a:t>
            </a:r>
            <a:r>
              <a:rPr lang="en-US" sz="1400">
                <a:solidFill>
                  <a:srgbClr val="1B2A4A"/>
                </a:solidFill>
              </a:rPr>
              <a:t> domains, concept-oriented, captures the relationship between concepts: </a:t>
            </a:r>
            <a:r>
              <a:rPr lang="en-US" sz="1400" b="1">
                <a:solidFill>
                  <a:srgbClr val="004791"/>
                </a:solidFill>
              </a:rPr>
              <a:t>LOINC</a:t>
            </a:r>
            <a:r>
              <a:rPr lang="en-US" sz="1400">
                <a:solidFill>
                  <a:srgbClr val="1B2A4A"/>
                </a:solidFill>
              </a:rPr>
              <a:t> (lab tests), </a:t>
            </a:r>
            <a:r>
              <a:rPr lang="en-US" sz="1400" b="1">
                <a:solidFill>
                  <a:srgbClr val="004791"/>
                </a:solidFill>
              </a:rPr>
              <a:t>SNOMED-CT</a:t>
            </a:r>
            <a:r>
              <a:rPr lang="en-US" sz="1400">
                <a:solidFill>
                  <a:srgbClr val="1B2A4A"/>
                </a:solidFill>
              </a:rPr>
              <a:t> (findings, disorders, procedures, </a:t>
            </a:r>
            <a:r>
              <a:rPr lang="en-US" sz="1400" err="1">
                <a:solidFill>
                  <a:srgbClr val="1B2A4A"/>
                </a:solidFill>
              </a:rPr>
              <a:t>etc</a:t>
            </a:r>
            <a:r>
              <a:rPr lang="en-US" sz="1400">
                <a:solidFill>
                  <a:srgbClr val="1B2A4A"/>
                </a:solidFill>
              </a:rPr>
              <a:t>)</a:t>
            </a:r>
          </a:p>
        </p:txBody>
      </p:sp>
      <p:sp>
        <p:nvSpPr>
          <p:cNvPr id="8" name="TextBox 7">
            <a:extLst>
              <a:ext uri="{FF2B5EF4-FFF2-40B4-BE49-F238E27FC236}">
                <a16:creationId xmlns:a16="http://schemas.microsoft.com/office/drawing/2014/main" id="{9E05EB89-858B-0FF8-E8CF-EA145DAD7CA7}"/>
              </a:ext>
            </a:extLst>
          </p:cNvPr>
          <p:cNvSpPr txBox="1"/>
          <p:nvPr/>
        </p:nvSpPr>
        <p:spPr>
          <a:xfrm>
            <a:off x="518622" y="2836912"/>
            <a:ext cx="1591340" cy="307777"/>
          </a:xfrm>
          <a:prstGeom prst="rect">
            <a:avLst/>
          </a:prstGeom>
          <a:noFill/>
        </p:spPr>
        <p:txBody>
          <a:bodyPr wrap="square">
            <a:spAutoFit/>
          </a:bodyPr>
          <a:lstStyle/>
          <a:p>
            <a:r>
              <a:rPr lang="en-US" sz="1400" b="1">
                <a:solidFill>
                  <a:srgbClr val="004791"/>
                </a:solidFill>
              </a:rPr>
              <a:t>LOINC</a:t>
            </a:r>
            <a:endParaRPr lang="en-SE"/>
          </a:p>
        </p:txBody>
      </p:sp>
      <p:sp>
        <p:nvSpPr>
          <p:cNvPr id="10" name="TextBox 9">
            <a:extLst>
              <a:ext uri="{FF2B5EF4-FFF2-40B4-BE49-F238E27FC236}">
                <a16:creationId xmlns:a16="http://schemas.microsoft.com/office/drawing/2014/main" id="{007F28B0-EF12-B068-7424-C787DD8703E5}"/>
              </a:ext>
            </a:extLst>
          </p:cNvPr>
          <p:cNvSpPr txBox="1"/>
          <p:nvPr/>
        </p:nvSpPr>
        <p:spPr>
          <a:xfrm>
            <a:off x="518622" y="3149300"/>
            <a:ext cx="1330603" cy="307777"/>
          </a:xfrm>
          <a:prstGeom prst="rect">
            <a:avLst/>
          </a:prstGeom>
          <a:noFill/>
        </p:spPr>
        <p:txBody>
          <a:bodyPr wrap="square">
            <a:spAutoFit/>
          </a:bodyPr>
          <a:lstStyle/>
          <a:p>
            <a:r>
              <a:rPr lang="en-GB" sz="1400" i="1">
                <a:solidFill>
                  <a:srgbClr val="1B2A4A"/>
                </a:solidFill>
              </a:rPr>
              <a:t>q</a:t>
            </a:r>
            <a:r>
              <a:rPr lang="en-SE" sz="1400">
                <a:solidFill>
                  <a:srgbClr val="1B2A4A"/>
                </a:solidFill>
              </a:rPr>
              <a:t>: paracetamol </a:t>
            </a:r>
          </a:p>
        </p:txBody>
      </p:sp>
      <p:sp>
        <p:nvSpPr>
          <p:cNvPr id="14" name="TextBox 13">
            <a:extLst>
              <a:ext uri="{FF2B5EF4-FFF2-40B4-BE49-F238E27FC236}">
                <a16:creationId xmlns:a16="http://schemas.microsoft.com/office/drawing/2014/main" id="{586B7873-A296-29C5-166C-9229EF7EA99C}"/>
              </a:ext>
            </a:extLst>
          </p:cNvPr>
          <p:cNvSpPr txBox="1"/>
          <p:nvPr/>
        </p:nvSpPr>
        <p:spPr>
          <a:xfrm>
            <a:off x="518622" y="4348378"/>
            <a:ext cx="1528727" cy="430887"/>
          </a:xfrm>
          <a:prstGeom prst="rect">
            <a:avLst/>
          </a:prstGeom>
          <a:noFill/>
        </p:spPr>
        <p:txBody>
          <a:bodyPr wrap="square">
            <a:spAutoFit/>
          </a:bodyPr>
          <a:lstStyle/>
          <a:p>
            <a:pPr fontAlgn="base"/>
            <a:r>
              <a:rPr lang="en-GB" sz="1100">
                <a:solidFill>
                  <a:srgbClr val="1B2A4A"/>
                </a:solidFill>
              </a:rPr>
              <a:t>C</a:t>
            </a:r>
            <a:r>
              <a:rPr lang="en-SE" sz="1100">
                <a:solidFill>
                  <a:srgbClr val="1B2A4A"/>
                </a:solidFill>
              </a:rPr>
              <a:t>ode: LP14712-1</a:t>
            </a:r>
          </a:p>
          <a:p>
            <a:endParaRPr lang="en-SE" sz="1100">
              <a:solidFill>
                <a:srgbClr val="1B2A4A"/>
              </a:solidFill>
            </a:endParaRPr>
          </a:p>
        </p:txBody>
      </p:sp>
      <p:sp>
        <p:nvSpPr>
          <p:cNvPr id="15" name="Body Text">
            <a:extLst>
              <a:ext uri="{FF2B5EF4-FFF2-40B4-BE49-F238E27FC236}">
                <a16:creationId xmlns:a16="http://schemas.microsoft.com/office/drawing/2014/main" id="{A7ED643B-F03F-C949-645A-C9A411AAFC85}"/>
              </a:ext>
            </a:extLst>
          </p:cNvPr>
          <p:cNvSpPr txBox="1"/>
          <p:nvPr/>
        </p:nvSpPr>
        <p:spPr>
          <a:xfrm>
            <a:off x="4157567" y="4394036"/>
            <a:ext cx="4564673" cy="369332"/>
          </a:xfrm>
          <a:prstGeom prst="rect">
            <a:avLst/>
          </a:prstGeom>
          <a:noFill/>
        </p:spPr>
        <p:txBody>
          <a:bodyPr vertOverflow="overflow" vert="horz" wrap="square" rtlCol="0" anchor="t">
            <a:spAutoFit/>
          </a:bodyPr>
          <a:lstStyle/>
          <a:p>
            <a:pPr algn="r"/>
            <a:r>
              <a:rPr lang="en-GB" sz="900" i="1">
                <a:solidFill>
                  <a:srgbClr val="5C6470"/>
                </a:solidFill>
              </a:rPr>
              <a:t>https://</a:t>
            </a:r>
            <a:r>
              <a:rPr lang="en-GB" sz="900" i="1" err="1">
                <a:solidFill>
                  <a:srgbClr val="5C6470"/>
                </a:solidFill>
              </a:rPr>
              <a:t>loinc.org</a:t>
            </a:r>
            <a:r>
              <a:rPr lang="en-GB" sz="900" i="1">
                <a:solidFill>
                  <a:srgbClr val="5C6470"/>
                </a:solidFill>
              </a:rPr>
              <a:t>/LP14712-1</a:t>
            </a:r>
          </a:p>
          <a:p>
            <a:pPr algn="r"/>
            <a:r>
              <a:rPr lang="en-GB" sz="900" i="1">
                <a:solidFill>
                  <a:srgbClr val="5C6470"/>
                </a:solidFill>
              </a:rPr>
              <a:t>https://</a:t>
            </a:r>
            <a:r>
              <a:rPr lang="en-GB" sz="900" i="1" err="1">
                <a:solidFill>
                  <a:srgbClr val="5C6470"/>
                </a:solidFill>
              </a:rPr>
              <a:t>loinc.org</a:t>
            </a:r>
            <a:r>
              <a:rPr lang="en-GB" sz="900" i="1">
                <a:solidFill>
                  <a:srgbClr val="5C6470"/>
                </a:solidFill>
              </a:rPr>
              <a:t>/</a:t>
            </a:r>
            <a:r>
              <a:rPr lang="en-GB" sz="900" i="1" err="1">
                <a:solidFill>
                  <a:srgbClr val="5C6470"/>
                </a:solidFill>
              </a:rPr>
              <a:t>search?t</a:t>
            </a:r>
            <a:r>
              <a:rPr lang="en-GB" sz="900" i="1">
                <a:solidFill>
                  <a:srgbClr val="5C6470"/>
                </a:solidFill>
              </a:rPr>
              <a:t>=1&amp;l=</a:t>
            </a:r>
            <a:r>
              <a:rPr lang="en-GB" sz="900" i="1" err="1">
                <a:solidFill>
                  <a:srgbClr val="5C6470"/>
                </a:solidFill>
              </a:rPr>
              <a:t>en_US&amp;q</a:t>
            </a:r>
            <a:r>
              <a:rPr lang="en-GB" sz="900" i="1">
                <a:solidFill>
                  <a:srgbClr val="5C6470"/>
                </a:solidFill>
              </a:rPr>
              <a:t>=paracetamol+</a:t>
            </a:r>
            <a:endParaRPr lang="en-SE" sz="900" i="1">
              <a:solidFill>
                <a:srgbClr val="5C6470"/>
              </a:solidFill>
            </a:endParaRPr>
          </a:p>
        </p:txBody>
      </p:sp>
      <p:sp>
        <p:nvSpPr>
          <p:cNvPr id="16" name="TextBox 15">
            <a:extLst>
              <a:ext uri="{FF2B5EF4-FFF2-40B4-BE49-F238E27FC236}">
                <a16:creationId xmlns:a16="http://schemas.microsoft.com/office/drawing/2014/main" id="{0BF675A0-5EB9-DECC-43D7-FB5BF8C1E192}"/>
              </a:ext>
            </a:extLst>
          </p:cNvPr>
          <p:cNvSpPr txBox="1"/>
          <p:nvPr/>
        </p:nvSpPr>
        <p:spPr>
          <a:xfrm>
            <a:off x="2109962" y="3142035"/>
            <a:ext cx="1154574" cy="307777"/>
          </a:xfrm>
          <a:prstGeom prst="rect">
            <a:avLst/>
          </a:prstGeom>
          <a:noFill/>
        </p:spPr>
        <p:txBody>
          <a:bodyPr wrap="square">
            <a:spAutoFit/>
          </a:bodyPr>
          <a:lstStyle/>
          <a:p>
            <a:r>
              <a:rPr lang="en-US" sz="1400" i="1">
                <a:solidFill>
                  <a:srgbClr val="1B2A4A"/>
                </a:solidFill>
              </a:rPr>
              <a:t>49 </a:t>
            </a:r>
            <a:r>
              <a:rPr lang="en-US" sz="1400">
                <a:solidFill>
                  <a:srgbClr val="1B2A4A"/>
                </a:solidFill>
              </a:rPr>
              <a:t>results</a:t>
            </a:r>
            <a:endParaRPr lang="en-SE" sz="1400">
              <a:solidFill>
                <a:srgbClr val="1B2A4A"/>
              </a:solidFill>
            </a:endParaRPr>
          </a:p>
        </p:txBody>
      </p:sp>
      <p:pic>
        <p:nvPicPr>
          <p:cNvPr id="18" name="Picture 17">
            <a:extLst>
              <a:ext uri="{FF2B5EF4-FFF2-40B4-BE49-F238E27FC236}">
                <a16:creationId xmlns:a16="http://schemas.microsoft.com/office/drawing/2014/main" id="{0D71B2AC-8B37-4AD4-58A0-6D848776F1BA}"/>
              </a:ext>
            </a:extLst>
          </p:cNvPr>
          <p:cNvPicPr>
            <a:picLocks noChangeAspect="1"/>
          </p:cNvPicPr>
          <p:nvPr/>
        </p:nvPicPr>
        <p:blipFill>
          <a:blip r:embed="rId3"/>
          <a:stretch>
            <a:fillRect/>
          </a:stretch>
        </p:blipFill>
        <p:spPr>
          <a:xfrm>
            <a:off x="548640" y="3540513"/>
            <a:ext cx="3657600" cy="724428"/>
          </a:xfrm>
          <a:prstGeom prst="rect">
            <a:avLst/>
          </a:prstGeom>
        </p:spPr>
      </p:pic>
      <p:pic>
        <p:nvPicPr>
          <p:cNvPr id="21" name="Picture 20">
            <a:extLst>
              <a:ext uri="{FF2B5EF4-FFF2-40B4-BE49-F238E27FC236}">
                <a16:creationId xmlns:a16="http://schemas.microsoft.com/office/drawing/2014/main" id="{198A01D8-53F7-369C-95E6-083F2C98F3F9}"/>
              </a:ext>
            </a:extLst>
          </p:cNvPr>
          <p:cNvPicPr>
            <a:picLocks noChangeAspect="1"/>
          </p:cNvPicPr>
          <p:nvPr/>
        </p:nvPicPr>
        <p:blipFill>
          <a:blip r:embed="rId4"/>
          <a:srcRect b="18178"/>
          <a:stretch>
            <a:fillRect/>
          </a:stretch>
        </p:blipFill>
        <p:spPr>
          <a:xfrm>
            <a:off x="4466977" y="2569893"/>
            <a:ext cx="2764540" cy="1941239"/>
          </a:xfrm>
          <a:prstGeom prst="rect">
            <a:avLst/>
          </a:prstGeom>
        </p:spPr>
      </p:pic>
      <p:sp>
        <p:nvSpPr>
          <p:cNvPr id="24" name="Rectangle 23">
            <a:extLst>
              <a:ext uri="{FF2B5EF4-FFF2-40B4-BE49-F238E27FC236}">
                <a16:creationId xmlns:a16="http://schemas.microsoft.com/office/drawing/2014/main" id="{679918F7-E203-DB60-10D7-ED82CB15177B}"/>
              </a:ext>
            </a:extLst>
          </p:cNvPr>
          <p:cNvSpPr/>
          <p:nvPr/>
        </p:nvSpPr>
        <p:spPr>
          <a:xfrm>
            <a:off x="6583324" y="2539452"/>
            <a:ext cx="648193" cy="1993667"/>
          </a:xfrm>
          <a:prstGeom prst="rect">
            <a:avLst/>
          </a:prstGeom>
          <a:noFill/>
          <a:ln w="28575">
            <a:solidFill>
              <a:srgbClr val="E0156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E"/>
          </a:p>
        </p:txBody>
      </p:sp>
    </p:spTree>
    <p:extLst>
      <p:ext uri="{BB962C8B-B14F-4D97-AF65-F5344CB8AC3E}">
        <p14:creationId xmlns:p14="http://schemas.microsoft.com/office/powerpoint/2010/main" val="253372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8"/>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4"/>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8" grpId="0"/>
      <p:bldP spid="10" grpId="0"/>
      <p:bldP spid="14" grpId="0"/>
      <p:bldP spid="15" grpId="0"/>
      <p:bldP spid="16" grpId="0"/>
      <p:bldP spid="24"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357EAEA7-F65B-9B22-379D-DCD7D952A228}"/>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AE9CF912-DC8E-3653-A81D-124C80CACAA1}"/>
              </a:ext>
            </a:extLst>
          </p:cNvPr>
          <p:cNvSpPr/>
          <p:nvPr/>
        </p:nvSpPr>
        <p:spPr>
          <a:xfrm>
            <a:off x="457200" y="301752"/>
            <a:ext cx="3840480" cy="274320"/>
          </a:xfrm>
          <a:prstGeom prst="rect">
            <a:avLst/>
          </a:prstGeom>
          <a:noFill/>
          <a:ln/>
        </p:spPr>
        <p:txBody>
          <a:bodyPr wrap="square" lIns="0" tIns="0" rIns="0" bIns="0" rtlCol="0" anchor="ctr"/>
          <a:lstStyle/>
          <a:p>
            <a:pPr marL="0" indent="0">
              <a:buNone/>
            </a:pPr>
            <a:r>
              <a:rPr lang="en-US" sz="1100" b="1" kern="0" spc="200">
                <a:solidFill>
                  <a:srgbClr val="004791"/>
                </a:solidFill>
                <a:latin typeface="Calibri" pitchFamily="34" charset="0"/>
                <a:ea typeface="Calibri" pitchFamily="34" charset="-122"/>
                <a:cs typeface="Calibri" pitchFamily="34" charset="-120"/>
              </a:rPr>
              <a:t>SECOND GENERATION</a:t>
            </a:r>
            <a:endParaRPr lang="en-US" sz="1100"/>
          </a:p>
        </p:txBody>
      </p:sp>
      <p:sp>
        <p:nvSpPr>
          <p:cNvPr id="9" name="Text 7">
            <a:extLst>
              <a:ext uri="{FF2B5EF4-FFF2-40B4-BE49-F238E27FC236}">
                <a16:creationId xmlns:a16="http://schemas.microsoft.com/office/drawing/2014/main" id="{91EA0F57-1104-5FFF-1B31-696E48D2FA2A}"/>
              </a:ext>
            </a:extLst>
          </p:cNvPr>
          <p:cNvSpPr/>
          <p:nvPr/>
        </p:nvSpPr>
        <p:spPr>
          <a:xfrm>
            <a:off x="457200" y="868680"/>
            <a:ext cx="7772400" cy="822960"/>
          </a:xfrm>
          <a:prstGeom prst="rect">
            <a:avLst/>
          </a:prstGeom>
          <a:noFill/>
          <a:ln/>
        </p:spPr>
        <p:txBody>
          <a:bodyPr wrap="square" lIns="0" tIns="0" rIns="0" bIns="0" rtlCol="0" anchor="ctr"/>
          <a:lstStyle/>
          <a:p>
            <a:pPr marL="0" indent="0">
              <a:buNone/>
            </a:pPr>
            <a:r>
              <a:rPr lang="en-US" sz="3600" b="1">
                <a:solidFill>
                  <a:srgbClr val="1B2A4A"/>
                </a:solidFill>
                <a:latin typeface="Bookman Old Style" pitchFamily="34" charset="0"/>
                <a:ea typeface="Bookman Old Style" pitchFamily="34" charset="-122"/>
                <a:cs typeface="Bookman Old Style" pitchFamily="34" charset="-120"/>
              </a:rPr>
              <a:t>Terminology Systems</a:t>
            </a:r>
            <a:endParaRPr lang="en-US" sz="3600"/>
          </a:p>
        </p:txBody>
      </p:sp>
      <p:sp>
        <p:nvSpPr>
          <p:cNvPr id="20" name="Text 17">
            <a:extLst>
              <a:ext uri="{FF2B5EF4-FFF2-40B4-BE49-F238E27FC236}">
                <a16:creationId xmlns:a16="http://schemas.microsoft.com/office/drawing/2014/main" id="{33235A54-9ECE-FC84-6E33-776ED52B87AF}"/>
              </a:ext>
            </a:extLst>
          </p:cNvPr>
          <p:cNvSpPr/>
          <p:nvPr/>
        </p:nvSpPr>
        <p:spPr>
          <a:xfrm>
            <a:off x="457200" y="4832604"/>
            <a:ext cx="2743200" cy="146304"/>
          </a:xfrm>
          <a:prstGeom prst="rect">
            <a:avLst/>
          </a:prstGeom>
          <a:noFill/>
          <a:ln/>
        </p:spPr>
        <p:txBody>
          <a:bodyPr wrap="square" lIns="0" tIns="0" rIns="0" bIns="0" rtlCol="0" anchor="ctr"/>
          <a:lstStyle/>
          <a:p>
            <a:pPr marL="0" indent="0" algn="l">
              <a:buNone/>
            </a:pPr>
            <a:r>
              <a:rPr lang="en-US" sz="800" b="1" kern="0" spc="100">
                <a:solidFill>
                  <a:srgbClr val="004791"/>
                </a:solidFill>
                <a:latin typeface="Calibri" pitchFamily="34" charset="0"/>
                <a:ea typeface="Calibri" pitchFamily="34" charset="-122"/>
                <a:cs typeface="Calibri" pitchFamily="34" charset="-120"/>
              </a:rPr>
              <a:t>KTH</a:t>
            </a:r>
            <a:r>
              <a:rPr lang="en-US" sz="800" kern="0" spc="100">
                <a:solidFill>
                  <a:srgbClr val="C9C3BB"/>
                </a:solidFill>
                <a:latin typeface="Calibri" pitchFamily="34" charset="0"/>
                <a:ea typeface="Calibri" pitchFamily="34" charset="-122"/>
                <a:cs typeface="Calibri" pitchFamily="34" charset="-120"/>
              </a:rPr>
              <a:t>  /  </a:t>
            </a:r>
            <a:r>
              <a:rPr lang="en-US" sz="800" b="1" kern="0" spc="100">
                <a:solidFill>
                  <a:srgbClr val="57068C"/>
                </a:solidFill>
                <a:latin typeface="Calibri" pitchFamily="34" charset="0"/>
                <a:ea typeface="Calibri" pitchFamily="34" charset="-122"/>
                <a:cs typeface="Calibri" pitchFamily="34" charset="-120"/>
              </a:rPr>
              <a:t>NYU</a:t>
            </a:r>
            <a:r>
              <a:rPr lang="en-US" sz="800" kern="0" spc="100">
                <a:solidFill>
                  <a:srgbClr val="C9C3BB"/>
                </a:solidFill>
                <a:latin typeface="Calibri" pitchFamily="34" charset="0"/>
                <a:ea typeface="Calibri" pitchFamily="34" charset="-122"/>
                <a:cs typeface="Calibri" pitchFamily="34" charset="-120"/>
              </a:rPr>
              <a:t>  /  </a:t>
            </a:r>
            <a:r>
              <a:rPr lang="en-US" sz="800" b="1" kern="0" spc="100">
                <a:solidFill>
                  <a:srgbClr val="0066B3"/>
                </a:solidFill>
                <a:latin typeface="Calibri" pitchFamily="34" charset="0"/>
                <a:ea typeface="Calibri" pitchFamily="34" charset="-122"/>
                <a:cs typeface="Calibri" pitchFamily="34" charset="-120"/>
              </a:rPr>
              <a:t>TU Wien</a:t>
            </a:r>
            <a:endParaRPr lang="en-US" sz="800"/>
          </a:p>
        </p:txBody>
      </p:sp>
      <p:sp>
        <p:nvSpPr>
          <p:cNvPr id="22" name="Text 19">
            <a:extLst>
              <a:ext uri="{FF2B5EF4-FFF2-40B4-BE49-F238E27FC236}">
                <a16:creationId xmlns:a16="http://schemas.microsoft.com/office/drawing/2014/main" id="{DC911ADE-CCC5-23BA-827C-FD2EF934C8B0}"/>
              </a:ext>
            </a:extLst>
          </p:cNvPr>
          <p:cNvSpPr/>
          <p:nvPr/>
        </p:nvSpPr>
        <p:spPr>
          <a:xfrm>
            <a:off x="8321040" y="4823460"/>
            <a:ext cx="365760" cy="164592"/>
          </a:xfrm>
          <a:prstGeom prst="rect">
            <a:avLst/>
          </a:prstGeom>
          <a:noFill/>
          <a:ln/>
        </p:spPr>
        <p:txBody>
          <a:bodyPr wrap="square" lIns="0" tIns="0" rIns="0" bIns="0" rtlCol="0" anchor="ctr"/>
          <a:lstStyle/>
          <a:p>
            <a:pPr marL="0" indent="0" algn="r">
              <a:buNone/>
            </a:pPr>
            <a:fld id="{00000000-0000-0000-0000-000000000020}" type="slidenum">
              <a:rPr lang="en-US" sz="800">
                <a:solidFill>
                  <a:srgbClr val="5C6470"/>
                </a:solidFill>
                <a:latin typeface="Calibri" pitchFamily="34" charset="0"/>
                <a:ea typeface="Calibri" pitchFamily="34" charset="-122"/>
                <a:cs typeface="Calibri" pitchFamily="34" charset="-120"/>
              </a:rPr>
              <a:t>42</a:t>
            </a:fld>
            <a:endParaRPr lang="en-US" sz="800"/>
          </a:p>
        </p:txBody>
      </p:sp>
      <p:sp>
        <p:nvSpPr>
          <p:cNvPr id="23" name="Footer Divider">
            <a:extLst>
              <a:ext uri="{FF2B5EF4-FFF2-40B4-BE49-F238E27FC236}">
                <a16:creationId xmlns:a16="http://schemas.microsoft.com/office/drawing/2014/main" id="{74ABEDD4-3B11-460F-083B-730DEB8EC6F6}"/>
              </a:ext>
            </a:extLst>
          </p:cNvPr>
          <p:cNvSpPr/>
          <p:nvPr/>
        </p:nvSpPr>
        <p:spPr>
          <a:xfrm>
            <a:off x="457200" y="4721380"/>
            <a:ext cx="8229600" cy="9525"/>
          </a:xfrm>
          <a:prstGeom prst="rect">
            <a:avLst/>
          </a:prstGeom>
          <a:solidFill>
            <a:srgbClr val="C9C3BB"/>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SE"/>
          </a:p>
        </p:txBody>
      </p:sp>
      <p:sp>
        <p:nvSpPr>
          <p:cNvPr id="65" name="Text 18">
            <a:extLst>
              <a:ext uri="{FF2B5EF4-FFF2-40B4-BE49-F238E27FC236}">
                <a16:creationId xmlns:a16="http://schemas.microsoft.com/office/drawing/2014/main" id="{3CD6C513-C7E2-CA7D-54A7-996EF1828477}"/>
              </a:ext>
            </a:extLst>
          </p:cNvPr>
          <p:cNvSpPr/>
          <p:nvPr/>
        </p:nvSpPr>
        <p:spPr>
          <a:xfrm>
            <a:off x="5486400" y="4823460"/>
            <a:ext cx="2743200" cy="164592"/>
          </a:xfrm>
          <a:prstGeom prst="rect">
            <a:avLst/>
          </a:prstGeom>
          <a:noFill/>
          <a:ln/>
        </p:spPr>
        <p:txBody>
          <a:bodyPr wrap="square" lIns="0" tIns="0" rIns="0" bIns="0" rtlCol="0" anchor="ctr"/>
          <a:lstStyle/>
          <a:p>
            <a:pPr marL="0" indent="0" algn="r">
              <a:buNone/>
            </a:pPr>
            <a:r>
              <a:rPr lang="en-US" sz="800">
                <a:solidFill>
                  <a:srgbClr val="5C6470"/>
                </a:solidFill>
                <a:latin typeface="Calibri" pitchFamily="34" charset="0"/>
                <a:ea typeface="Calibri" pitchFamily="34" charset="-122"/>
                <a:cs typeface="Calibri" pitchFamily="34" charset="-120"/>
              </a:rPr>
              <a:t>Andra Ionescu</a:t>
            </a:r>
            <a:endParaRPr lang="en-US" sz="800"/>
          </a:p>
        </p:txBody>
      </p:sp>
      <p:sp>
        <p:nvSpPr>
          <p:cNvPr id="3" name="Term Label">
            <a:extLst>
              <a:ext uri="{FF2B5EF4-FFF2-40B4-BE49-F238E27FC236}">
                <a16:creationId xmlns:a16="http://schemas.microsoft.com/office/drawing/2014/main" id="{8B97FEE2-846A-22AF-8860-16ED31F470CD}"/>
              </a:ext>
            </a:extLst>
          </p:cNvPr>
          <p:cNvSpPr txBox="1"/>
          <p:nvPr/>
        </p:nvSpPr>
        <p:spPr>
          <a:xfrm>
            <a:off x="474275" y="1979120"/>
            <a:ext cx="1517660" cy="369332"/>
          </a:xfrm>
          <a:prstGeom prst="rect">
            <a:avLst/>
          </a:prstGeom>
          <a:noFill/>
        </p:spPr>
        <p:txBody>
          <a:bodyPr vertOverflow="overflow" vert="horz" wrap="none" rtlCol="0" anchor="t">
            <a:spAutoFit/>
          </a:bodyPr>
          <a:lstStyle/>
          <a:p>
            <a:r>
              <a:rPr lang="en-GB" b="1">
                <a:solidFill>
                  <a:srgbClr val="004791"/>
                </a:solidFill>
              </a:rPr>
              <a:t>Terminologies</a:t>
            </a:r>
            <a:endParaRPr lang="en-SE" b="1">
              <a:solidFill>
                <a:srgbClr val="004791"/>
              </a:solidFill>
            </a:endParaRPr>
          </a:p>
        </p:txBody>
      </p:sp>
      <p:sp>
        <p:nvSpPr>
          <p:cNvPr id="4" name="Definition Text">
            <a:extLst>
              <a:ext uri="{FF2B5EF4-FFF2-40B4-BE49-F238E27FC236}">
                <a16:creationId xmlns:a16="http://schemas.microsoft.com/office/drawing/2014/main" id="{C27E50CE-3D20-3CEB-D4FF-8240357FE51C}"/>
              </a:ext>
            </a:extLst>
          </p:cNvPr>
          <p:cNvSpPr txBox="1"/>
          <p:nvPr/>
        </p:nvSpPr>
        <p:spPr>
          <a:xfrm>
            <a:off x="2489200" y="1979120"/>
            <a:ext cx="6197600" cy="738664"/>
          </a:xfrm>
          <a:prstGeom prst="rect">
            <a:avLst/>
          </a:prstGeom>
          <a:noFill/>
        </p:spPr>
        <p:txBody>
          <a:bodyPr vertOverflow="overflow" vert="horz" wrap="square" rtlCol="0" anchor="t">
            <a:spAutoFit/>
          </a:bodyPr>
          <a:lstStyle/>
          <a:p>
            <a:r>
              <a:rPr lang="en-US" sz="1400">
                <a:solidFill>
                  <a:srgbClr val="1B2A4A"/>
                </a:solidFill>
              </a:rPr>
              <a:t>— vocabularies for </a:t>
            </a:r>
            <a:r>
              <a:rPr lang="en-US" sz="1400" err="1">
                <a:solidFill>
                  <a:srgbClr val="1B2A4A"/>
                </a:solidFill>
              </a:rPr>
              <a:t>specialised</a:t>
            </a:r>
            <a:r>
              <a:rPr lang="en-US" sz="1400">
                <a:solidFill>
                  <a:srgbClr val="1B2A4A"/>
                </a:solidFill>
              </a:rPr>
              <a:t> domains, concept-oriented, captures the relationship between concepts: </a:t>
            </a:r>
            <a:r>
              <a:rPr lang="en-US" sz="1400" b="1">
                <a:solidFill>
                  <a:srgbClr val="004791"/>
                </a:solidFill>
              </a:rPr>
              <a:t>LOINC</a:t>
            </a:r>
            <a:r>
              <a:rPr lang="en-US" sz="1400">
                <a:solidFill>
                  <a:srgbClr val="1B2A4A"/>
                </a:solidFill>
              </a:rPr>
              <a:t> (lab tests), </a:t>
            </a:r>
            <a:r>
              <a:rPr lang="en-US" sz="1400" b="1">
                <a:solidFill>
                  <a:srgbClr val="004791"/>
                </a:solidFill>
              </a:rPr>
              <a:t>SNOMED-CT</a:t>
            </a:r>
            <a:r>
              <a:rPr lang="en-US" sz="1400">
                <a:solidFill>
                  <a:srgbClr val="1B2A4A"/>
                </a:solidFill>
              </a:rPr>
              <a:t> (findings, disorders, procedures, </a:t>
            </a:r>
            <a:r>
              <a:rPr lang="en-US" sz="1400" err="1">
                <a:solidFill>
                  <a:srgbClr val="1B2A4A"/>
                </a:solidFill>
              </a:rPr>
              <a:t>etc</a:t>
            </a:r>
            <a:r>
              <a:rPr lang="en-US" sz="1400">
                <a:solidFill>
                  <a:srgbClr val="1B2A4A"/>
                </a:solidFill>
              </a:rPr>
              <a:t>)</a:t>
            </a:r>
          </a:p>
        </p:txBody>
      </p:sp>
      <p:sp>
        <p:nvSpPr>
          <p:cNvPr id="11" name="TextBox 10">
            <a:extLst>
              <a:ext uri="{FF2B5EF4-FFF2-40B4-BE49-F238E27FC236}">
                <a16:creationId xmlns:a16="http://schemas.microsoft.com/office/drawing/2014/main" id="{1374CE7A-2D53-9F68-6E76-3FDF9E0CCFA1}"/>
              </a:ext>
            </a:extLst>
          </p:cNvPr>
          <p:cNvSpPr txBox="1"/>
          <p:nvPr/>
        </p:nvSpPr>
        <p:spPr>
          <a:xfrm>
            <a:off x="1809775" y="3144689"/>
            <a:ext cx="1154574" cy="307777"/>
          </a:xfrm>
          <a:prstGeom prst="rect">
            <a:avLst/>
          </a:prstGeom>
          <a:noFill/>
        </p:spPr>
        <p:txBody>
          <a:bodyPr wrap="square">
            <a:spAutoFit/>
          </a:bodyPr>
          <a:lstStyle/>
          <a:p>
            <a:r>
              <a:rPr lang="en-US" sz="1400" i="1">
                <a:solidFill>
                  <a:srgbClr val="1B2A4A"/>
                </a:solidFill>
              </a:rPr>
              <a:t>518 </a:t>
            </a:r>
            <a:r>
              <a:rPr lang="en-US" sz="1400">
                <a:solidFill>
                  <a:srgbClr val="1B2A4A"/>
                </a:solidFill>
              </a:rPr>
              <a:t>results</a:t>
            </a:r>
            <a:endParaRPr lang="en-SE" sz="1400">
              <a:solidFill>
                <a:srgbClr val="1B2A4A"/>
              </a:solidFill>
            </a:endParaRPr>
          </a:p>
        </p:txBody>
      </p:sp>
      <p:sp>
        <p:nvSpPr>
          <p:cNvPr id="21" name="Body Text">
            <a:extLst>
              <a:ext uri="{FF2B5EF4-FFF2-40B4-BE49-F238E27FC236}">
                <a16:creationId xmlns:a16="http://schemas.microsoft.com/office/drawing/2014/main" id="{2430A894-F2DC-EC0F-8FA6-D17DEAFDF685}"/>
              </a:ext>
            </a:extLst>
          </p:cNvPr>
          <p:cNvSpPr txBox="1"/>
          <p:nvPr/>
        </p:nvSpPr>
        <p:spPr>
          <a:xfrm>
            <a:off x="5588000" y="4361573"/>
            <a:ext cx="3164956" cy="369332"/>
          </a:xfrm>
          <a:prstGeom prst="rect">
            <a:avLst/>
          </a:prstGeom>
          <a:noFill/>
        </p:spPr>
        <p:txBody>
          <a:bodyPr vertOverflow="overflow" vert="horz" wrap="square" rtlCol="0" anchor="t">
            <a:spAutoFit/>
          </a:bodyPr>
          <a:lstStyle/>
          <a:p>
            <a:pPr algn="r"/>
            <a:r>
              <a:rPr lang="en-GB" sz="900" i="1">
                <a:solidFill>
                  <a:srgbClr val="5C6470"/>
                </a:solidFill>
              </a:rPr>
              <a:t>https://</a:t>
            </a:r>
            <a:r>
              <a:rPr lang="en-GB" sz="900" i="1" err="1">
                <a:solidFill>
                  <a:srgbClr val="5C6470"/>
                </a:solidFill>
              </a:rPr>
              <a:t>snomedbrowser.org</a:t>
            </a:r>
            <a:r>
              <a:rPr lang="en-GB" sz="900" i="1">
                <a:solidFill>
                  <a:srgbClr val="5C6470"/>
                </a:solidFill>
              </a:rPr>
              <a:t>/?perspective=full&amp;conceptId1=387517004&amp;edition=MAIN/2026-08-01&amp;release=&amp;languages=</a:t>
            </a:r>
            <a:r>
              <a:rPr lang="en-GB" sz="900" i="1" err="1">
                <a:solidFill>
                  <a:srgbClr val="5C6470"/>
                </a:solidFill>
              </a:rPr>
              <a:t>en</a:t>
            </a:r>
            <a:endParaRPr lang="en-SE" sz="900" i="1">
              <a:solidFill>
                <a:srgbClr val="5C6470"/>
              </a:solidFill>
            </a:endParaRPr>
          </a:p>
        </p:txBody>
      </p:sp>
      <p:sp>
        <p:nvSpPr>
          <p:cNvPr id="26" name="TextBox 25">
            <a:extLst>
              <a:ext uri="{FF2B5EF4-FFF2-40B4-BE49-F238E27FC236}">
                <a16:creationId xmlns:a16="http://schemas.microsoft.com/office/drawing/2014/main" id="{EB0711E7-A2D2-5AF3-2DE7-C8530EF158C1}"/>
              </a:ext>
            </a:extLst>
          </p:cNvPr>
          <p:cNvSpPr txBox="1"/>
          <p:nvPr/>
        </p:nvSpPr>
        <p:spPr>
          <a:xfrm>
            <a:off x="518622" y="2836912"/>
            <a:ext cx="1591340" cy="307777"/>
          </a:xfrm>
          <a:prstGeom prst="rect">
            <a:avLst/>
          </a:prstGeom>
          <a:noFill/>
        </p:spPr>
        <p:txBody>
          <a:bodyPr wrap="square">
            <a:spAutoFit/>
          </a:bodyPr>
          <a:lstStyle/>
          <a:p>
            <a:r>
              <a:rPr lang="en-US" sz="1400" b="1">
                <a:solidFill>
                  <a:srgbClr val="004791"/>
                </a:solidFill>
              </a:rPr>
              <a:t>SNOMED-CT</a:t>
            </a:r>
            <a:endParaRPr lang="en-SE"/>
          </a:p>
        </p:txBody>
      </p:sp>
      <p:sp>
        <p:nvSpPr>
          <p:cNvPr id="27" name="TextBox 26">
            <a:extLst>
              <a:ext uri="{FF2B5EF4-FFF2-40B4-BE49-F238E27FC236}">
                <a16:creationId xmlns:a16="http://schemas.microsoft.com/office/drawing/2014/main" id="{F3900ED0-8B21-50C5-AA77-5EA532598142}"/>
              </a:ext>
            </a:extLst>
          </p:cNvPr>
          <p:cNvSpPr txBox="1"/>
          <p:nvPr/>
        </p:nvSpPr>
        <p:spPr>
          <a:xfrm>
            <a:off x="518622" y="3149300"/>
            <a:ext cx="1330603" cy="307777"/>
          </a:xfrm>
          <a:prstGeom prst="rect">
            <a:avLst/>
          </a:prstGeom>
          <a:noFill/>
        </p:spPr>
        <p:txBody>
          <a:bodyPr wrap="square">
            <a:spAutoFit/>
          </a:bodyPr>
          <a:lstStyle/>
          <a:p>
            <a:r>
              <a:rPr lang="en-GB" sz="1400" i="1">
                <a:solidFill>
                  <a:srgbClr val="1B2A4A"/>
                </a:solidFill>
              </a:rPr>
              <a:t>q</a:t>
            </a:r>
            <a:r>
              <a:rPr lang="en-SE" sz="1400">
                <a:solidFill>
                  <a:srgbClr val="1B2A4A"/>
                </a:solidFill>
              </a:rPr>
              <a:t>: paracetamol </a:t>
            </a:r>
          </a:p>
        </p:txBody>
      </p:sp>
      <p:pic>
        <p:nvPicPr>
          <p:cNvPr id="6" name="Picture 5">
            <a:extLst>
              <a:ext uri="{FF2B5EF4-FFF2-40B4-BE49-F238E27FC236}">
                <a16:creationId xmlns:a16="http://schemas.microsoft.com/office/drawing/2014/main" id="{E126BEB2-1D2D-A4E6-48E9-892086261A3F}"/>
              </a:ext>
            </a:extLst>
          </p:cNvPr>
          <p:cNvPicPr>
            <a:picLocks noChangeAspect="1"/>
          </p:cNvPicPr>
          <p:nvPr/>
        </p:nvPicPr>
        <p:blipFill>
          <a:blip r:embed="rId3"/>
          <a:stretch>
            <a:fillRect/>
          </a:stretch>
        </p:blipFill>
        <p:spPr>
          <a:xfrm>
            <a:off x="635590" y="3612755"/>
            <a:ext cx="1591340" cy="914323"/>
          </a:xfrm>
          <a:prstGeom prst="rect">
            <a:avLst/>
          </a:prstGeom>
        </p:spPr>
      </p:pic>
      <p:pic>
        <p:nvPicPr>
          <p:cNvPr id="8" name="Picture 7">
            <a:extLst>
              <a:ext uri="{FF2B5EF4-FFF2-40B4-BE49-F238E27FC236}">
                <a16:creationId xmlns:a16="http://schemas.microsoft.com/office/drawing/2014/main" id="{DFD27841-37FE-E03E-E63C-68E68AF77001}"/>
              </a:ext>
            </a:extLst>
          </p:cNvPr>
          <p:cNvPicPr>
            <a:picLocks noChangeAspect="1"/>
          </p:cNvPicPr>
          <p:nvPr/>
        </p:nvPicPr>
        <p:blipFill>
          <a:blip r:embed="rId4"/>
          <a:stretch>
            <a:fillRect/>
          </a:stretch>
        </p:blipFill>
        <p:spPr>
          <a:xfrm>
            <a:off x="2913171" y="2880789"/>
            <a:ext cx="2738622" cy="1738892"/>
          </a:xfrm>
          <a:prstGeom prst="rect">
            <a:avLst/>
          </a:prstGeom>
        </p:spPr>
      </p:pic>
    </p:spTree>
    <p:extLst>
      <p:ext uri="{BB962C8B-B14F-4D97-AF65-F5344CB8AC3E}">
        <p14:creationId xmlns:p14="http://schemas.microsoft.com/office/powerpoint/2010/main" val="15018484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21" grpId="0"/>
      <p:bldP spid="26" grpId="0"/>
      <p:bldP spid="27" grpId="0"/>
    </p:bld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C051C5C3-035F-31CA-6345-CDE473C04F20}"/>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8CAB6B45-55F4-DBFA-BA54-8D0E9954179C}"/>
              </a:ext>
            </a:extLst>
          </p:cNvPr>
          <p:cNvSpPr/>
          <p:nvPr/>
        </p:nvSpPr>
        <p:spPr>
          <a:xfrm>
            <a:off x="457200" y="301752"/>
            <a:ext cx="3840480" cy="274320"/>
          </a:xfrm>
          <a:prstGeom prst="rect">
            <a:avLst/>
          </a:prstGeom>
          <a:noFill/>
          <a:ln/>
        </p:spPr>
        <p:txBody>
          <a:bodyPr wrap="square" lIns="0" tIns="0" rIns="0" bIns="0" rtlCol="0" anchor="ctr"/>
          <a:lstStyle/>
          <a:p>
            <a:pPr marL="0" indent="0">
              <a:buNone/>
            </a:pPr>
            <a:r>
              <a:rPr lang="en-US" sz="1100" b="1" kern="0" spc="200">
                <a:solidFill>
                  <a:srgbClr val="004791"/>
                </a:solidFill>
                <a:latin typeface="Calibri" pitchFamily="34" charset="0"/>
                <a:ea typeface="Calibri" pitchFamily="34" charset="-122"/>
                <a:cs typeface="Calibri" pitchFamily="34" charset="-120"/>
              </a:rPr>
              <a:t>SECOND GENERATION</a:t>
            </a:r>
            <a:endParaRPr lang="en-US" sz="1100"/>
          </a:p>
        </p:txBody>
      </p:sp>
      <p:sp>
        <p:nvSpPr>
          <p:cNvPr id="9" name="Text 7">
            <a:extLst>
              <a:ext uri="{FF2B5EF4-FFF2-40B4-BE49-F238E27FC236}">
                <a16:creationId xmlns:a16="http://schemas.microsoft.com/office/drawing/2014/main" id="{A2004A10-BC4A-3EC3-18F4-94AEAB330E1E}"/>
              </a:ext>
            </a:extLst>
          </p:cNvPr>
          <p:cNvSpPr/>
          <p:nvPr/>
        </p:nvSpPr>
        <p:spPr>
          <a:xfrm>
            <a:off x="457200" y="868680"/>
            <a:ext cx="7772400" cy="822960"/>
          </a:xfrm>
          <a:prstGeom prst="rect">
            <a:avLst/>
          </a:prstGeom>
          <a:noFill/>
          <a:ln/>
        </p:spPr>
        <p:txBody>
          <a:bodyPr wrap="square" lIns="0" tIns="0" rIns="0" bIns="0" rtlCol="0" anchor="ctr"/>
          <a:lstStyle/>
          <a:p>
            <a:pPr marL="0" indent="0">
              <a:buNone/>
            </a:pPr>
            <a:r>
              <a:rPr lang="en-US" sz="3600" b="1">
                <a:solidFill>
                  <a:srgbClr val="1B2A4A"/>
                </a:solidFill>
                <a:latin typeface="Bookman Old Style" pitchFamily="34" charset="0"/>
                <a:ea typeface="Bookman Old Style" pitchFamily="34" charset="-122"/>
                <a:cs typeface="Bookman Old Style" pitchFamily="34" charset="-120"/>
              </a:rPr>
              <a:t>Terminology Systems</a:t>
            </a:r>
            <a:endParaRPr lang="en-US" sz="3600"/>
          </a:p>
        </p:txBody>
      </p:sp>
      <p:sp>
        <p:nvSpPr>
          <p:cNvPr id="20" name="Text 17">
            <a:extLst>
              <a:ext uri="{FF2B5EF4-FFF2-40B4-BE49-F238E27FC236}">
                <a16:creationId xmlns:a16="http://schemas.microsoft.com/office/drawing/2014/main" id="{8972556A-C194-E983-B240-A60315DDA931}"/>
              </a:ext>
            </a:extLst>
          </p:cNvPr>
          <p:cNvSpPr/>
          <p:nvPr/>
        </p:nvSpPr>
        <p:spPr>
          <a:xfrm>
            <a:off x="457200" y="4832604"/>
            <a:ext cx="2743200" cy="146304"/>
          </a:xfrm>
          <a:prstGeom prst="rect">
            <a:avLst/>
          </a:prstGeom>
          <a:noFill/>
          <a:ln/>
        </p:spPr>
        <p:txBody>
          <a:bodyPr wrap="square" lIns="0" tIns="0" rIns="0" bIns="0" rtlCol="0" anchor="ctr"/>
          <a:lstStyle/>
          <a:p>
            <a:pPr marL="0" indent="0" algn="l">
              <a:buNone/>
            </a:pPr>
            <a:r>
              <a:rPr lang="en-US" sz="800" b="1" kern="0" spc="100">
                <a:solidFill>
                  <a:srgbClr val="004791"/>
                </a:solidFill>
                <a:latin typeface="Calibri" pitchFamily="34" charset="0"/>
                <a:ea typeface="Calibri" pitchFamily="34" charset="-122"/>
                <a:cs typeface="Calibri" pitchFamily="34" charset="-120"/>
              </a:rPr>
              <a:t>KTH</a:t>
            </a:r>
            <a:r>
              <a:rPr lang="en-US" sz="800" kern="0" spc="100">
                <a:solidFill>
                  <a:srgbClr val="C9C3BB"/>
                </a:solidFill>
                <a:latin typeface="Calibri" pitchFamily="34" charset="0"/>
                <a:ea typeface="Calibri" pitchFamily="34" charset="-122"/>
                <a:cs typeface="Calibri" pitchFamily="34" charset="-120"/>
              </a:rPr>
              <a:t>  /  </a:t>
            </a:r>
            <a:r>
              <a:rPr lang="en-US" sz="800" b="1" kern="0" spc="100">
                <a:solidFill>
                  <a:srgbClr val="57068C"/>
                </a:solidFill>
                <a:latin typeface="Calibri" pitchFamily="34" charset="0"/>
                <a:ea typeface="Calibri" pitchFamily="34" charset="-122"/>
                <a:cs typeface="Calibri" pitchFamily="34" charset="-120"/>
              </a:rPr>
              <a:t>NYU</a:t>
            </a:r>
            <a:r>
              <a:rPr lang="en-US" sz="800" kern="0" spc="100">
                <a:solidFill>
                  <a:srgbClr val="C9C3BB"/>
                </a:solidFill>
                <a:latin typeface="Calibri" pitchFamily="34" charset="0"/>
                <a:ea typeface="Calibri" pitchFamily="34" charset="-122"/>
                <a:cs typeface="Calibri" pitchFamily="34" charset="-120"/>
              </a:rPr>
              <a:t>  /  </a:t>
            </a:r>
            <a:r>
              <a:rPr lang="en-US" sz="800" b="1" kern="0" spc="100">
                <a:solidFill>
                  <a:srgbClr val="0066B3"/>
                </a:solidFill>
                <a:latin typeface="Calibri" pitchFamily="34" charset="0"/>
                <a:ea typeface="Calibri" pitchFamily="34" charset="-122"/>
                <a:cs typeface="Calibri" pitchFamily="34" charset="-120"/>
              </a:rPr>
              <a:t>TU Wien</a:t>
            </a:r>
            <a:endParaRPr lang="en-US" sz="800"/>
          </a:p>
        </p:txBody>
      </p:sp>
      <p:sp>
        <p:nvSpPr>
          <p:cNvPr id="22" name="Text 19">
            <a:extLst>
              <a:ext uri="{FF2B5EF4-FFF2-40B4-BE49-F238E27FC236}">
                <a16:creationId xmlns:a16="http://schemas.microsoft.com/office/drawing/2014/main" id="{665060E8-9C6A-70FD-22E6-1C2E94A1AE8C}"/>
              </a:ext>
            </a:extLst>
          </p:cNvPr>
          <p:cNvSpPr/>
          <p:nvPr/>
        </p:nvSpPr>
        <p:spPr>
          <a:xfrm>
            <a:off x="8321040" y="4823460"/>
            <a:ext cx="365760" cy="164592"/>
          </a:xfrm>
          <a:prstGeom prst="rect">
            <a:avLst/>
          </a:prstGeom>
          <a:noFill/>
          <a:ln/>
        </p:spPr>
        <p:txBody>
          <a:bodyPr wrap="square" lIns="0" tIns="0" rIns="0" bIns="0" rtlCol="0" anchor="ctr"/>
          <a:lstStyle/>
          <a:p>
            <a:pPr marL="0" indent="0" algn="r">
              <a:buNone/>
            </a:pPr>
            <a:fld id="{00000000-0000-0000-0000-000000000020}" type="slidenum">
              <a:rPr lang="en-US" sz="800">
                <a:solidFill>
                  <a:srgbClr val="5C6470"/>
                </a:solidFill>
                <a:latin typeface="Calibri" pitchFamily="34" charset="0"/>
                <a:ea typeface="Calibri" pitchFamily="34" charset="-122"/>
                <a:cs typeface="Calibri" pitchFamily="34" charset="-120"/>
              </a:rPr>
              <a:t>43</a:t>
            </a:fld>
            <a:endParaRPr lang="en-US" sz="800"/>
          </a:p>
        </p:txBody>
      </p:sp>
      <p:sp>
        <p:nvSpPr>
          <p:cNvPr id="23" name="Footer Divider">
            <a:extLst>
              <a:ext uri="{FF2B5EF4-FFF2-40B4-BE49-F238E27FC236}">
                <a16:creationId xmlns:a16="http://schemas.microsoft.com/office/drawing/2014/main" id="{2516EEFD-700F-6550-9E73-DB2B96C5967D}"/>
              </a:ext>
            </a:extLst>
          </p:cNvPr>
          <p:cNvSpPr/>
          <p:nvPr/>
        </p:nvSpPr>
        <p:spPr>
          <a:xfrm>
            <a:off x="457200" y="4721380"/>
            <a:ext cx="8229600" cy="9525"/>
          </a:xfrm>
          <a:prstGeom prst="rect">
            <a:avLst/>
          </a:prstGeom>
          <a:solidFill>
            <a:srgbClr val="C9C3BB"/>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SE"/>
          </a:p>
        </p:txBody>
      </p:sp>
      <p:sp>
        <p:nvSpPr>
          <p:cNvPr id="65" name="Text 18">
            <a:extLst>
              <a:ext uri="{FF2B5EF4-FFF2-40B4-BE49-F238E27FC236}">
                <a16:creationId xmlns:a16="http://schemas.microsoft.com/office/drawing/2014/main" id="{7156A55F-71EE-5B1D-4731-45874E6D9077}"/>
              </a:ext>
            </a:extLst>
          </p:cNvPr>
          <p:cNvSpPr/>
          <p:nvPr/>
        </p:nvSpPr>
        <p:spPr>
          <a:xfrm>
            <a:off x="5486400" y="4823460"/>
            <a:ext cx="2743200" cy="164592"/>
          </a:xfrm>
          <a:prstGeom prst="rect">
            <a:avLst/>
          </a:prstGeom>
          <a:noFill/>
          <a:ln/>
        </p:spPr>
        <p:txBody>
          <a:bodyPr wrap="square" lIns="0" tIns="0" rIns="0" bIns="0" rtlCol="0" anchor="ctr"/>
          <a:lstStyle/>
          <a:p>
            <a:pPr marL="0" indent="0" algn="r">
              <a:buNone/>
            </a:pPr>
            <a:r>
              <a:rPr lang="en-US" sz="800">
                <a:solidFill>
                  <a:srgbClr val="5C6470"/>
                </a:solidFill>
                <a:latin typeface="Calibri" pitchFamily="34" charset="0"/>
                <a:ea typeface="Calibri" pitchFamily="34" charset="-122"/>
                <a:cs typeface="Calibri" pitchFamily="34" charset="-120"/>
              </a:rPr>
              <a:t>Andra Ionescu</a:t>
            </a:r>
            <a:endParaRPr lang="en-US" sz="800"/>
          </a:p>
        </p:txBody>
      </p:sp>
      <p:sp>
        <p:nvSpPr>
          <p:cNvPr id="3" name="Term Label">
            <a:extLst>
              <a:ext uri="{FF2B5EF4-FFF2-40B4-BE49-F238E27FC236}">
                <a16:creationId xmlns:a16="http://schemas.microsoft.com/office/drawing/2014/main" id="{C7713DC1-9926-17C5-A51A-A1CD8A572635}"/>
              </a:ext>
            </a:extLst>
          </p:cNvPr>
          <p:cNvSpPr txBox="1"/>
          <p:nvPr/>
        </p:nvSpPr>
        <p:spPr>
          <a:xfrm>
            <a:off x="474275" y="1979120"/>
            <a:ext cx="1526123" cy="369332"/>
          </a:xfrm>
          <a:prstGeom prst="rect">
            <a:avLst/>
          </a:prstGeom>
          <a:noFill/>
        </p:spPr>
        <p:txBody>
          <a:bodyPr vertOverflow="overflow" vert="horz" wrap="none" rtlCol="0" anchor="t">
            <a:spAutoFit/>
          </a:bodyPr>
          <a:lstStyle/>
          <a:p>
            <a:r>
              <a:rPr lang="en-GB" b="1">
                <a:solidFill>
                  <a:srgbClr val="004791"/>
                </a:solidFill>
              </a:rPr>
              <a:t>Classifications</a:t>
            </a:r>
            <a:endParaRPr lang="en-SE" b="1">
              <a:solidFill>
                <a:srgbClr val="004791"/>
              </a:solidFill>
            </a:endParaRPr>
          </a:p>
        </p:txBody>
      </p:sp>
      <p:sp>
        <p:nvSpPr>
          <p:cNvPr id="4" name="Definition Text">
            <a:extLst>
              <a:ext uri="{FF2B5EF4-FFF2-40B4-BE49-F238E27FC236}">
                <a16:creationId xmlns:a16="http://schemas.microsoft.com/office/drawing/2014/main" id="{BE13816A-313F-E353-AA5F-C62613D1CCFE}"/>
              </a:ext>
            </a:extLst>
          </p:cNvPr>
          <p:cNvSpPr txBox="1"/>
          <p:nvPr/>
        </p:nvSpPr>
        <p:spPr>
          <a:xfrm>
            <a:off x="2489200" y="1979120"/>
            <a:ext cx="6197600" cy="523220"/>
          </a:xfrm>
          <a:prstGeom prst="rect">
            <a:avLst/>
          </a:prstGeom>
          <a:noFill/>
        </p:spPr>
        <p:txBody>
          <a:bodyPr vertOverflow="overflow" vert="horz" wrap="square" rtlCol="0" anchor="t">
            <a:spAutoFit/>
          </a:bodyPr>
          <a:lstStyle/>
          <a:p>
            <a:r>
              <a:rPr lang="en-US" sz="1400">
                <a:solidFill>
                  <a:srgbClr val="1B2A4A"/>
                </a:solidFill>
              </a:rPr>
              <a:t>— arranges concepts into a set of categories according to explicit criteria: </a:t>
            </a:r>
            <a:r>
              <a:rPr lang="en-US" sz="1400" b="1">
                <a:solidFill>
                  <a:srgbClr val="004791"/>
                </a:solidFill>
              </a:rPr>
              <a:t>ICD-10 / ICD-11</a:t>
            </a:r>
            <a:r>
              <a:rPr lang="en-US" sz="1400">
                <a:solidFill>
                  <a:srgbClr val="1B2A4A"/>
                </a:solidFill>
              </a:rPr>
              <a:t> (diseases)</a:t>
            </a:r>
          </a:p>
        </p:txBody>
      </p:sp>
      <p:pic>
        <p:nvPicPr>
          <p:cNvPr id="8" name="Picture 7">
            <a:extLst>
              <a:ext uri="{FF2B5EF4-FFF2-40B4-BE49-F238E27FC236}">
                <a16:creationId xmlns:a16="http://schemas.microsoft.com/office/drawing/2014/main" id="{6FA32750-8A3A-6060-2197-A0A4CEC5A611}"/>
              </a:ext>
            </a:extLst>
          </p:cNvPr>
          <p:cNvPicPr>
            <a:picLocks noChangeAspect="1"/>
          </p:cNvPicPr>
          <p:nvPr/>
        </p:nvPicPr>
        <p:blipFill>
          <a:blip r:embed="rId3"/>
          <a:stretch>
            <a:fillRect/>
          </a:stretch>
        </p:blipFill>
        <p:spPr>
          <a:xfrm>
            <a:off x="597535" y="2457884"/>
            <a:ext cx="2422112" cy="2191702"/>
          </a:xfrm>
          <a:prstGeom prst="rect">
            <a:avLst/>
          </a:prstGeom>
        </p:spPr>
      </p:pic>
      <p:sp>
        <p:nvSpPr>
          <p:cNvPr id="12" name="TextBox 11">
            <a:extLst>
              <a:ext uri="{FF2B5EF4-FFF2-40B4-BE49-F238E27FC236}">
                <a16:creationId xmlns:a16="http://schemas.microsoft.com/office/drawing/2014/main" id="{239FE5A5-1AFD-A346-7D4D-F5E5FE050AEA}"/>
              </a:ext>
            </a:extLst>
          </p:cNvPr>
          <p:cNvSpPr txBox="1"/>
          <p:nvPr/>
        </p:nvSpPr>
        <p:spPr>
          <a:xfrm>
            <a:off x="3200400" y="2744844"/>
            <a:ext cx="1330603" cy="307777"/>
          </a:xfrm>
          <a:prstGeom prst="rect">
            <a:avLst/>
          </a:prstGeom>
          <a:noFill/>
        </p:spPr>
        <p:txBody>
          <a:bodyPr wrap="square">
            <a:spAutoFit/>
          </a:bodyPr>
          <a:lstStyle/>
          <a:p>
            <a:r>
              <a:rPr lang="en-GB" sz="1400" i="1">
                <a:solidFill>
                  <a:srgbClr val="1B2A4A"/>
                </a:solidFill>
              </a:rPr>
              <a:t>q</a:t>
            </a:r>
            <a:r>
              <a:rPr lang="en-SE" sz="1400">
                <a:solidFill>
                  <a:srgbClr val="1B2A4A"/>
                </a:solidFill>
              </a:rPr>
              <a:t>: paracetamol </a:t>
            </a:r>
          </a:p>
        </p:txBody>
      </p:sp>
      <p:sp>
        <p:nvSpPr>
          <p:cNvPr id="13" name="Body Text">
            <a:extLst>
              <a:ext uri="{FF2B5EF4-FFF2-40B4-BE49-F238E27FC236}">
                <a16:creationId xmlns:a16="http://schemas.microsoft.com/office/drawing/2014/main" id="{000BF758-D414-E577-0B93-FFB748BE6FF7}"/>
              </a:ext>
            </a:extLst>
          </p:cNvPr>
          <p:cNvSpPr txBox="1"/>
          <p:nvPr/>
        </p:nvSpPr>
        <p:spPr>
          <a:xfrm>
            <a:off x="5634827" y="4529457"/>
            <a:ext cx="3164956" cy="230832"/>
          </a:xfrm>
          <a:prstGeom prst="rect">
            <a:avLst/>
          </a:prstGeom>
          <a:noFill/>
        </p:spPr>
        <p:txBody>
          <a:bodyPr vertOverflow="overflow" vert="horz" wrap="square" rtlCol="0" anchor="t">
            <a:spAutoFit/>
          </a:bodyPr>
          <a:lstStyle/>
          <a:p>
            <a:pPr algn="r"/>
            <a:r>
              <a:rPr lang="en-GB" sz="900" i="1">
                <a:solidFill>
                  <a:srgbClr val="5C6470"/>
                </a:solidFill>
              </a:rPr>
              <a:t>https://</a:t>
            </a:r>
            <a:r>
              <a:rPr lang="en-GB" sz="900" i="1" err="1">
                <a:solidFill>
                  <a:srgbClr val="5C6470"/>
                </a:solidFill>
              </a:rPr>
              <a:t>icd.who.int</a:t>
            </a:r>
            <a:r>
              <a:rPr lang="en-GB" sz="900" i="1">
                <a:solidFill>
                  <a:srgbClr val="5C6470"/>
                </a:solidFill>
              </a:rPr>
              <a:t>/browse10/2019/</a:t>
            </a:r>
            <a:r>
              <a:rPr lang="en-GB" sz="900" i="1" err="1">
                <a:solidFill>
                  <a:srgbClr val="5C6470"/>
                </a:solidFill>
              </a:rPr>
              <a:t>en</a:t>
            </a:r>
            <a:r>
              <a:rPr lang="en-GB" sz="900" i="1">
                <a:solidFill>
                  <a:srgbClr val="5C6470"/>
                </a:solidFill>
              </a:rPr>
              <a:t>#/T39.1</a:t>
            </a:r>
            <a:endParaRPr lang="en-SE" sz="900" i="1">
              <a:solidFill>
                <a:srgbClr val="5C6470"/>
              </a:solidFill>
            </a:endParaRPr>
          </a:p>
        </p:txBody>
      </p:sp>
      <p:pic>
        <p:nvPicPr>
          <p:cNvPr id="7" name="Picture 6">
            <a:extLst>
              <a:ext uri="{FF2B5EF4-FFF2-40B4-BE49-F238E27FC236}">
                <a16:creationId xmlns:a16="http://schemas.microsoft.com/office/drawing/2014/main" id="{01A29871-26BB-4949-CFCC-CA727B568AAD}"/>
              </a:ext>
            </a:extLst>
          </p:cNvPr>
          <p:cNvPicPr>
            <a:picLocks noChangeAspect="1"/>
          </p:cNvPicPr>
          <p:nvPr/>
        </p:nvPicPr>
        <p:blipFill>
          <a:blip r:embed="rId4"/>
          <a:srcRect l="948" r="-1"/>
          <a:stretch>
            <a:fillRect/>
          </a:stretch>
        </p:blipFill>
        <p:spPr>
          <a:xfrm>
            <a:off x="3563177" y="3106523"/>
            <a:ext cx="3857349" cy="1358604"/>
          </a:xfrm>
          <a:prstGeom prst="rect">
            <a:avLst/>
          </a:prstGeom>
        </p:spPr>
      </p:pic>
    </p:spTree>
    <p:extLst>
      <p:ext uri="{BB962C8B-B14F-4D97-AF65-F5344CB8AC3E}">
        <p14:creationId xmlns:p14="http://schemas.microsoft.com/office/powerpoint/2010/main" val="35968798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2" grpId="0"/>
      <p:bldP spid="13" grpId="0"/>
    </p:bld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97FCF221-717C-6BF6-3228-D14397421174}"/>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A2A4B82A-0231-4D5F-C2C5-8A5D284123A0}"/>
              </a:ext>
            </a:extLst>
          </p:cNvPr>
          <p:cNvSpPr/>
          <p:nvPr/>
        </p:nvSpPr>
        <p:spPr>
          <a:xfrm>
            <a:off x="457200" y="301752"/>
            <a:ext cx="3840480" cy="274320"/>
          </a:xfrm>
          <a:prstGeom prst="rect">
            <a:avLst/>
          </a:prstGeom>
          <a:noFill/>
          <a:ln/>
        </p:spPr>
        <p:txBody>
          <a:bodyPr wrap="square" lIns="0" tIns="0" rIns="0" bIns="0" rtlCol="0" anchor="ctr"/>
          <a:lstStyle/>
          <a:p>
            <a:pPr marL="0" indent="0">
              <a:buNone/>
            </a:pPr>
            <a:r>
              <a:rPr lang="en-US" sz="1100" b="1" kern="0" spc="200">
                <a:solidFill>
                  <a:srgbClr val="004791"/>
                </a:solidFill>
                <a:latin typeface="Calibri" pitchFamily="34" charset="0"/>
                <a:ea typeface="Calibri" pitchFamily="34" charset="-122"/>
                <a:cs typeface="Calibri" pitchFamily="34" charset="-120"/>
              </a:rPr>
              <a:t>SECOND GENERATION</a:t>
            </a:r>
            <a:endParaRPr lang="en-US" sz="1100"/>
          </a:p>
        </p:txBody>
      </p:sp>
      <p:sp>
        <p:nvSpPr>
          <p:cNvPr id="9" name="Text 7">
            <a:extLst>
              <a:ext uri="{FF2B5EF4-FFF2-40B4-BE49-F238E27FC236}">
                <a16:creationId xmlns:a16="http://schemas.microsoft.com/office/drawing/2014/main" id="{0955D238-9B55-6DA8-67C3-BCCD65FEC711}"/>
              </a:ext>
            </a:extLst>
          </p:cNvPr>
          <p:cNvSpPr/>
          <p:nvPr/>
        </p:nvSpPr>
        <p:spPr>
          <a:xfrm>
            <a:off x="457200" y="868680"/>
            <a:ext cx="7772400" cy="822960"/>
          </a:xfrm>
          <a:prstGeom prst="rect">
            <a:avLst/>
          </a:prstGeom>
          <a:noFill/>
          <a:ln/>
        </p:spPr>
        <p:txBody>
          <a:bodyPr wrap="square" lIns="0" tIns="0" rIns="0" bIns="0" rtlCol="0" anchor="ctr"/>
          <a:lstStyle/>
          <a:p>
            <a:pPr marL="0" indent="0">
              <a:buNone/>
            </a:pPr>
            <a:r>
              <a:rPr lang="en-US" sz="3600" b="1">
                <a:solidFill>
                  <a:srgbClr val="1B2A4A"/>
                </a:solidFill>
                <a:latin typeface="Bookman Old Style" pitchFamily="34" charset="0"/>
                <a:ea typeface="Bookman Old Style" pitchFamily="34" charset="-122"/>
                <a:cs typeface="Bookman Old Style" pitchFamily="34" charset="-120"/>
              </a:rPr>
              <a:t>Terminology Systems</a:t>
            </a:r>
            <a:endParaRPr lang="en-US" sz="3600"/>
          </a:p>
        </p:txBody>
      </p:sp>
      <p:sp>
        <p:nvSpPr>
          <p:cNvPr id="20" name="Text 17">
            <a:extLst>
              <a:ext uri="{FF2B5EF4-FFF2-40B4-BE49-F238E27FC236}">
                <a16:creationId xmlns:a16="http://schemas.microsoft.com/office/drawing/2014/main" id="{65DBC3C4-5BB4-60B8-0380-561C9C0C0495}"/>
              </a:ext>
            </a:extLst>
          </p:cNvPr>
          <p:cNvSpPr/>
          <p:nvPr/>
        </p:nvSpPr>
        <p:spPr>
          <a:xfrm>
            <a:off x="457200" y="4832604"/>
            <a:ext cx="2743200" cy="146304"/>
          </a:xfrm>
          <a:prstGeom prst="rect">
            <a:avLst/>
          </a:prstGeom>
          <a:noFill/>
          <a:ln/>
        </p:spPr>
        <p:txBody>
          <a:bodyPr wrap="square" lIns="0" tIns="0" rIns="0" bIns="0" rtlCol="0" anchor="ctr"/>
          <a:lstStyle/>
          <a:p>
            <a:pPr marL="0" indent="0" algn="l">
              <a:buNone/>
            </a:pPr>
            <a:r>
              <a:rPr lang="en-US" sz="800" b="1" kern="0" spc="100">
                <a:solidFill>
                  <a:srgbClr val="004791"/>
                </a:solidFill>
                <a:latin typeface="Calibri" pitchFamily="34" charset="0"/>
                <a:ea typeface="Calibri" pitchFamily="34" charset="-122"/>
                <a:cs typeface="Calibri" pitchFamily="34" charset="-120"/>
              </a:rPr>
              <a:t>KTH</a:t>
            </a:r>
            <a:r>
              <a:rPr lang="en-US" sz="800" kern="0" spc="100">
                <a:solidFill>
                  <a:srgbClr val="C9C3BB"/>
                </a:solidFill>
                <a:latin typeface="Calibri" pitchFamily="34" charset="0"/>
                <a:ea typeface="Calibri" pitchFamily="34" charset="-122"/>
                <a:cs typeface="Calibri" pitchFamily="34" charset="-120"/>
              </a:rPr>
              <a:t>  /  </a:t>
            </a:r>
            <a:r>
              <a:rPr lang="en-US" sz="800" b="1" kern="0" spc="100">
                <a:solidFill>
                  <a:srgbClr val="57068C"/>
                </a:solidFill>
                <a:latin typeface="Calibri" pitchFamily="34" charset="0"/>
                <a:ea typeface="Calibri" pitchFamily="34" charset="-122"/>
                <a:cs typeface="Calibri" pitchFamily="34" charset="-120"/>
              </a:rPr>
              <a:t>NYU</a:t>
            </a:r>
            <a:r>
              <a:rPr lang="en-US" sz="800" kern="0" spc="100">
                <a:solidFill>
                  <a:srgbClr val="C9C3BB"/>
                </a:solidFill>
                <a:latin typeface="Calibri" pitchFamily="34" charset="0"/>
                <a:ea typeface="Calibri" pitchFamily="34" charset="-122"/>
                <a:cs typeface="Calibri" pitchFamily="34" charset="-120"/>
              </a:rPr>
              <a:t>  /  </a:t>
            </a:r>
            <a:r>
              <a:rPr lang="en-US" sz="800" b="1" kern="0" spc="100">
                <a:solidFill>
                  <a:srgbClr val="0066B3"/>
                </a:solidFill>
                <a:latin typeface="Calibri" pitchFamily="34" charset="0"/>
                <a:ea typeface="Calibri" pitchFamily="34" charset="-122"/>
                <a:cs typeface="Calibri" pitchFamily="34" charset="-120"/>
              </a:rPr>
              <a:t>TU Wien</a:t>
            </a:r>
            <a:endParaRPr lang="en-US" sz="800"/>
          </a:p>
        </p:txBody>
      </p:sp>
      <p:sp>
        <p:nvSpPr>
          <p:cNvPr id="22" name="Text 19">
            <a:extLst>
              <a:ext uri="{FF2B5EF4-FFF2-40B4-BE49-F238E27FC236}">
                <a16:creationId xmlns:a16="http://schemas.microsoft.com/office/drawing/2014/main" id="{8CBEB44E-2602-E0A0-C934-B5D88B1A5DFF}"/>
              </a:ext>
            </a:extLst>
          </p:cNvPr>
          <p:cNvSpPr/>
          <p:nvPr/>
        </p:nvSpPr>
        <p:spPr>
          <a:xfrm>
            <a:off x="8321040" y="4823460"/>
            <a:ext cx="365760" cy="164592"/>
          </a:xfrm>
          <a:prstGeom prst="rect">
            <a:avLst/>
          </a:prstGeom>
          <a:noFill/>
          <a:ln/>
        </p:spPr>
        <p:txBody>
          <a:bodyPr wrap="square" lIns="0" tIns="0" rIns="0" bIns="0" rtlCol="0" anchor="ctr"/>
          <a:lstStyle/>
          <a:p>
            <a:pPr marL="0" indent="0" algn="r">
              <a:buNone/>
            </a:pPr>
            <a:fld id="{00000000-0000-0000-0000-000000000021}" type="slidenum">
              <a:rPr lang="en-US" sz="800">
                <a:solidFill>
                  <a:srgbClr val="5C6470"/>
                </a:solidFill>
                <a:latin typeface="Calibri" pitchFamily="34" charset="0"/>
                <a:ea typeface="Calibri" pitchFamily="34" charset="-122"/>
                <a:cs typeface="Calibri" pitchFamily="34" charset="-120"/>
              </a:rPr>
              <a:t>44</a:t>
            </a:fld>
            <a:endParaRPr lang="en-US" sz="800"/>
          </a:p>
        </p:txBody>
      </p:sp>
      <p:sp>
        <p:nvSpPr>
          <p:cNvPr id="23" name="Footer Divider">
            <a:extLst>
              <a:ext uri="{FF2B5EF4-FFF2-40B4-BE49-F238E27FC236}">
                <a16:creationId xmlns:a16="http://schemas.microsoft.com/office/drawing/2014/main" id="{F1B939DC-980D-A7FF-F17D-705C453A867D}"/>
              </a:ext>
            </a:extLst>
          </p:cNvPr>
          <p:cNvSpPr/>
          <p:nvPr/>
        </p:nvSpPr>
        <p:spPr>
          <a:xfrm>
            <a:off x="457200" y="4721380"/>
            <a:ext cx="8229600" cy="9525"/>
          </a:xfrm>
          <a:prstGeom prst="rect">
            <a:avLst/>
          </a:prstGeom>
          <a:solidFill>
            <a:srgbClr val="C9C3BB"/>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SE"/>
          </a:p>
        </p:txBody>
      </p:sp>
      <p:sp>
        <p:nvSpPr>
          <p:cNvPr id="5" name="Citations Placeholder">
            <a:extLst>
              <a:ext uri="{FF2B5EF4-FFF2-40B4-BE49-F238E27FC236}">
                <a16:creationId xmlns:a16="http://schemas.microsoft.com/office/drawing/2014/main" id="{D239D28F-B3E5-398D-8429-5A801DADCF7E}"/>
              </a:ext>
            </a:extLst>
          </p:cNvPr>
          <p:cNvSpPr txBox="1"/>
          <p:nvPr/>
        </p:nvSpPr>
        <p:spPr>
          <a:xfrm>
            <a:off x="478464" y="4425696"/>
            <a:ext cx="6644712" cy="259718"/>
          </a:xfrm>
          <a:prstGeom prst="rect">
            <a:avLst/>
          </a:prstGeom>
          <a:noFill/>
        </p:spPr>
        <p:txBody>
          <a:bodyPr vertOverflow="overflow" vert="horz" wrap="square" rtlCol="0" anchor="t">
            <a:noAutofit/>
          </a:bodyPr>
          <a:lstStyle/>
          <a:p>
            <a:r>
              <a:rPr lang="en-SE" sz="1050">
                <a:solidFill>
                  <a:srgbClr val="5C6470"/>
                </a:solidFill>
              </a:rPr>
              <a:t>Dogac, Asuman. "Interoperability in eHealth systems." </a:t>
            </a:r>
            <a:r>
              <a:rPr lang="en-SE" sz="1050" i="1">
                <a:solidFill>
                  <a:srgbClr val="5C6470"/>
                </a:solidFill>
              </a:rPr>
              <a:t>Proceedings of the VLDB Endowment</a:t>
            </a:r>
            <a:r>
              <a:rPr lang="en-SE" sz="1050">
                <a:solidFill>
                  <a:srgbClr val="5C6470"/>
                </a:solidFill>
              </a:rPr>
              <a:t> 5.12 (2012): 2026-2027.</a:t>
            </a:r>
            <a:endParaRPr lang="en-SE" sz="1050" i="1">
              <a:solidFill>
                <a:srgbClr val="5C6470"/>
              </a:solidFill>
            </a:endParaRPr>
          </a:p>
        </p:txBody>
      </p:sp>
      <p:sp>
        <p:nvSpPr>
          <p:cNvPr id="49" name="Text 18">
            <a:extLst>
              <a:ext uri="{FF2B5EF4-FFF2-40B4-BE49-F238E27FC236}">
                <a16:creationId xmlns:a16="http://schemas.microsoft.com/office/drawing/2014/main" id="{FC615035-A299-66DD-7EA3-E64039264043}"/>
              </a:ext>
            </a:extLst>
          </p:cNvPr>
          <p:cNvSpPr/>
          <p:nvPr/>
        </p:nvSpPr>
        <p:spPr>
          <a:xfrm>
            <a:off x="5486400" y="4823460"/>
            <a:ext cx="2743200" cy="164592"/>
          </a:xfrm>
          <a:prstGeom prst="rect">
            <a:avLst/>
          </a:prstGeom>
          <a:noFill/>
          <a:ln/>
        </p:spPr>
        <p:txBody>
          <a:bodyPr wrap="square" lIns="0" tIns="0" rIns="0" bIns="0" rtlCol="0" anchor="ctr"/>
          <a:lstStyle/>
          <a:p>
            <a:pPr marL="0" indent="0" algn="r">
              <a:buNone/>
            </a:pPr>
            <a:r>
              <a:rPr lang="en-US" sz="800">
                <a:solidFill>
                  <a:srgbClr val="5C6470"/>
                </a:solidFill>
                <a:latin typeface="Calibri" pitchFamily="34" charset="0"/>
                <a:ea typeface="Calibri" pitchFamily="34" charset="-122"/>
                <a:cs typeface="Calibri" pitchFamily="34" charset="-120"/>
              </a:rPr>
              <a:t>Andra Ionescu</a:t>
            </a:r>
            <a:endParaRPr lang="en-US" sz="800"/>
          </a:p>
        </p:txBody>
      </p:sp>
      <p:grpSp>
        <p:nvGrpSpPr>
          <p:cNvPr id="11" name="Group 10">
            <a:extLst>
              <a:ext uri="{FF2B5EF4-FFF2-40B4-BE49-F238E27FC236}">
                <a16:creationId xmlns:a16="http://schemas.microsoft.com/office/drawing/2014/main" id="{A31A4025-1F81-8F68-64D5-1D04C5EDBFD9}"/>
              </a:ext>
            </a:extLst>
          </p:cNvPr>
          <p:cNvGrpSpPr/>
          <p:nvPr/>
        </p:nvGrpSpPr>
        <p:grpSpPr>
          <a:xfrm>
            <a:off x="4564527" y="2118193"/>
            <a:ext cx="4379376" cy="2011861"/>
            <a:chOff x="4314920" y="2040595"/>
            <a:chExt cx="4379376" cy="2011861"/>
          </a:xfrm>
        </p:grpSpPr>
        <p:pic>
          <p:nvPicPr>
            <p:cNvPr id="4" name="Picture 3">
              <a:extLst>
                <a:ext uri="{FF2B5EF4-FFF2-40B4-BE49-F238E27FC236}">
                  <a16:creationId xmlns:a16="http://schemas.microsoft.com/office/drawing/2014/main" id="{985D6465-76D7-085F-6542-FA555970136B}"/>
                </a:ext>
              </a:extLst>
            </p:cNvPr>
            <p:cNvPicPr>
              <a:picLocks noChangeAspect="1"/>
            </p:cNvPicPr>
            <p:nvPr/>
          </p:nvPicPr>
          <p:blipFill>
            <a:blip r:embed="rId3"/>
            <a:stretch>
              <a:fillRect/>
            </a:stretch>
          </p:blipFill>
          <p:spPr>
            <a:xfrm>
              <a:off x="4314920" y="2040595"/>
              <a:ext cx="4379376" cy="1762551"/>
            </a:xfrm>
            <a:prstGeom prst="rect">
              <a:avLst/>
            </a:prstGeom>
            <a:effectLst>
              <a:softEdge rad="0"/>
            </a:effectLst>
          </p:spPr>
        </p:pic>
        <p:sp>
          <p:nvSpPr>
            <p:cNvPr id="6" name="Figure Caption">
              <a:extLst>
                <a:ext uri="{FF2B5EF4-FFF2-40B4-BE49-F238E27FC236}">
                  <a16:creationId xmlns:a16="http://schemas.microsoft.com/office/drawing/2014/main" id="{D36FAF7D-C68F-ED4C-BA37-402E68F8B67A}"/>
                </a:ext>
              </a:extLst>
            </p:cNvPr>
            <p:cNvSpPr txBox="1"/>
            <p:nvPr/>
          </p:nvSpPr>
          <p:spPr>
            <a:xfrm>
              <a:off x="4447080" y="3790846"/>
              <a:ext cx="4217233" cy="261610"/>
            </a:xfrm>
            <a:prstGeom prst="rect">
              <a:avLst/>
            </a:prstGeom>
            <a:noFill/>
          </p:spPr>
          <p:txBody>
            <a:bodyPr vertOverflow="overflow" vert="horz" wrap="square" rtlCol="0" anchor="t">
              <a:spAutoFit/>
            </a:bodyPr>
            <a:lstStyle/>
            <a:p>
              <a:pPr algn="r"/>
              <a:r>
                <a:rPr lang="en-GB" sz="1100" i="1">
                  <a:solidFill>
                    <a:srgbClr val="5C6470"/>
                  </a:solidFill>
                </a:rPr>
                <a:t>Categories of source vocabulary integrated into the UMLS</a:t>
              </a:r>
              <a:endParaRPr lang="en-SE" sz="1100" i="1">
                <a:solidFill>
                  <a:srgbClr val="5C6470"/>
                </a:solidFill>
              </a:endParaRPr>
            </a:p>
          </p:txBody>
        </p:sp>
      </p:grpSp>
      <p:sp>
        <p:nvSpPr>
          <p:cNvPr id="7" name="Term Label">
            <a:extLst>
              <a:ext uri="{FF2B5EF4-FFF2-40B4-BE49-F238E27FC236}">
                <a16:creationId xmlns:a16="http://schemas.microsoft.com/office/drawing/2014/main" id="{DC946D3B-C227-274E-983C-D292854453F7}"/>
              </a:ext>
            </a:extLst>
          </p:cNvPr>
          <p:cNvSpPr txBox="1"/>
          <p:nvPr/>
        </p:nvSpPr>
        <p:spPr>
          <a:xfrm>
            <a:off x="464695" y="2118193"/>
            <a:ext cx="3149600" cy="177800"/>
          </a:xfrm>
          <a:prstGeom prst="rect">
            <a:avLst/>
          </a:prstGeom>
          <a:noFill/>
        </p:spPr>
        <p:txBody>
          <a:bodyPr vertOverflow="overflow" vert="horz" wrap="none" rtlCol="0" anchor="t">
            <a:spAutoFit/>
          </a:bodyPr>
          <a:lstStyle/>
          <a:p>
            <a:pPr algn="l"/>
            <a:r>
              <a:rPr lang="en-GB" sz="1200" b="1">
                <a:solidFill>
                  <a:srgbClr val="004791"/>
                </a:solidFill>
              </a:rPr>
              <a:t>METATHESAURUS</a:t>
            </a:r>
            <a:endParaRPr lang="en-SE" sz="1200" b="1">
              <a:solidFill>
                <a:srgbClr val="004791"/>
              </a:solidFill>
            </a:endParaRPr>
          </a:p>
        </p:txBody>
      </p:sp>
      <p:sp>
        <p:nvSpPr>
          <p:cNvPr id="8" name="Term Subtext">
            <a:extLst>
              <a:ext uri="{FF2B5EF4-FFF2-40B4-BE49-F238E27FC236}">
                <a16:creationId xmlns:a16="http://schemas.microsoft.com/office/drawing/2014/main" id="{5B67FCA2-15AD-2E40-8613-C86AB34C18CA}"/>
              </a:ext>
            </a:extLst>
          </p:cNvPr>
          <p:cNvSpPr txBox="1"/>
          <p:nvPr/>
        </p:nvSpPr>
        <p:spPr>
          <a:xfrm>
            <a:off x="464695" y="2372193"/>
            <a:ext cx="3612630" cy="584775"/>
          </a:xfrm>
          <a:prstGeom prst="rect">
            <a:avLst/>
          </a:prstGeom>
          <a:noFill/>
        </p:spPr>
        <p:txBody>
          <a:bodyPr vertOverflow="overflow" vert="horz" wrap="square" rtlCol="0" anchor="t">
            <a:spAutoFit/>
          </a:bodyPr>
          <a:lstStyle/>
          <a:p>
            <a:pPr algn="l"/>
            <a:r>
              <a:rPr lang="en-GB" sz="1600">
                <a:solidFill>
                  <a:srgbClr val="1B2A4A"/>
                </a:solidFill>
              </a:rPr>
              <a:t>UMLS (Unified Medical Language System) integrates</a:t>
            </a:r>
            <a:endParaRPr lang="en-SE" sz="1600">
              <a:solidFill>
                <a:srgbClr val="1B2A4A"/>
              </a:solidFill>
            </a:endParaRPr>
          </a:p>
        </p:txBody>
      </p:sp>
      <p:sp>
        <p:nvSpPr>
          <p:cNvPr id="12" name="Stat Number">
            <a:extLst>
              <a:ext uri="{FF2B5EF4-FFF2-40B4-BE49-F238E27FC236}">
                <a16:creationId xmlns:a16="http://schemas.microsoft.com/office/drawing/2014/main" id="{569B8922-A071-1444-A2F8-4693B9C3200A}"/>
              </a:ext>
            </a:extLst>
          </p:cNvPr>
          <p:cNvSpPr txBox="1"/>
          <p:nvPr/>
        </p:nvSpPr>
        <p:spPr>
          <a:xfrm>
            <a:off x="1428605" y="2579614"/>
            <a:ext cx="732893" cy="523220"/>
          </a:xfrm>
          <a:prstGeom prst="rect">
            <a:avLst/>
          </a:prstGeom>
          <a:noFill/>
        </p:spPr>
        <p:txBody>
          <a:bodyPr vertOverflow="overflow" vert="horz" wrap="none" rtlCol="0" anchor="t">
            <a:spAutoFit/>
          </a:bodyPr>
          <a:lstStyle/>
          <a:p>
            <a:pPr algn="l"/>
            <a:r>
              <a:rPr lang="en-SE" sz="2800" b="1">
                <a:solidFill>
                  <a:srgbClr val="004791"/>
                </a:solidFill>
              </a:rPr>
              <a:t>195</a:t>
            </a:r>
          </a:p>
        </p:txBody>
      </p:sp>
      <p:sp>
        <p:nvSpPr>
          <p:cNvPr id="13" name="Stat Caption">
            <a:extLst>
              <a:ext uri="{FF2B5EF4-FFF2-40B4-BE49-F238E27FC236}">
                <a16:creationId xmlns:a16="http://schemas.microsoft.com/office/drawing/2014/main" id="{F26C7F64-02F6-D24A-AB2B-D13D7EB9161F}"/>
              </a:ext>
            </a:extLst>
          </p:cNvPr>
          <p:cNvSpPr txBox="1"/>
          <p:nvPr/>
        </p:nvSpPr>
        <p:spPr>
          <a:xfrm>
            <a:off x="2081983" y="2775734"/>
            <a:ext cx="1532312" cy="261610"/>
          </a:xfrm>
          <a:prstGeom prst="rect">
            <a:avLst/>
          </a:prstGeom>
          <a:noFill/>
        </p:spPr>
        <p:txBody>
          <a:bodyPr vertOverflow="overflow" vert="horz" wrap="square" rtlCol="0" anchor="t">
            <a:spAutoFit/>
          </a:bodyPr>
          <a:lstStyle/>
          <a:p>
            <a:pPr algn="l"/>
            <a:r>
              <a:rPr lang="en-GB" sz="1100" b="1">
                <a:solidFill>
                  <a:srgbClr val="1B2A4A"/>
                </a:solidFill>
              </a:rPr>
              <a:t>Terminology systems</a:t>
            </a:r>
            <a:endParaRPr lang="en-SE" sz="1100" b="1">
              <a:solidFill>
                <a:srgbClr val="1B2A4A"/>
              </a:solidFill>
            </a:endParaRPr>
          </a:p>
        </p:txBody>
      </p:sp>
      <p:pic>
        <p:nvPicPr>
          <p:cNvPr id="14" name="Graphic 13" descr="Tyrannosaurus Rex with solid fill">
            <a:extLst>
              <a:ext uri="{FF2B5EF4-FFF2-40B4-BE49-F238E27FC236}">
                <a16:creationId xmlns:a16="http://schemas.microsoft.com/office/drawing/2014/main" id="{58B746A5-3EC7-4148-1EB5-91C3062A2933}"/>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flipH="1">
            <a:off x="1735985" y="1653913"/>
            <a:ext cx="914400" cy="914400"/>
          </a:xfrm>
          <a:prstGeom prst="rect">
            <a:avLst/>
          </a:prstGeom>
        </p:spPr>
      </p:pic>
      <p:sp>
        <p:nvSpPr>
          <p:cNvPr id="15" name="TextBox 14">
            <a:extLst>
              <a:ext uri="{FF2B5EF4-FFF2-40B4-BE49-F238E27FC236}">
                <a16:creationId xmlns:a16="http://schemas.microsoft.com/office/drawing/2014/main" id="{999ACF0B-F646-496E-F21A-0DBE9E520C94}"/>
              </a:ext>
            </a:extLst>
          </p:cNvPr>
          <p:cNvSpPr txBox="1"/>
          <p:nvPr/>
        </p:nvSpPr>
        <p:spPr>
          <a:xfrm>
            <a:off x="464695" y="3091936"/>
            <a:ext cx="4056080" cy="523220"/>
          </a:xfrm>
          <a:prstGeom prst="rect">
            <a:avLst/>
          </a:prstGeom>
          <a:noFill/>
        </p:spPr>
        <p:txBody>
          <a:bodyPr wrap="square">
            <a:spAutoFit/>
          </a:bodyPr>
          <a:lstStyle/>
          <a:p>
            <a:r>
              <a:rPr lang="en-GB" sz="1400">
                <a:solidFill>
                  <a:srgbClr val="1B2A4A"/>
                </a:solidFill>
              </a:rPr>
              <a:t>• </a:t>
            </a:r>
            <a:r>
              <a:rPr lang="en-SE" sz="1400">
                <a:solidFill>
                  <a:srgbClr val="1B2A4A"/>
                </a:solidFill>
              </a:rPr>
              <a:t>links concepts through a shared </a:t>
            </a:r>
            <a:r>
              <a:rPr lang="en-SE" sz="1400" b="1">
                <a:solidFill>
                  <a:srgbClr val="1B2A4A"/>
                </a:solidFill>
              </a:rPr>
              <a:t>CUI</a:t>
            </a:r>
            <a:r>
              <a:rPr lang="en-SE" sz="1400">
                <a:solidFill>
                  <a:srgbClr val="1B2A4A"/>
                </a:solidFill>
              </a:rPr>
              <a:t> (Concept Unique Identifier)</a:t>
            </a:r>
          </a:p>
        </p:txBody>
      </p:sp>
      <p:sp>
        <p:nvSpPr>
          <p:cNvPr id="16" name="TextBox 15">
            <a:extLst>
              <a:ext uri="{FF2B5EF4-FFF2-40B4-BE49-F238E27FC236}">
                <a16:creationId xmlns:a16="http://schemas.microsoft.com/office/drawing/2014/main" id="{29C9B7A4-A0DC-EDF3-7A64-353FC732857E}"/>
              </a:ext>
            </a:extLst>
          </p:cNvPr>
          <p:cNvSpPr txBox="1"/>
          <p:nvPr/>
        </p:nvSpPr>
        <p:spPr>
          <a:xfrm>
            <a:off x="467832" y="3691693"/>
            <a:ext cx="3819216" cy="523220"/>
          </a:xfrm>
          <a:prstGeom prst="rect">
            <a:avLst/>
          </a:prstGeom>
          <a:noFill/>
        </p:spPr>
        <p:txBody>
          <a:bodyPr wrap="square">
            <a:spAutoFit/>
          </a:bodyPr>
          <a:lstStyle/>
          <a:p>
            <a:r>
              <a:rPr lang="en-GB" sz="1400">
                <a:solidFill>
                  <a:srgbClr val="1B2A4A"/>
                </a:solidFill>
              </a:rPr>
              <a:t>• t</a:t>
            </a:r>
            <a:r>
              <a:rPr lang="en-SE" sz="1400">
                <a:solidFill>
                  <a:srgbClr val="1B2A4A"/>
                </a:solidFill>
              </a:rPr>
              <a:t>he same concept in RxNorm, SNOMED, MeSH, etc. can resolve to one CUI</a:t>
            </a:r>
          </a:p>
        </p:txBody>
      </p:sp>
    </p:spTree>
    <p:extLst>
      <p:ext uri="{BB962C8B-B14F-4D97-AF65-F5344CB8AC3E}">
        <p14:creationId xmlns:p14="http://schemas.microsoft.com/office/powerpoint/2010/main" val="17881462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nodeType="clickEffect">
                                  <p:stCondLst>
                                    <p:cond delay="0"/>
                                  </p:stCondLst>
                                  <p:childTnLst>
                                    <p:set>
                                      <p:cBhvr>
                                        <p:cTn id="14" dur="1" fill="hold">
                                          <p:stCondLst>
                                            <p:cond delay="0"/>
                                          </p:stCondLst>
                                        </p:cTn>
                                        <p:tgtEl>
                                          <p:spTgt spid="14"/>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5"/>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6"/>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1"/>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8" grpId="0"/>
      <p:bldP spid="12" grpId="0"/>
      <p:bldP spid="13" grpId="0"/>
      <p:bldP spid="15" grpId="0"/>
      <p:bldP spid="16" grpId="0"/>
    </p:bldLst>
  </p:timing>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3462482E-E952-56BF-182B-5F21F2A781FB}"/>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C56FE2D0-8DFA-9342-5020-51DDEFA48446}"/>
              </a:ext>
            </a:extLst>
          </p:cNvPr>
          <p:cNvSpPr/>
          <p:nvPr/>
        </p:nvSpPr>
        <p:spPr>
          <a:xfrm>
            <a:off x="457200" y="301752"/>
            <a:ext cx="3840480" cy="274320"/>
          </a:xfrm>
          <a:prstGeom prst="rect">
            <a:avLst/>
          </a:prstGeom>
          <a:noFill/>
          <a:ln/>
        </p:spPr>
        <p:txBody>
          <a:bodyPr wrap="square" lIns="0" tIns="0" rIns="0" bIns="0" rtlCol="0" anchor="ctr"/>
          <a:lstStyle/>
          <a:p>
            <a:pPr marL="0" indent="0">
              <a:buNone/>
            </a:pPr>
            <a:r>
              <a:rPr lang="en-US" sz="1100" b="1" kern="0" spc="200">
                <a:solidFill>
                  <a:srgbClr val="004791"/>
                </a:solidFill>
                <a:latin typeface="Calibri" pitchFamily="34" charset="0"/>
                <a:ea typeface="Calibri" pitchFamily="34" charset="-122"/>
                <a:cs typeface="Calibri" pitchFamily="34" charset="-120"/>
              </a:rPr>
              <a:t>SECOND GENERATION</a:t>
            </a:r>
            <a:endParaRPr lang="en-US" sz="1100"/>
          </a:p>
        </p:txBody>
      </p:sp>
      <p:sp>
        <p:nvSpPr>
          <p:cNvPr id="9" name="Text 7">
            <a:extLst>
              <a:ext uri="{FF2B5EF4-FFF2-40B4-BE49-F238E27FC236}">
                <a16:creationId xmlns:a16="http://schemas.microsoft.com/office/drawing/2014/main" id="{8746A25D-311F-1900-D6CA-517FEBD962D3}"/>
              </a:ext>
            </a:extLst>
          </p:cNvPr>
          <p:cNvSpPr/>
          <p:nvPr/>
        </p:nvSpPr>
        <p:spPr>
          <a:xfrm>
            <a:off x="457200" y="868680"/>
            <a:ext cx="7772400" cy="822960"/>
          </a:xfrm>
          <a:prstGeom prst="rect">
            <a:avLst/>
          </a:prstGeom>
          <a:noFill/>
          <a:ln/>
        </p:spPr>
        <p:txBody>
          <a:bodyPr wrap="square" lIns="0" tIns="0" rIns="0" bIns="0" rtlCol="0" anchor="ctr"/>
          <a:lstStyle/>
          <a:p>
            <a:pPr marL="0" indent="0">
              <a:buNone/>
            </a:pPr>
            <a:r>
              <a:rPr lang="en-US" sz="3600" b="1">
                <a:solidFill>
                  <a:srgbClr val="1B2A4A"/>
                </a:solidFill>
                <a:latin typeface="Bookman Old Style" pitchFamily="34" charset="0"/>
                <a:ea typeface="Bookman Old Style" pitchFamily="34" charset="-122"/>
                <a:cs typeface="Bookman Old Style" pitchFamily="34" charset="-120"/>
              </a:rPr>
              <a:t>Terminology Systems</a:t>
            </a:r>
            <a:endParaRPr lang="en-US" sz="3600"/>
          </a:p>
        </p:txBody>
      </p:sp>
      <p:sp>
        <p:nvSpPr>
          <p:cNvPr id="20" name="Text 17">
            <a:extLst>
              <a:ext uri="{FF2B5EF4-FFF2-40B4-BE49-F238E27FC236}">
                <a16:creationId xmlns:a16="http://schemas.microsoft.com/office/drawing/2014/main" id="{07962D49-9B41-4160-8BCB-95465A4E1044}"/>
              </a:ext>
            </a:extLst>
          </p:cNvPr>
          <p:cNvSpPr/>
          <p:nvPr/>
        </p:nvSpPr>
        <p:spPr>
          <a:xfrm>
            <a:off x="457200" y="4832604"/>
            <a:ext cx="2743200" cy="146304"/>
          </a:xfrm>
          <a:prstGeom prst="rect">
            <a:avLst/>
          </a:prstGeom>
          <a:noFill/>
          <a:ln/>
        </p:spPr>
        <p:txBody>
          <a:bodyPr wrap="square" lIns="0" tIns="0" rIns="0" bIns="0" rtlCol="0" anchor="ctr"/>
          <a:lstStyle/>
          <a:p>
            <a:pPr marL="0" indent="0" algn="l">
              <a:buNone/>
            </a:pPr>
            <a:r>
              <a:rPr lang="en-US" sz="800" b="1" kern="0" spc="100">
                <a:solidFill>
                  <a:srgbClr val="004791"/>
                </a:solidFill>
                <a:latin typeface="Calibri" pitchFamily="34" charset="0"/>
                <a:ea typeface="Calibri" pitchFamily="34" charset="-122"/>
                <a:cs typeface="Calibri" pitchFamily="34" charset="-120"/>
              </a:rPr>
              <a:t>KTH</a:t>
            </a:r>
            <a:r>
              <a:rPr lang="en-US" sz="800" kern="0" spc="100">
                <a:solidFill>
                  <a:srgbClr val="C9C3BB"/>
                </a:solidFill>
                <a:latin typeface="Calibri" pitchFamily="34" charset="0"/>
                <a:ea typeface="Calibri" pitchFamily="34" charset="-122"/>
                <a:cs typeface="Calibri" pitchFamily="34" charset="-120"/>
              </a:rPr>
              <a:t>  /  </a:t>
            </a:r>
            <a:r>
              <a:rPr lang="en-US" sz="800" b="1" kern="0" spc="100">
                <a:solidFill>
                  <a:srgbClr val="57068C"/>
                </a:solidFill>
                <a:latin typeface="Calibri" pitchFamily="34" charset="0"/>
                <a:ea typeface="Calibri" pitchFamily="34" charset="-122"/>
                <a:cs typeface="Calibri" pitchFamily="34" charset="-120"/>
              </a:rPr>
              <a:t>NYU</a:t>
            </a:r>
            <a:r>
              <a:rPr lang="en-US" sz="800" kern="0" spc="100">
                <a:solidFill>
                  <a:srgbClr val="C9C3BB"/>
                </a:solidFill>
                <a:latin typeface="Calibri" pitchFamily="34" charset="0"/>
                <a:ea typeface="Calibri" pitchFamily="34" charset="-122"/>
                <a:cs typeface="Calibri" pitchFamily="34" charset="-120"/>
              </a:rPr>
              <a:t>  /  </a:t>
            </a:r>
            <a:r>
              <a:rPr lang="en-US" sz="800" b="1" kern="0" spc="100">
                <a:solidFill>
                  <a:srgbClr val="0066B3"/>
                </a:solidFill>
                <a:latin typeface="Calibri" pitchFamily="34" charset="0"/>
                <a:ea typeface="Calibri" pitchFamily="34" charset="-122"/>
                <a:cs typeface="Calibri" pitchFamily="34" charset="-120"/>
              </a:rPr>
              <a:t>TU Wien</a:t>
            </a:r>
            <a:endParaRPr lang="en-US" sz="800"/>
          </a:p>
        </p:txBody>
      </p:sp>
      <p:sp>
        <p:nvSpPr>
          <p:cNvPr id="22" name="Text 19">
            <a:extLst>
              <a:ext uri="{FF2B5EF4-FFF2-40B4-BE49-F238E27FC236}">
                <a16:creationId xmlns:a16="http://schemas.microsoft.com/office/drawing/2014/main" id="{865C998F-FD3E-631B-3783-A3704BAA8C1D}"/>
              </a:ext>
            </a:extLst>
          </p:cNvPr>
          <p:cNvSpPr/>
          <p:nvPr/>
        </p:nvSpPr>
        <p:spPr>
          <a:xfrm>
            <a:off x="8321040" y="4823460"/>
            <a:ext cx="365760" cy="164592"/>
          </a:xfrm>
          <a:prstGeom prst="rect">
            <a:avLst/>
          </a:prstGeom>
          <a:noFill/>
          <a:ln/>
        </p:spPr>
        <p:txBody>
          <a:bodyPr wrap="square" lIns="0" tIns="0" rIns="0" bIns="0" rtlCol="0" anchor="ctr"/>
          <a:lstStyle/>
          <a:p>
            <a:pPr marL="0" indent="0" algn="r">
              <a:buNone/>
            </a:pPr>
            <a:fld id="{00000000-0000-0000-0000-000000000021}" type="slidenum">
              <a:rPr lang="en-US" sz="800">
                <a:solidFill>
                  <a:srgbClr val="5C6470"/>
                </a:solidFill>
                <a:latin typeface="Calibri" pitchFamily="34" charset="0"/>
                <a:ea typeface="Calibri" pitchFamily="34" charset="-122"/>
                <a:cs typeface="Calibri" pitchFamily="34" charset="-120"/>
              </a:rPr>
              <a:t>45</a:t>
            </a:fld>
            <a:endParaRPr lang="en-US" sz="800"/>
          </a:p>
        </p:txBody>
      </p:sp>
      <p:sp>
        <p:nvSpPr>
          <p:cNvPr id="23" name="Footer Divider">
            <a:extLst>
              <a:ext uri="{FF2B5EF4-FFF2-40B4-BE49-F238E27FC236}">
                <a16:creationId xmlns:a16="http://schemas.microsoft.com/office/drawing/2014/main" id="{04A5AE6C-443B-EB9A-8947-1092E5235904}"/>
              </a:ext>
            </a:extLst>
          </p:cNvPr>
          <p:cNvSpPr/>
          <p:nvPr/>
        </p:nvSpPr>
        <p:spPr>
          <a:xfrm>
            <a:off x="457200" y="4721380"/>
            <a:ext cx="8229600" cy="9525"/>
          </a:xfrm>
          <a:prstGeom prst="rect">
            <a:avLst/>
          </a:prstGeom>
          <a:solidFill>
            <a:srgbClr val="C9C3BB"/>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SE"/>
          </a:p>
        </p:txBody>
      </p:sp>
      <p:sp>
        <p:nvSpPr>
          <p:cNvPr id="49" name="Text 18">
            <a:extLst>
              <a:ext uri="{FF2B5EF4-FFF2-40B4-BE49-F238E27FC236}">
                <a16:creationId xmlns:a16="http://schemas.microsoft.com/office/drawing/2014/main" id="{AB8481C3-C77D-DB93-5D18-1D888237773A}"/>
              </a:ext>
            </a:extLst>
          </p:cNvPr>
          <p:cNvSpPr/>
          <p:nvPr/>
        </p:nvSpPr>
        <p:spPr>
          <a:xfrm>
            <a:off x="5486400" y="4823460"/>
            <a:ext cx="2743200" cy="164592"/>
          </a:xfrm>
          <a:prstGeom prst="rect">
            <a:avLst/>
          </a:prstGeom>
          <a:noFill/>
          <a:ln/>
        </p:spPr>
        <p:txBody>
          <a:bodyPr wrap="square" lIns="0" tIns="0" rIns="0" bIns="0" rtlCol="0" anchor="ctr"/>
          <a:lstStyle/>
          <a:p>
            <a:pPr marL="0" indent="0" algn="r">
              <a:buNone/>
            </a:pPr>
            <a:r>
              <a:rPr lang="en-US" sz="800">
                <a:solidFill>
                  <a:srgbClr val="5C6470"/>
                </a:solidFill>
                <a:latin typeface="Calibri" pitchFamily="34" charset="0"/>
                <a:ea typeface="Calibri" pitchFamily="34" charset="-122"/>
                <a:cs typeface="Calibri" pitchFamily="34" charset="-120"/>
              </a:rPr>
              <a:t>Andra Ionescu</a:t>
            </a:r>
            <a:endParaRPr lang="en-US" sz="800"/>
          </a:p>
        </p:txBody>
      </p:sp>
      <p:sp>
        <p:nvSpPr>
          <p:cNvPr id="7" name="Term Label">
            <a:extLst>
              <a:ext uri="{FF2B5EF4-FFF2-40B4-BE49-F238E27FC236}">
                <a16:creationId xmlns:a16="http://schemas.microsoft.com/office/drawing/2014/main" id="{DF07C323-0ED8-F825-8345-D8394431C118}"/>
              </a:ext>
            </a:extLst>
          </p:cNvPr>
          <p:cNvSpPr txBox="1"/>
          <p:nvPr/>
        </p:nvSpPr>
        <p:spPr>
          <a:xfrm>
            <a:off x="464695" y="2118193"/>
            <a:ext cx="3149600" cy="177800"/>
          </a:xfrm>
          <a:prstGeom prst="rect">
            <a:avLst/>
          </a:prstGeom>
          <a:noFill/>
        </p:spPr>
        <p:txBody>
          <a:bodyPr vertOverflow="overflow" vert="horz" wrap="none" rtlCol="0" anchor="t">
            <a:spAutoFit/>
          </a:bodyPr>
          <a:lstStyle/>
          <a:p>
            <a:pPr algn="l"/>
            <a:r>
              <a:rPr lang="en-GB" sz="1200" b="1">
                <a:solidFill>
                  <a:srgbClr val="004791"/>
                </a:solidFill>
              </a:rPr>
              <a:t>METATHESAURUS</a:t>
            </a:r>
            <a:endParaRPr lang="en-SE" sz="1200" b="1">
              <a:solidFill>
                <a:srgbClr val="004791"/>
              </a:solidFill>
            </a:endParaRPr>
          </a:p>
        </p:txBody>
      </p:sp>
      <p:sp>
        <p:nvSpPr>
          <p:cNvPr id="8" name="Term Subtext">
            <a:extLst>
              <a:ext uri="{FF2B5EF4-FFF2-40B4-BE49-F238E27FC236}">
                <a16:creationId xmlns:a16="http://schemas.microsoft.com/office/drawing/2014/main" id="{C608FEDD-D405-BAE2-E7C0-D6E1000D306C}"/>
              </a:ext>
            </a:extLst>
          </p:cNvPr>
          <p:cNvSpPr txBox="1"/>
          <p:nvPr/>
        </p:nvSpPr>
        <p:spPr>
          <a:xfrm>
            <a:off x="464695" y="2372193"/>
            <a:ext cx="3612630" cy="584775"/>
          </a:xfrm>
          <a:prstGeom prst="rect">
            <a:avLst/>
          </a:prstGeom>
          <a:noFill/>
        </p:spPr>
        <p:txBody>
          <a:bodyPr vertOverflow="overflow" vert="horz" wrap="square" rtlCol="0" anchor="t">
            <a:spAutoFit/>
          </a:bodyPr>
          <a:lstStyle/>
          <a:p>
            <a:pPr algn="l"/>
            <a:r>
              <a:rPr lang="en-GB" sz="1600">
                <a:solidFill>
                  <a:srgbClr val="1B2A4A"/>
                </a:solidFill>
              </a:rPr>
              <a:t>UMLS (Unified Medical Language System) integrates</a:t>
            </a:r>
            <a:endParaRPr lang="en-SE" sz="1600">
              <a:solidFill>
                <a:srgbClr val="1B2A4A"/>
              </a:solidFill>
            </a:endParaRPr>
          </a:p>
        </p:txBody>
      </p:sp>
      <p:pic>
        <p:nvPicPr>
          <p:cNvPr id="10" name="Picture 9">
            <a:extLst>
              <a:ext uri="{FF2B5EF4-FFF2-40B4-BE49-F238E27FC236}">
                <a16:creationId xmlns:a16="http://schemas.microsoft.com/office/drawing/2014/main" id="{954EB757-9E24-6B70-8C79-BBF5F715739F}"/>
              </a:ext>
            </a:extLst>
          </p:cNvPr>
          <p:cNvPicPr>
            <a:picLocks noChangeAspect="1"/>
          </p:cNvPicPr>
          <p:nvPr/>
        </p:nvPicPr>
        <p:blipFill>
          <a:blip r:embed="rId3"/>
          <a:stretch>
            <a:fillRect/>
          </a:stretch>
        </p:blipFill>
        <p:spPr>
          <a:xfrm>
            <a:off x="623526" y="3633230"/>
            <a:ext cx="2410547" cy="641590"/>
          </a:xfrm>
          <a:prstGeom prst="rect">
            <a:avLst/>
          </a:prstGeom>
        </p:spPr>
      </p:pic>
      <p:sp>
        <p:nvSpPr>
          <p:cNvPr id="17" name="TextBox 16">
            <a:extLst>
              <a:ext uri="{FF2B5EF4-FFF2-40B4-BE49-F238E27FC236}">
                <a16:creationId xmlns:a16="http://schemas.microsoft.com/office/drawing/2014/main" id="{8EF9C526-755A-3C4C-F63D-15B2E001F24C}"/>
              </a:ext>
            </a:extLst>
          </p:cNvPr>
          <p:cNvSpPr txBox="1"/>
          <p:nvPr/>
        </p:nvSpPr>
        <p:spPr>
          <a:xfrm>
            <a:off x="518622" y="3149300"/>
            <a:ext cx="1330603" cy="307777"/>
          </a:xfrm>
          <a:prstGeom prst="rect">
            <a:avLst/>
          </a:prstGeom>
          <a:noFill/>
        </p:spPr>
        <p:txBody>
          <a:bodyPr wrap="square">
            <a:spAutoFit/>
          </a:bodyPr>
          <a:lstStyle/>
          <a:p>
            <a:r>
              <a:rPr lang="en-GB" sz="1400" i="1">
                <a:solidFill>
                  <a:srgbClr val="1B2A4A"/>
                </a:solidFill>
              </a:rPr>
              <a:t>q</a:t>
            </a:r>
            <a:r>
              <a:rPr lang="en-SE" sz="1400">
                <a:solidFill>
                  <a:srgbClr val="1B2A4A"/>
                </a:solidFill>
              </a:rPr>
              <a:t>: paracetamol </a:t>
            </a:r>
          </a:p>
        </p:txBody>
      </p:sp>
      <p:sp>
        <p:nvSpPr>
          <p:cNvPr id="21" name="Body Text">
            <a:extLst>
              <a:ext uri="{FF2B5EF4-FFF2-40B4-BE49-F238E27FC236}">
                <a16:creationId xmlns:a16="http://schemas.microsoft.com/office/drawing/2014/main" id="{D0C366CE-EB99-0D16-3BC8-6F19DDE93F09}"/>
              </a:ext>
            </a:extLst>
          </p:cNvPr>
          <p:cNvSpPr txBox="1"/>
          <p:nvPr/>
        </p:nvSpPr>
        <p:spPr>
          <a:xfrm>
            <a:off x="5634827" y="4529457"/>
            <a:ext cx="3164956" cy="230832"/>
          </a:xfrm>
          <a:prstGeom prst="rect">
            <a:avLst/>
          </a:prstGeom>
          <a:noFill/>
        </p:spPr>
        <p:txBody>
          <a:bodyPr vertOverflow="overflow" vert="horz" wrap="square" rtlCol="0" anchor="t">
            <a:spAutoFit/>
          </a:bodyPr>
          <a:lstStyle/>
          <a:p>
            <a:pPr algn="r"/>
            <a:r>
              <a:rPr lang="en-SE" sz="900" i="1">
                <a:solidFill>
                  <a:srgbClr val="5C6470"/>
                </a:solidFill>
              </a:rPr>
              <a:t>https://uts.nlm.nih.gov/uts/umls/concept/C0000970</a:t>
            </a:r>
          </a:p>
        </p:txBody>
      </p:sp>
      <p:pic>
        <p:nvPicPr>
          <p:cNvPr id="25" name="Picture 24">
            <a:extLst>
              <a:ext uri="{FF2B5EF4-FFF2-40B4-BE49-F238E27FC236}">
                <a16:creationId xmlns:a16="http://schemas.microsoft.com/office/drawing/2014/main" id="{F79179D2-6CF5-6B73-A718-A62BB8CF84B2}"/>
              </a:ext>
            </a:extLst>
          </p:cNvPr>
          <p:cNvPicPr>
            <a:picLocks noChangeAspect="1"/>
          </p:cNvPicPr>
          <p:nvPr/>
        </p:nvPicPr>
        <p:blipFill>
          <a:blip r:embed="rId4"/>
          <a:stretch>
            <a:fillRect/>
          </a:stretch>
        </p:blipFill>
        <p:spPr>
          <a:xfrm>
            <a:off x="4577716" y="1843316"/>
            <a:ext cx="3408590" cy="2654555"/>
          </a:xfrm>
          <a:prstGeom prst="rect">
            <a:avLst/>
          </a:prstGeom>
        </p:spPr>
      </p:pic>
      <p:sp>
        <p:nvSpPr>
          <p:cNvPr id="26" name="Rectangle 25">
            <a:extLst>
              <a:ext uri="{FF2B5EF4-FFF2-40B4-BE49-F238E27FC236}">
                <a16:creationId xmlns:a16="http://schemas.microsoft.com/office/drawing/2014/main" id="{B9401709-DCE0-F175-47B2-6B475D995254}"/>
              </a:ext>
            </a:extLst>
          </p:cNvPr>
          <p:cNvSpPr/>
          <p:nvPr/>
        </p:nvSpPr>
        <p:spPr>
          <a:xfrm>
            <a:off x="623526" y="3903637"/>
            <a:ext cx="943004" cy="180851"/>
          </a:xfrm>
          <a:prstGeom prst="rect">
            <a:avLst/>
          </a:prstGeom>
          <a:noFill/>
          <a:ln w="28575">
            <a:solidFill>
              <a:srgbClr val="E0156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E"/>
          </a:p>
        </p:txBody>
      </p:sp>
    </p:spTree>
    <p:extLst>
      <p:ext uri="{BB962C8B-B14F-4D97-AF65-F5344CB8AC3E}">
        <p14:creationId xmlns:p14="http://schemas.microsoft.com/office/powerpoint/2010/main" val="9138306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1" grpId="0"/>
      <p:bldP spid="26"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833E64-3312-FE86-1B09-6A3859B13B74}"/>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52986F34-4284-2678-DC55-C2FD1BEE78D5}"/>
              </a:ext>
            </a:extLst>
          </p:cNvPr>
          <p:cNvSpPr/>
          <p:nvPr/>
        </p:nvSpPr>
        <p:spPr>
          <a:xfrm>
            <a:off x="457200" y="301752"/>
            <a:ext cx="3840480" cy="274320"/>
          </a:xfrm>
          <a:prstGeom prst="rect">
            <a:avLst/>
          </a:prstGeom>
          <a:noFill/>
          <a:ln/>
        </p:spPr>
        <p:txBody>
          <a:bodyPr wrap="square" lIns="0" tIns="0" rIns="0" bIns="0" rtlCol="0" anchor="ctr"/>
          <a:lstStyle/>
          <a:p>
            <a:pPr marL="0" indent="0">
              <a:buNone/>
            </a:pPr>
            <a:r>
              <a:rPr lang="en-US" sz="1100" b="1" kern="0" spc="200">
                <a:solidFill>
                  <a:srgbClr val="004791"/>
                </a:solidFill>
                <a:latin typeface="Calibri" pitchFamily="34" charset="0"/>
                <a:ea typeface="Calibri" pitchFamily="34" charset="-122"/>
                <a:cs typeface="Calibri" pitchFamily="34" charset="-120"/>
              </a:rPr>
              <a:t>SECOND GENERATION</a:t>
            </a:r>
            <a:endParaRPr lang="en-US" sz="1100"/>
          </a:p>
        </p:txBody>
      </p:sp>
      <p:sp>
        <p:nvSpPr>
          <p:cNvPr id="20" name="Text 17">
            <a:extLst>
              <a:ext uri="{FF2B5EF4-FFF2-40B4-BE49-F238E27FC236}">
                <a16:creationId xmlns:a16="http://schemas.microsoft.com/office/drawing/2014/main" id="{5E9D682F-B1D3-811D-5A59-43B84FF14739}"/>
              </a:ext>
            </a:extLst>
          </p:cNvPr>
          <p:cNvSpPr/>
          <p:nvPr/>
        </p:nvSpPr>
        <p:spPr>
          <a:xfrm>
            <a:off x="457200" y="4832604"/>
            <a:ext cx="2743200" cy="146304"/>
          </a:xfrm>
          <a:prstGeom prst="rect">
            <a:avLst/>
          </a:prstGeom>
          <a:noFill/>
          <a:ln/>
        </p:spPr>
        <p:txBody>
          <a:bodyPr wrap="square" lIns="0" tIns="0" rIns="0" bIns="0" rtlCol="0" anchor="ctr"/>
          <a:lstStyle/>
          <a:p>
            <a:pPr marL="0" indent="0" algn="l">
              <a:buNone/>
            </a:pPr>
            <a:r>
              <a:rPr lang="en-US" sz="800" b="1" kern="0" spc="100">
                <a:solidFill>
                  <a:srgbClr val="004791"/>
                </a:solidFill>
                <a:latin typeface="Calibri" pitchFamily="34" charset="0"/>
                <a:ea typeface="Calibri" pitchFamily="34" charset="-122"/>
                <a:cs typeface="Calibri" pitchFamily="34" charset="-120"/>
              </a:rPr>
              <a:t>KTH</a:t>
            </a:r>
            <a:r>
              <a:rPr lang="en-US" sz="800" kern="0" spc="100">
                <a:solidFill>
                  <a:srgbClr val="C9C3BB"/>
                </a:solidFill>
                <a:latin typeface="Calibri" pitchFamily="34" charset="0"/>
                <a:ea typeface="Calibri" pitchFamily="34" charset="-122"/>
                <a:cs typeface="Calibri" pitchFamily="34" charset="-120"/>
              </a:rPr>
              <a:t>  /  </a:t>
            </a:r>
            <a:r>
              <a:rPr lang="en-US" sz="800" b="1" kern="0" spc="100">
                <a:solidFill>
                  <a:srgbClr val="57068C"/>
                </a:solidFill>
                <a:latin typeface="Calibri" pitchFamily="34" charset="0"/>
                <a:ea typeface="Calibri" pitchFamily="34" charset="-122"/>
                <a:cs typeface="Calibri" pitchFamily="34" charset="-120"/>
              </a:rPr>
              <a:t>NYU</a:t>
            </a:r>
            <a:r>
              <a:rPr lang="en-US" sz="800" kern="0" spc="100">
                <a:solidFill>
                  <a:srgbClr val="C9C3BB"/>
                </a:solidFill>
                <a:latin typeface="Calibri" pitchFamily="34" charset="0"/>
                <a:ea typeface="Calibri" pitchFamily="34" charset="-122"/>
                <a:cs typeface="Calibri" pitchFamily="34" charset="-120"/>
              </a:rPr>
              <a:t>  /  </a:t>
            </a:r>
            <a:r>
              <a:rPr lang="en-US" sz="800" b="1" kern="0" spc="100">
                <a:solidFill>
                  <a:srgbClr val="0066B3"/>
                </a:solidFill>
                <a:latin typeface="Calibri" pitchFamily="34" charset="0"/>
                <a:ea typeface="Calibri" pitchFamily="34" charset="-122"/>
                <a:cs typeface="Calibri" pitchFamily="34" charset="-120"/>
              </a:rPr>
              <a:t>TU Wien</a:t>
            </a:r>
            <a:endParaRPr lang="en-US" sz="800"/>
          </a:p>
        </p:txBody>
      </p:sp>
      <p:sp>
        <p:nvSpPr>
          <p:cNvPr id="22" name="Text 19">
            <a:extLst>
              <a:ext uri="{FF2B5EF4-FFF2-40B4-BE49-F238E27FC236}">
                <a16:creationId xmlns:a16="http://schemas.microsoft.com/office/drawing/2014/main" id="{229225D6-466A-77BF-AED8-771F3E42FE1D}"/>
              </a:ext>
            </a:extLst>
          </p:cNvPr>
          <p:cNvSpPr/>
          <p:nvPr/>
        </p:nvSpPr>
        <p:spPr>
          <a:xfrm>
            <a:off x="8321040" y="4823460"/>
            <a:ext cx="365760" cy="164592"/>
          </a:xfrm>
          <a:prstGeom prst="rect">
            <a:avLst/>
          </a:prstGeom>
          <a:noFill/>
          <a:ln/>
        </p:spPr>
        <p:txBody>
          <a:bodyPr wrap="square" lIns="0" tIns="0" rIns="0" bIns="0" rtlCol="0" anchor="ctr"/>
          <a:lstStyle/>
          <a:p>
            <a:pPr marL="0" indent="0" algn="r">
              <a:buNone/>
            </a:pPr>
            <a:fld id="{00000000-0000-0000-0000-000000000027}" type="slidenum">
              <a:rPr lang="en-US" sz="800">
                <a:solidFill>
                  <a:srgbClr val="5C6470"/>
                </a:solidFill>
                <a:latin typeface="Calibri" pitchFamily="34" charset="0"/>
                <a:ea typeface="Calibri" pitchFamily="34" charset="-122"/>
                <a:cs typeface="Calibri" pitchFamily="34" charset="-120"/>
              </a:rPr>
              <a:t>46</a:t>
            </a:fld>
            <a:endParaRPr lang="en-US" sz="800"/>
          </a:p>
        </p:txBody>
      </p:sp>
      <p:sp>
        <p:nvSpPr>
          <p:cNvPr id="23" name="Footer Divider">
            <a:extLst>
              <a:ext uri="{FF2B5EF4-FFF2-40B4-BE49-F238E27FC236}">
                <a16:creationId xmlns:a16="http://schemas.microsoft.com/office/drawing/2014/main" id="{F6C23926-8E46-ECC2-7F69-5CB230D21A0A}"/>
              </a:ext>
            </a:extLst>
          </p:cNvPr>
          <p:cNvSpPr/>
          <p:nvPr/>
        </p:nvSpPr>
        <p:spPr>
          <a:xfrm>
            <a:off x="457200" y="4721380"/>
            <a:ext cx="8229600" cy="9525"/>
          </a:xfrm>
          <a:prstGeom prst="rect">
            <a:avLst/>
          </a:prstGeom>
          <a:solidFill>
            <a:srgbClr val="C9C3BB"/>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SE"/>
          </a:p>
        </p:txBody>
      </p:sp>
      <p:sp>
        <p:nvSpPr>
          <p:cNvPr id="25" name="Term">
            <a:extLst>
              <a:ext uri="{FF2B5EF4-FFF2-40B4-BE49-F238E27FC236}">
                <a16:creationId xmlns:a16="http://schemas.microsoft.com/office/drawing/2014/main" id="{5D4F8914-9572-0CA8-444C-E386B68FC5FD}"/>
              </a:ext>
            </a:extLst>
          </p:cNvPr>
          <p:cNvSpPr txBox="1"/>
          <p:nvPr/>
        </p:nvSpPr>
        <p:spPr>
          <a:xfrm>
            <a:off x="457200" y="1824256"/>
            <a:ext cx="2159000" cy="254000"/>
          </a:xfrm>
          <a:prstGeom prst="rect">
            <a:avLst/>
          </a:prstGeom>
          <a:noFill/>
        </p:spPr>
        <p:txBody>
          <a:bodyPr vertOverflow="overflow" vert="horz" wrap="none" rtlCol="0" anchor="t">
            <a:spAutoFit/>
          </a:bodyPr>
          <a:lstStyle/>
          <a:p>
            <a:pPr algn="l"/>
            <a:r>
              <a:rPr lang="en-GB" sz="1500" b="1">
                <a:solidFill>
                  <a:srgbClr val="004791"/>
                </a:solidFill>
              </a:rPr>
              <a:t>Data integration</a:t>
            </a:r>
            <a:endParaRPr lang="en-SE" sz="1500" b="1">
              <a:solidFill>
                <a:srgbClr val="004791"/>
              </a:solidFill>
            </a:endParaRPr>
          </a:p>
        </p:txBody>
      </p:sp>
      <p:sp>
        <p:nvSpPr>
          <p:cNvPr id="28" name="Definition">
            <a:extLst>
              <a:ext uri="{FF2B5EF4-FFF2-40B4-BE49-F238E27FC236}">
                <a16:creationId xmlns:a16="http://schemas.microsoft.com/office/drawing/2014/main" id="{CB695658-767F-A448-8C96-E67F604E6C5A}"/>
              </a:ext>
            </a:extLst>
          </p:cNvPr>
          <p:cNvSpPr txBox="1"/>
          <p:nvPr/>
        </p:nvSpPr>
        <p:spPr>
          <a:xfrm>
            <a:off x="2692400" y="1824256"/>
            <a:ext cx="5994400" cy="254000"/>
          </a:xfrm>
          <a:prstGeom prst="rect">
            <a:avLst/>
          </a:prstGeom>
          <a:noFill/>
        </p:spPr>
        <p:txBody>
          <a:bodyPr vertOverflow="overflow" vert="horz" wrap="square" rtlCol="0" anchor="t">
            <a:spAutoFit/>
          </a:bodyPr>
          <a:lstStyle/>
          <a:p>
            <a:pPr algn="l"/>
            <a:r>
              <a:rPr lang="en-GB" sz="1400">
                <a:solidFill>
                  <a:srgbClr val="1B2A4A"/>
                </a:solidFill>
              </a:rPr>
              <a:t>— providing a unified, </a:t>
            </a:r>
            <a:r>
              <a:rPr lang="en-GB" sz="1400" err="1">
                <a:solidFill>
                  <a:srgbClr val="1B2A4A"/>
                </a:solidFill>
              </a:rPr>
              <a:t>queryable</a:t>
            </a:r>
            <a:r>
              <a:rPr lang="en-GB" sz="1400">
                <a:solidFill>
                  <a:srgbClr val="1B2A4A"/>
                </a:solidFill>
              </a:rPr>
              <a:t> view over sources.</a:t>
            </a:r>
            <a:endParaRPr lang="en-SE" sz="1400">
              <a:solidFill>
                <a:srgbClr val="1B2A4A"/>
              </a:solidFill>
            </a:endParaRPr>
          </a:p>
        </p:txBody>
      </p:sp>
      <p:sp>
        <p:nvSpPr>
          <p:cNvPr id="29" name="Term">
            <a:extLst>
              <a:ext uri="{FF2B5EF4-FFF2-40B4-BE49-F238E27FC236}">
                <a16:creationId xmlns:a16="http://schemas.microsoft.com/office/drawing/2014/main" id="{27AF1193-4DB2-DBDA-86F6-41C339946690}"/>
              </a:ext>
            </a:extLst>
          </p:cNvPr>
          <p:cNvSpPr txBox="1"/>
          <p:nvPr/>
        </p:nvSpPr>
        <p:spPr>
          <a:xfrm>
            <a:off x="457200" y="2204240"/>
            <a:ext cx="2159000" cy="254000"/>
          </a:xfrm>
          <a:prstGeom prst="rect">
            <a:avLst/>
          </a:prstGeom>
          <a:noFill/>
        </p:spPr>
        <p:txBody>
          <a:bodyPr vertOverflow="overflow" vert="horz" wrap="none" rtlCol="0" anchor="t">
            <a:spAutoFit/>
          </a:bodyPr>
          <a:lstStyle/>
          <a:p>
            <a:pPr algn="l"/>
            <a:r>
              <a:rPr lang="en-GB" sz="1500" b="1">
                <a:solidFill>
                  <a:srgbClr val="004791"/>
                </a:solidFill>
              </a:rPr>
              <a:t>Data harmonisation</a:t>
            </a:r>
            <a:endParaRPr lang="en-SE" sz="1500" b="1">
              <a:solidFill>
                <a:srgbClr val="004791"/>
              </a:solidFill>
            </a:endParaRPr>
          </a:p>
        </p:txBody>
      </p:sp>
      <p:sp>
        <p:nvSpPr>
          <p:cNvPr id="30" name="Definition">
            <a:extLst>
              <a:ext uri="{FF2B5EF4-FFF2-40B4-BE49-F238E27FC236}">
                <a16:creationId xmlns:a16="http://schemas.microsoft.com/office/drawing/2014/main" id="{F9B07CFB-2A51-6BD2-764F-07873373FA4E}"/>
              </a:ext>
            </a:extLst>
          </p:cNvPr>
          <p:cNvSpPr txBox="1"/>
          <p:nvPr/>
        </p:nvSpPr>
        <p:spPr>
          <a:xfrm>
            <a:off x="2692400" y="2204240"/>
            <a:ext cx="5994400" cy="457200"/>
          </a:xfrm>
          <a:prstGeom prst="rect">
            <a:avLst/>
          </a:prstGeom>
          <a:noFill/>
        </p:spPr>
        <p:txBody>
          <a:bodyPr vertOverflow="overflow" vert="horz" wrap="square" rtlCol="0" anchor="t">
            <a:spAutoFit/>
          </a:bodyPr>
          <a:lstStyle/>
          <a:p>
            <a:pPr algn="l"/>
            <a:r>
              <a:rPr lang="en-GB" sz="1400">
                <a:solidFill>
                  <a:srgbClr val="1B2A4A"/>
                </a:solidFill>
              </a:rPr>
              <a:t>— mapping local content into a common representation, reconciling representations so values mean the same thing and can be pooled.</a:t>
            </a:r>
            <a:endParaRPr lang="en-SE" sz="1400">
              <a:solidFill>
                <a:srgbClr val="1B2A4A"/>
              </a:solidFill>
            </a:endParaRPr>
          </a:p>
        </p:txBody>
      </p:sp>
      <p:sp>
        <p:nvSpPr>
          <p:cNvPr id="31" name="Section Divider">
            <a:extLst>
              <a:ext uri="{FF2B5EF4-FFF2-40B4-BE49-F238E27FC236}">
                <a16:creationId xmlns:a16="http://schemas.microsoft.com/office/drawing/2014/main" id="{926A2081-6054-112E-6B9F-9F9EB8CD0032}"/>
              </a:ext>
            </a:extLst>
          </p:cNvPr>
          <p:cNvSpPr/>
          <p:nvPr/>
        </p:nvSpPr>
        <p:spPr>
          <a:xfrm>
            <a:off x="457200" y="2916472"/>
            <a:ext cx="8229600" cy="12700"/>
          </a:xfrm>
          <a:prstGeom prst="rect">
            <a:avLst/>
          </a:prstGeom>
          <a:solidFill>
            <a:srgbClr val="D9E2EC"/>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SE"/>
          </a:p>
        </p:txBody>
      </p:sp>
      <p:sp>
        <p:nvSpPr>
          <p:cNvPr id="32" name="TextBox 31">
            <a:extLst>
              <a:ext uri="{FF2B5EF4-FFF2-40B4-BE49-F238E27FC236}">
                <a16:creationId xmlns:a16="http://schemas.microsoft.com/office/drawing/2014/main" id="{453053EB-D560-9272-B6BF-7EC6583E9385}"/>
              </a:ext>
            </a:extLst>
          </p:cNvPr>
          <p:cNvSpPr txBox="1"/>
          <p:nvPr/>
        </p:nvSpPr>
        <p:spPr>
          <a:xfrm>
            <a:off x="457200" y="3072186"/>
            <a:ext cx="1135247" cy="261610"/>
          </a:xfrm>
          <a:prstGeom prst="rect">
            <a:avLst/>
          </a:prstGeom>
          <a:noFill/>
        </p:spPr>
        <p:txBody>
          <a:bodyPr vertOverflow="overflow" vert="horz" wrap="none" rtlCol="0" anchor="t">
            <a:spAutoFit/>
          </a:bodyPr>
          <a:lstStyle/>
          <a:p>
            <a:pPr algn="l"/>
            <a:r>
              <a:rPr lang="en-GB" sz="1100" b="1">
                <a:solidFill>
                  <a:srgbClr val="E0156F"/>
                </a:solidFill>
              </a:rPr>
              <a:t>THE CHALLENGE</a:t>
            </a:r>
            <a:endParaRPr lang="en-SE" sz="1100" b="1">
              <a:solidFill>
                <a:srgbClr val="E0156F"/>
              </a:solidFill>
            </a:endParaRPr>
          </a:p>
        </p:txBody>
      </p:sp>
      <p:sp>
        <p:nvSpPr>
          <p:cNvPr id="33" name="Challenge Headline">
            <a:extLst>
              <a:ext uri="{FF2B5EF4-FFF2-40B4-BE49-F238E27FC236}">
                <a16:creationId xmlns:a16="http://schemas.microsoft.com/office/drawing/2014/main" id="{4C552149-1D70-AE5E-3643-3A12F9E0FCC7}"/>
              </a:ext>
            </a:extLst>
          </p:cNvPr>
          <p:cNvSpPr txBox="1"/>
          <p:nvPr/>
        </p:nvSpPr>
        <p:spPr>
          <a:xfrm>
            <a:off x="457200" y="3398971"/>
            <a:ext cx="8229600" cy="482600"/>
          </a:xfrm>
          <a:prstGeom prst="rect">
            <a:avLst/>
          </a:prstGeom>
          <a:noFill/>
        </p:spPr>
        <p:txBody>
          <a:bodyPr vertOverflow="overflow" vert="horz" wrap="square" rtlCol="0" anchor="t">
            <a:spAutoFit/>
          </a:bodyPr>
          <a:lstStyle/>
          <a:p>
            <a:pPr algn="l"/>
            <a:r>
              <a:rPr lang="en-GB" sz="1600" b="1">
                <a:solidFill>
                  <a:srgbClr val="1B2A4A"/>
                </a:solidFill>
              </a:rPr>
              <a:t>Concept normalisation — mapping a local code/string to a concept in a reference vocabulary (e.g., SNOMED, LOINC)</a:t>
            </a:r>
            <a:endParaRPr lang="en-SE" sz="1600" b="1">
              <a:solidFill>
                <a:srgbClr val="1B2A4A"/>
              </a:solidFill>
            </a:endParaRPr>
          </a:p>
        </p:txBody>
      </p:sp>
      <p:sp>
        <p:nvSpPr>
          <p:cNvPr id="35" name="TextBox 34">
            <a:extLst>
              <a:ext uri="{FF2B5EF4-FFF2-40B4-BE49-F238E27FC236}">
                <a16:creationId xmlns:a16="http://schemas.microsoft.com/office/drawing/2014/main" id="{99F42D4F-0908-D9B9-A9DD-BA8D52E3586B}"/>
              </a:ext>
            </a:extLst>
          </p:cNvPr>
          <p:cNvSpPr txBox="1"/>
          <p:nvPr/>
        </p:nvSpPr>
        <p:spPr>
          <a:xfrm>
            <a:off x="457200" y="4121347"/>
            <a:ext cx="1361270" cy="261610"/>
          </a:xfrm>
          <a:prstGeom prst="rect">
            <a:avLst/>
          </a:prstGeom>
          <a:noFill/>
        </p:spPr>
        <p:txBody>
          <a:bodyPr vertOverflow="overflow" vert="horz" wrap="none" rtlCol="0" anchor="t">
            <a:spAutoFit/>
          </a:bodyPr>
          <a:lstStyle/>
          <a:p>
            <a:pPr algn="l"/>
            <a:r>
              <a:rPr lang="en-GB" sz="1100" b="1">
                <a:solidFill>
                  <a:srgbClr val="E0156F"/>
                </a:solidFill>
              </a:rPr>
              <a:t>ALSO KNOWN AS … </a:t>
            </a:r>
            <a:endParaRPr lang="en-SE" sz="1100" b="1">
              <a:solidFill>
                <a:srgbClr val="E0156F"/>
              </a:solidFill>
            </a:endParaRPr>
          </a:p>
        </p:txBody>
      </p:sp>
      <p:sp>
        <p:nvSpPr>
          <p:cNvPr id="3" name="Text 18">
            <a:extLst>
              <a:ext uri="{FF2B5EF4-FFF2-40B4-BE49-F238E27FC236}">
                <a16:creationId xmlns:a16="http://schemas.microsoft.com/office/drawing/2014/main" id="{D9FF7E51-FD14-FA2E-5761-5B3726F9B7E4}"/>
              </a:ext>
            </a:extLst>
          </p:cNvPr>
          <p:cNvSpPr/>
          <p:nvPr/>
        </p:nvSpPr>
        <p:spPr>
          <a:xfrm>
            <a:off x="5486400" y="4823460"/>
            <a:ext cx="2743200" cy="164592"/>
          </a:xfrm>
          <a:prstGeom prst="rect">
            <a:avLst/>
          </a:prstGeom>
          <a:noFill/>
          <a:ln/>
        </p:spPr>
        <p:txBody>
          <a:bodyPr wrap="square" lIns="0" tIns="0" rIns="0" bIns="0" rtlCol="0" anchor="ctr"/>
          <a:lstStyle/>
          <a:p>
            <a:pPr marL="0" indent="0" algn="r">
              <a:buNone/>
            </a:pPr>
            <a:r>
              <a:rPr lang="en-US" sz="800">
                <a:solidFill>
                  <a:srgbClr val="5C6470"/>
                </a:solidFill>
                <a:latin typeface="Calibri" pitchFamily="34" charset="0"/>
                <a:ea typeface="Calibri" pitchFamily="34" charset="-122"/>
                <a:cs typeface="Calibri" pitchFamily="34" charset="-120"/>
              </a:rPr>
              <a:t>Andra Ionescu</a:t>
            </a:r>
            <a:endParaRPr lang="en-US" sz="800"/>
          </a:p>
        </p:txBody>
      </p:sp>
      <p:sp>
        <p:nvSpPr>
          <p:cNvPr id="4" name="Text 7">
            <a:extLst>
              <a:ext uri="{FF2B5EF4-FFF2-40B4-BE49-F238E27FC236}">
                <a16:creationId xmlns:a16="http://schemas.microsoft.com/office/drawing/2014/main" id="{EF48EB0B-6199-92B3-C625-DAA67D4E80BC}"/>
              </a:ext>
            </a:extLst>
          </p:cNvPr>
          <p:cNvSpPr/>
          <p:nvPr/>
        </p:nvSpPr>
        <p:spPr>
          <a:xfrm>
            <a:off x="457200" y="711512"/>
            <a:ext cx="7772400" cy="822960"/>
          </a:xfrm>
          <a:prstGeom prst="rect">
            <a:avLst/>
          </a:prstGeom>
          <a:noFill/>
          <a:ln/>
        </p:spPr>
        <p:txBody>
          <a:bodyPr wrap="square" lIns="0" tIns="0" rIns="0" bIns="0" rtlCol="0" anchor="ctr"/>
          <a:lstStyle/>
          <a:p>
            <a:pPr marL="0" indent="0">
              <a:buNone/>
            </a:pPr>
            <a:r>
              <a:rPr lang="en-US" sz="3600" b="1">
                <a:solidFill>
                  <a:srgbClr val="1B2A4A"/>
                </a:solidFill>
                <a:latin typeface="Bookman Old Style" pitchFamily="34" charset="0"/>
              </a:rPr>
              <a:t>Data Harmonisation Challenges</a:t>
            </a:r>
            <a:endParaRPr lang="en-US" sz="3600"/>
          </a:p>
        </p:txBody>
      </p:sp>
    </p:spTree>
    <p:extLst>
      <p:ext uri="{BB962C8B-B14F-4D97-AF65-F5344CB8AC3E}">
        <p14:creationId xmlns:p14="http://schemas.microsoft.com/office/powerpoint/2010/main" val="32905713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3"/>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8" grpId="0"/>
      <p:bldP spid="29" grpId="0"/>
      <p:bldP spid="30" grpId="0"/>
      <p:bldP spid="31" grpId="0" animBg="1"/>
      <p:bldP spid="32" grpId="0"/>
      <p:bldP spid="33" grpId="0"/>
      <p:bldP spid="35"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C71434-50B1-D7DD-5577-A333BFF1758C}"/>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53A8C222-499D-D950-E372-D71320EDC4FA}"/>
              </a:ext>
            </a:extLst>
          </p:cNvPr>
          <p:cNvSpPr/>
          <p:nvPr/>
        </p:nvSpPr>
        <p:spPr>
          <a:xfrm>
            <a:off x="457200" y="301752"/>
            <a:ext cx="3840480" cy="274320"/>
          </a:xfrm>
          <a:prstGeom prst="rect">
            <a:avLst/>
          </a:prstGeom>
          <a:noFill/>
          <a:ln/>
        </p:spPr>
        <p:txBody>
          <a:bodyPr wrap="square" lIns="0" tIns="0" rIns="0" bIns="0" rtlCol="0" anchor="ctr"/>
          <a:lstStyle/>
          <a:p>
            <a:pPr marL="0" indent="0">
              <a:buNone/>
            </a:pPr>
            <a:r>
              <a:rPr lang="en-US" sz="1100" b="1" kern="0" spc="200">
                <a:solidFill>
                  <a:srgbClr val="004791"/>
                </a:solidFill>
                <a:latin typeface="Calibri" pitchFamily="34" charset="0"/>
                <a:ea typeface="Calibri" pitchFamily="34" charset="-122"/>
                <a:cs typeface="Calibri" pitchFamily="34" charset="-120"/>
              </a:rPr>
              <a:t>SECOND GENERATION</a:t>
            </a:r>
            <a:endParaRPr lang="en-US" sz="1100"/>
          </a:p>
        </p:txBody>
      </p:sp>
      <p:sp>
        <p:nvSpPr>
          <p:cNvPr id="11" name="Text 9">
            <a:extLst>
              <a:ext uri="{FF2B5EF4-FFF2-40B4-BE49-F238E27FC236}">
                <a16:creationId xmlns:a16="http://schemas.microsoft.com/office/drawing/2014/main" id="{1968433B-967A-5EB4-AE09-0B71F4573052}"/>
              </a:ext>
            </a:extLst>
          </p:cNvPr>
          <p:cNvSpPr/>
          <p:nvPr/>
        </p:nvSpPr>
        <p:spPr>
          <a:xfrm>
            <a:off x="519322" y="2218203"/>
            <a:ext cx="3831222" cy="258917"/>
          </a:xfrm>
          <a:prstGeom prst="rect">
            <a:avLst/>
          </a:prstGeom>
          <a:noFill/>
          <a:ln/>
        </p:spPr>
        <p:txBody>
          <a:bodyPr wrap="square" lIns="0" tIns="0" rIns="0" bIns="0" rtlCol="0" anchor="t">
            <a:spAutoFit/>
          </a:bodyPr>
          <a:lstStyle/>
          <a:p>
            <a:pPr marL="342900" indent="-342900">
              <a:lnSpc>
                <a:spcPts val="2200"/>
              </a:lnSpc>
              <a:spcAft>
                <a:spcPts val="1000"/>
              </a:spcAft>
              <a:buSzPct val="100000"/>
              <a:buChar char="•"/>
            </a:pPr>
            <a:r>
              <a:rPr lang="en-SE" sz="1400"/>
              <a:t>First step: entity extraction</a:t>
            </a:r>
          </a:p>
        </p:txBody>
      </p:sp>
      <p:sp>
        <p:nvSpPr>
          <p:cNvPr id="20" name="Text 17">
            <a:extLst>
              <a:ext uri="{FF2B5EF4-FFF2-40B4-BE49-F238E27FC236}">
                <a16:creationId xmlns:a16="http://schemas.microsoft.com/office/drawing/2014/main" id="{72F42CA6-1690-C785-48A5-D48C4F095ECC}"/>
              </a:ext>
            </a:extLst>
          </p:cNvPr>
          <p:cNvSpPr/>
          <p:nvPr/>
        </p:nvSpPr>
        <p:spPr>
          <a:xfrm>
            <a:off x="457200" y="4832604"/>
            <a:ext cx="2743200" cy="146304"/>
          </a:xfrm>
          <a:prstGeom prst="rect">
            <a:avLst/>
          </a:prstGeom>
          <a:noFill/>
          <a:ln/>
        </p:spPr>
        <p:txBody>
          <a:bodyPr wrap="square" lIns="0" tIns="0" rIns="0" bIns="0" rtlCol="0" anchor="ctr"/>
          <a:lstStyle/>
          <a:p>
            <a:pPr marL="0" indent="0" algn="l">
              <a:buNone/>
            </a:pPr>
            <a:r>
              <a:rPr lang="en-US" sz="800" b="1" kern="0" spc="100">
                <a:solidFill>
                  <a:srgbClr val="004791"/>
                </a:solidFill>
                <a:latin typeface="Calibri" pitchFamily="34" charset="0"/>
                <a:ea typeface="Calibri" pitchFamily="34" charset="-122"/>
                <a:cs typeface="Calibri" pitchFamily="34" charset="-120"/>
              </a:rPr>
              <a:t>KTH</a:t>
            </a:r>
            <a:r>
              <a:rPr lang="en-US" sz="800" kern="0" spc="100">
                <a:solidFill>
                  <a:srgbClr val="C9C3BB"/>
                </a:solidFill>
                <a:latin typeface="Calibri" pitchFamily="34" charset="0"/>
                <a:ea typeface="Calibri" pitchFamily="34" charset="-122"/>
                <a:cs typeface="Calibri" pitchFamily="34" charset="-120"/>
              </a:rPr>
              <a:t>  /  </a:t>
            </a:r>
            <a:r>
              <a:rPr lang="en-US" sz="800" b="1" kern="0" spc="100">
                <a:solidFill>
                  <a:srgbClr val="57068C"/>
                </a:solidFill>
                <a:latin typeface="Calibri" pitchFamily="34" charset="0"/>
                <a:ea typeface="Calibri" pitchFamily="34" charset="-122"/>
                <a:cs typeface="Calibri" pitchFamily="34" charset="-120"/>
              </a:rPr>
              <a:t>NYU</a:t>
            </a:r>
            <a:r>
              <a:rPr lang="en-US" sz="800" kern="0" spc="100">
                <a:solidFill>
                  <a:srgbClr val="C9C3BB"/>
                </a:solidFill>
                <a:latin typeface="Calibri" pitchFamily="34" charset="0"/>
                <a:ea typeface="Calibri" pitchFamily="34" charset="-122"/>
                <a:cs typeface="Calibri" pitchFamily="34" charset="-120"/>
              </a:rPr>
              <a:t>  /  </a:t>
            </a:r>
            <a:r>
              <a:rPr lang="en-US" sz="800" b="1" kern="0" spc="100">
                <a:solidFill>
                  <a:srgbClr val="0066B3"/>
                </a:solidFill>
                <a:latin typeface="Calibri" pitchFamily="34" charset="0"/>
                <a:ea typeface="Calibri" pitchFamily="34" charset="-122"/>
                <a:cs typeface="Calibri" pitchFamily="34" charset="-120"/>
              </a:rPr>
              <a:t>TU Wien</a:t>
            </a:r>
            <a:endParaRPr lang="en-US" sz="800"/>
          </a:p>
        </p:txBody>
      </p:sp>
      <p:sp>
        <p:nvSpPr>
          <p:cNvPr id="22" name="Text 19">
            <a:extLst>
              <a:ext uri="{FF2B5EF4-FFF2-40B4-BE49-F238E27FC236}">
                <a16:creationId xmlns:a16="http://schemas.microsoft.com/office/drawing/2014/main" id="{E1F0B252-9518-0B4B-97C1-E5AECF6B2564}"/>
              </a:ext>
            </a:extLst>
          </p:cNvPr>
          <p:cNvSpPr/>
          <p:nvPr/>
        </p:nvSpPr>
        <p:spPr>
          <a:xfrm>
            <a:off x="8321040" y="4823460"/>
            <a:ext cx="365760" cy="164592"/>
          </a:xfrm>
          <a:prstGeom prst="rect">
            <a:avLst/>
          </a:prstGeom>
          <a:noFill/>
          <a:ln/>
        </p:spPr>
        <p:txBody>
          <a:bodyPr wrap="square" lIns="0" tIns="0" rIns="0" bIns="0" rtlCol="0" anchor="ctr"/>
          <a:lstStyle/>
          <a:p>
            <a:pPr marL="0" indent="0" algn="r">
              <a:buNone/>
            </a:pPr>
            <a:fld id="{00000000-0000-0000-0000-000000000028}" type="slidenum">
              <a:rPr lang="en-US" sz="800">
                <a:solidFill>
                  <a:srgbClr val="5C6470"/>
                </a:solidFill>
                <a:latin typeface="Calibri" pitchFamily="34" charset="0"/>
                <a:ea typeface="Calibri" pitchFamily="34" charset="-122"/>
                <a:cs typeface="Calibri" pitchFamily="34" charset="-120"/>
              </a:rPr>
              <a:t>47</a:t>
            </a:fld>
            <a:endParaRPr lang="en-US" sz="800"/>
          </a:p>
        </p:txBody>
      </p:sp>
      <p:sp>
        <p:nvSpPr>
          <p:cNvPr id="23" name="Footer Divider">
            <a:extLst>
              <a:ext uri="{FF2B5EF4-FFF2-40B4-BE49-F238E27FC236}">
                <a16:creationId xmlns:a16="http://schemas.microsoft.com/office/drawing/2014/main" id="{00A38A7D-33B1-5447-EACD-8ED3FFC7596B}"/>
              </a:ext>
            </a:extLst>
          </p:cNvPr>
          <p:cNvSpPr/>
          <p:nvPr/>
        </p:nvSpPr>
        <p:spPr>
          <a:xfrm>
            <a:off x="457200" y="4721380"/>
            <a:ext cx="8229600" cy="9525"/>
          </a:xfrm>
          <a:prstGeom prst="rect">
            <a:avLst/>
          </a:prstGeom>
          <a:solidFill>
            <a:srgbClr val="C9C3BB"/>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SE"/>
          </a:p>
        </p:txBody>
      </p:sp>
      <p:sp>
        <p:nvSpPr>
          <p:cNvPr id="26" name="Text 9">
            <a:extLst>
              <a:ext uri="{FF2B5EF4-FFF2-40B4-BE49-F238E27FC236}">
                <a16:creationId xmlns:a16="http://schemas.microsoft.com/office/drawing/2014/main" id="{3C30A019-272A-3983-09AF-31027283C3BE}"/>
              </a:ext>
            </a:extLst>
          </p:cNvPr>
          <p:cNvSpPr/>
          <p:nvPr/>
        </p:nvSpPr>
        <p:spPr>
          <a:xfrm>
            <a:off x="4819629" y="2468235"/>
            <a:ext cx="3688578" cy="541046"/>
          </a:xfrm>
          <a:prstGeom prst="rect">
            <a:avLst/>
          </a:prstGeom>
          <a:noFill/>
          <a:ln/>
        </p:spPr>
        <p:txBody>
          <a:bodyPr wrap="square" lIns="0" tIns="0" rIns="0" bIns="0" rtlCol="0" anchor="t">
            <a:spAutoFit/>
          </a:bodyPr>
          <a:lstStyle/>
          <a:p>
            <a:pPr marL="342900" indent="-342900">
              <a:lnSpc>
                <a:spcPts val="2200"/>
              </a:lnSpc>
              <a:spcAft>
                <a:spcPts val="1000"/>
              </a:spcAft>
              <a:buSzPct val="100000"/>
              <a:buChar char="•"/>
            </a:pPr>
            <a:r>
              <a:rPr lang="en-US" sz="1400">
                <a:solidFill>
                  <a:srgbClr val="1B2330"/>
                </a:solidFill>
                <a:latin typeface="Calibri" pitchFamily="34" charset="0"/>
                <a:cs typeface="Calibri" pitchFamily="34" charset="-120"/>
              </a:rPr>
              <a:t>Semantic Table Interpretation / Cell-entity Annotation, </a:t>
            </a:r>
            <a:r>
              <a:rPr lang="en-US" sz="1400" err="1">
                <a:solidFill>
                  <a:srgbClr val="1B2330"/>
                </a:solidFill>
                <a:latin typeface="Calibri" pitchFamily="34" charset="0"/>
                <a:cs typeface="Calibri" pitchFamily="34" charset="-120"/>
              </a:rPr>
              <a:t>SemTab</a:t>
            </a:r>
            <a:r>
              <a:rPr lang="en-US" sz="1400">
                <a:solidFill>
                  <a:srgbClr val="1B2330"/>
                </a:solidFill>
                <a:latin typeface="Calibri" pitchFamily="34" charset="0"/>
                <a:cs typeface="Calibri" pitchFamily="34" charset="-120"/>
              </a:rPr>
              <a:t> Challenge</a:t>
            </a:r>
          </a:p>
        </p:txBody>
      </p:sp>
      <p:sp>
        <p:nvSpPr>
          <p:cNvPr id="27" name="Solution Detail">
            <a:extLst>
              <a:ext uri="{FF2B5EF4-FFF2-40B4-BE49-F238E27FC236}">
                <a16:creationId xmlns:a16="http://schemas.microsoft.com/office/drawing/2014/main" id="{AF5AA75B-FDFC-9BEA-F404-22901C311526}"/>
              </a:ext>
            </a:extLst>
          </p:cNvPr>
          <p:cNvSpPr txBox="1"/>
          <p:nvPr/>
        </p:nvSpPr>
        <p:spPr>
          <a:xfrm>
            <a:off x="386922" y="1533298"/>
            <a:ext cx="8229600" cy="307777"/>
          </a:xfrm>
          <a:prstGeom prst="rect">
            <a:avLst/>
          </a:prstGeom>
          <a:noFill/>
        </p:spPr>
        <p:txBody>
          <a:bodyPr vertOverflow="overflow" vert="horz" wrap="square" rtlCol="0" anchor="t">
            <a:spAutoFit/>
          </a:bodyPr>
          <a:lstStyle/>
          <a:p>
            <a:pPr algn="l"/>
            <a:r>
              <a:rPr lang="en-GB" sz="1400">
                <a:solidFill>
                  <a:srgbClr val="1B2A4A"/>
                </a:solidFill>
              </a:rPr>
              <a:t>Not one step, but </a:t>
            </a:r>
            <a:r>
              <a:rPr lang="en-GB" sz="1400" b="1">
                <a:solidFill>
                  <a:srgbClr val="004791"/>
                </a:solidFill>
              </a:rPr>
              <a:t>a combination of</a:t>
            </a:r>
            <a:r>
              <a:rPr lang="en-GB" sz="1400">
                <a:solidFill>
                  <a:srgbClr val="1B2A4A"/>
                </a:solidFill>
              </a:rPr>
              <a:t>:</a:t>
            </a:r>
            <a:endParaRPr lang="en-SE" sz="1400">
              <a:solidFill>
                <a:srgbClr val="1B2A4A"/>
              </a:solidFill>
            </a:endParaRPr>
          </a:p>
        </p:txBody>
      </p:sp>
      <p:sp>
        <p:nvSpPr>
          <p:cNvPr id="30" name="Citations Placeholder">
            <a:extLst>
              <a:ext uri="{FF2B5EF4-FFF2-40B4-BE49-F238E27FC236}">
                <a16:creationId xmlns:a16="http://schemas.microsoft.com/office/drawing/2014/main" id="{28BF0C32-24FA-5C0C-5596-ADB2B7991D11}"/>
              </a:ext>
            </a:extLst>
          </p:cNvPr>
          <p:cNvSpPr txBox="1"/>
          <p:nvPr/>
        </p:nvSpPr>
        <p:spPr>
          <a:xfrm>
            <a:off x="1557337" y="4196261"/>
            <a:ext cx="7193757" cy="577081"/>
          </a:xfrm>
          <a:prstGeom prst="rect">
            <a:avLst/>
          </a:prstGeom>
          <a:noFill/>
        </p:spPr>
        <p:txBody>
          <a:bodyPr vertOverflow="overflow" vert="horz" wrap="square" rtlCol="0" anchor="t">
            <a:spAutoFit/>
          </a:bodyPr>
          <a:lstStyle/>
          <a:p>
            <a:pPr algn="r"/>
            <a:r>
              <a:rPr lang="en-US" sz="1050">
                <a:solidFill>
                  <a:srgbClr val="5C6470"/>
                </a:solidFill>
              </a:rPr>
              <a:t>Limaye et al. 2010 (graphical model based), Ritze et al. 2014 (T2K Match), Efthymiou et al. 2017 (</a:t>
            </a:r>
            <a:r>
              <a:rPr lang="en-SE" sz="1050">
                <a:solidFill>
                  <a:srgbClr val="5C6470"/>
                </a:solidFill>
              </a:rPr>
              <a:t>Matching Web Tables)</a:t>
            </a:r>
            <a:r>
              <a:rPr lang="en-US" sz="1050">
                <a:solidFill>
                  <a:srgbClr val="5C6470"/>
                </a:solidFill>
              </a:rPr>
              <a:t>, Deng et al. 2022 (Turl), Ngyuen et al. 2021 (</a:t>
            </a:r>
            <a:r>
              <a:rPr lang="en-SE" sz="1050">
                <a:solidFill>
                  <a:srgbClr val="5C6470"/>
                </a:solidFill>
              </a:rPr>
              <a:t>M</a:t>
            </a:r>
            <a:r>
              <a:rPr lang="en-GB" sz="1050">
                <a:solidFill>
                  <a:srgbClr val="5C6470"/>
                </a:solidFill>
              </a:rPr>
              <a:t>t</a:t>
            </a:r>
            <a:r>
              <a:rPr lang="en-SE" sz="1050">
                <a:solidFill>
                  <a:srgbClr val="5C6470"/>
                </a:solidFill>
              </a:rPr>
              <a:t>ab), </a:t>
            </a:r>
            <a:r>
              <a:rPr lang="en-US" sz="1050">
                <a:solidFill>
                  <a:srgbClr val="5C6470"/>
                </a:solidFill>
              </a:rPr>
              <a:t>Dong et al. 2023 (</a:t>
            </a:r>
            <a:r>
              <a:rPr lang="en-US" sz="1050" err="1">
                <a:solidFill>
                  <a:srgbClr val="5C6470"/>
                </a:solidFill>
              </a:rPr>
              <a:t>BLINKout</a:t>
            </a:r>
            <a:r>
              <a:rPr lang="en-US" sz="1050">
                <a:solidFill>
                  <a:srgbClr val="5C6470"/>
                </a:solidFill>
              </a:rPr>
              <a:t>), Shen et al. 2015 “</a:t>
            </a:r>
            <a:r>
              <a:rPr lang="en-SE" sz="1050">
                <a:solidFill>
                  <a:srgbClr val="5C6470"/>
                </a:solidFill>
              </a:rPr>
              <a:t>Entity Linking with a Knowledge Base: Issues, Techniques, and Solutions”, Sevgili et al. 2022 “Neural Entity Linking: A Survey of Models Based on Deep Learning”</a:t>
            </a:r>
          </a:p>
        </p:txBody>
      </p:sp>
      <p:sp>
        <p:nvSpPr>
          <p:cNvPr id="31" name="Text 18">
            <a:extLst>
              <a:ext uri="{FF2B5EF4-FFF2-40B4-BE49-F238E27FC236}">
                <a16:creationId xmlns:a16="http://schemas.microsoft.com/office/drawing/2014/main" id="{CFCAEE17-4F29-84C7-7E4E-68A9D9C6EBE7}"/>
              </a:ext>
            </a:extLst>
          </p:cNvPr>
          <p:cNvSpPr/>
          <p:nvPr/>
        </p:nvSpPr>
        <p:spPr>
          <a:xfrm>
            <a:off x="5486400" y="4823460"/>
            <a:ext cx="2743200" cy="164592"/>
          </a:xfrm>
          <a:prstGeom prst="rect">
            <a:avLst/>
          </a:prstGeom>
          <a:noFill/>
          <a:ln/>
        </p:spPr>
        <p:txBody>
          <a:bodyPr wrap="square" lIns="0" tIns="0" rIns="0" bIns="0" rtlCol="0" anchor="ctr"/>
          <a:lstStyle/>
          <a:p>
            <a:pPr marL="0" indent="0" algn="r">
              <a:buNone/>
            </a:pPr>
            <a:r>
              <a:rPr lang="en-US" sz="800">
                <a:solidFill>
                  <a:srgbClr val="5C6470"/>
                </a:solidFill>
                <a:latin typeface="Calibri" pitchFamily="34" charset="0"/>
                <a:ea typeface="Calibri" pitchFamily="34" charset="-122"/>
                <a:cs typeface="Calibri" pitchFamily="34" charset="-120"/>
              </a:rPr>
              <a:t>Andra Ionescu</a:t>
            </a:r>
            <a:endParaRPr lang="en-US" sz="800"/>
          </a:p>
        </p:txBody>
      </p:sp>
      <p:sp>
        <p:nvSpPr>
          <p:cNvPr id="4" name="Text 9">
            <a:extLst>
              <a:ext uri="{FF2B5EF4-FFF2-40B4-BE49-F238E27FC236}">
                <a16:creationId xmlns:a16="http://schemas.microsoft.com/office/drawing/2014/main" id="{00F27428-D707-CF58-9540-8FD5D8F8EDF7}"/>
              </a:ext>
            </a:extLst>
          </p:cNvPr>
          <p:cNvSpPr/>
          <p:nvPr/>
        </p:nvSpPr>
        <p:spPr>
          <a:xfrm>
            <a:off x="452203" y="1899946"/>
            <a:ext cx="1780523" cy="311058"/>
          </a:xfrm>
          <a:prstGeom prst="rect">
            <a:avLst/>
          </a:prstGeom>
          <a:noFill/>
          <a:ln/>
        </p:spPr>
        <p:txBody>
          <a:bodyPr wrap="square" lIns="0" tIns="0" rIns="0" bIns="0" rtlCol="0" anchor="t"/>
          <a:lstStyle/>
          <a:p>
            <a:pPr>
              <a:lnSpc>
                <a:spcPts val="2200"/>
              </a:lnSpc>
              <a:spcAft>
                <a:spcPts val="600"/>
              </a:spcAft>
              <a:buSzPct val="100000"/>
            </a:pPr>
            <a:r>
              <a:rPr lang="en-US" sz="1400" b="1">
                <a:solidFill>
                  <a:srgbClr val="004791"/>
                </a:solidFill>
                <a:latin typeface="Calibri" pitchFamily="34" charset="0"/>
                <a:ea typeface="Calibri" pitchFamily="34" charset="-122"/>
                <a:cs typeface="Calibri" pitchFamily="34" charset="-120"/>
              </a:rPr>
              <a:t>Text mention to KG</a:t>
            </a:r>
          </a:p>
        </p:txBody>
      </p:sp>
      <p:sp>
        <p:nvSpPr>
          <p:cNvPr id="5" name="Text 9">
            <a:extLst>
              <a:ext uri="{FF2B5EF4-FFF2-40B4-BE49-F238E27FC236}">
                <a16:creationId xmlns:a16="http://schemas.microsoft.com/office/drawing/2014/main" id="{44586D8F-0486-05AD-3FED-C000149AB6A9}"/>
              </a:ext>
            </a:extLst>
          </p:cNvPr>
          <p:cNvSpPr/>
          <p:nvPr/>
        </p:nvSpPr>
        <p:spPr>
          <a:xfrm>
            <a:off x="4807619" y="1878515"/>
            <a:ext cx="1780523" cy="311058"/>
          </a:xfrm>
          <a:prstGeom prst="rect">
            <a:avLst/>
          </a:prstGeom>
          <a:noFill/>
          <a:ln/>
        </p:spPr>
        <p:txBody>
          <a:bodyPr wrap="square" lIns="0" tIns="0" rIns="0" bIns="0" rtlCol="0" anchor="t"/>
          <a:lstStyle/>
          <a:p>
            <a:pPr>
              <a:lnSpc>
                <a:spcPts val="2200"/>
              </a:lnSpc>
              <a:spcAft>
                <a:spcPts val="600"/>
              </a:spcAft>
              <a:buSzPct val="100000"/>
            </a:pPr>
            <a:r>
              <a:rPr lang="en-US" sz="1400" b="1">
                <a:solidFill>
                  <a:srgbClr val="004791"/>
                </a:solidFill>
                <a:latin typeface="Calibri" pitchFamily="34" charset="0"/>
                <a:cs typeface="Calibri" pitchFamily="34" charset="-120"/>
              </a:rPr>
              <a:t>Cell value to KG</a:t>
            </a:r>
          </a:p>
        </p:txBody>
      </p:sp>
      <p:sp>
        <p:nvSpPr>
          <p:cNvPr id="7" name="TextBox 30">
            <a:extLst>
              <a:ext uri="{FF2B5EF4-FFF2-40B4-BE49-F238E27FC236}">
                <a16:creationId xmlns:a16="http://schemas.microsoft.com/office/drawing/2014/main" id="{611EC469-E4EA-A1BC-DE33-EAAEAB6CFD72}"/>
              </a:ext>
            </a:extLst>
          </p:cNvPr>
          <p:cNvSpPr txBox="1"/>
          <p:nvPr/>
        </p:nvSpPr>
        <p:spPr>
          <a:xfrm>
            <a:off x="414337" y="3136674"/>
            <a:ext cx="1270000" cy="266700"/>
          </a:xfrm>
          <a:prstGeom prst="rect">
            <a:avLst/>
          </a:prstGeom>
          <a:noFill/>
        </p:spPr>
        <p:txBody>
          <a:bodyPr vertOverflow="overflow" vert="horz" wrap="none" rtlCol="0" anchor="t">
            <a:spAutoFit/>
          </a:bodyPr>
          <a:lstStyle/>
          <a:p>
            <a:pPr algn="l"/>
            <a:r>
              <a:rPr lang="en-GB" sz="1100" b="1">
                <a:solidFill>
                  <a:srgbClr val="E0156F"/>
                </a:solidFill>
              </a:rPr>
              <a:t>YES, BUT … </a:t>
            </a:r>
          </a:p>
        </p:txBody>
      </p:sp>
      <p:sp>
        <p:nvSpPr>
          <p:cNvPr id="8" name="Text 9">
            <a:extLst>
              <a:ext uri="{FF2B5EF4-FFF2-40B4-BE49-F238E27FC236}">
                <a16:creationId xmlns:a16="http://schemas.microsoft.com/office/drawing/2014/main" id="{0AA38722-601D-C6A2-084D-74235CF5D0F9}"/>
              </a:ext>
            </a:extLst>
          </p:cNvPr>
          <p:cNvSpPr/>
          <p:nvPr/>
        </p:nvSpPr>
        <p:spPr>
          <a:xfrm>
            <a:off x="507416" y="2506334"/>
            <a:ext cx="3831222" cy="258917"/>
          </a:xfrm>
          <a:prstGeom prst="rect">
            <a:avLst/>
          </a:prstGeom>
          <a:noFill/>
          <a:ln/>
        </p:spPr>
        <p:txBody>
          <a:bodyPr wrap="square" lIns="0" tIns="0" rIns="0" bIns="0" rtlCol="0" anchor="t">
            <a:spAutoFit/>
          </a:bodyPr>
          <a:lstStyle/>
          <a:p>
            <a:pPr marL="342900" indent="-342900">
              <a:lnSpc>
                <a:spcPts val="2200"/>
              </a:lnSpc>
              <a:spcAft>
                <a:spcPts val="1000"/>
              </a:spcAft>
              <a:buSzPct val="100000"/>
              <a:buChar char="•"/>
            </a:pPr>
            <a:r>
              <a:rPr lang="en-SE" sz="1400"/>
              <a:t>Entity Linking / (Named)-Entity Disambiguation</a:t>
            </a:r>
          </a:p>
        </p:txBody>
      </p:sp>
      <p:sp>
        <p:nvSpPr>
          <p:cNvPr id="9" name="Text 9">
            <a:extLst>
              <a:ext uri="{FF2B5EF4-FFF2-40B4-BE49-F238E27FC236}">
                <a16:creationId xmlns:a16="http://schemas.microsoft.com/office/drawing/2014/main" id="{A17565CF-9C4A-459D-8C7B-80C8D20F308E}"/>
              </a:ext>
            </a:extLst>
          </p:cNvPr>
          <p:cNvSpPr/>
          <p:nvPr/>
        </p:nvSpPr>
        <p:spPr>
          <a:xfrm>
            <a:off x="4814867" y="2170579"/>
            <a:ext cx="2921814" cy="258917"/>
          </a:xfrm>
          <a:prstGeom prst="rect">
            <a:avLst/>
          </a:prstGeom>
          <a:noFill/>
          <a:ln/>
        </p:spPr>
        <p:txBody>
          <a:bodyPr wrap="square" lIns="0" tIns="0" rIns="0" bIns="0" rtlCol="0" anchor="t">
            <a:spAutoFit/>
          </a:bodyPr>
          <a:lstStyle/>
          <a:p>
            <a:pPr marL="342900" indent="-342900">
              <a:lnSpc>
                <a:spcPts val="2200"/>
              </a:lnSpc>
              <a:spcAft>
                <a:spcPts val="1000"/>
              </a:spcAft>
              <a:buSzPct val="100000"/>
              <a:buChar char="•"/>
            </a:pPr>
            <a:r>
              <a:rPr lang="en-US" sz="1400">
                <a:solidFill>
                  <a:srgbClr val="1B2330"/>
                </a:solidFill>
                <a:latin typeface="Calibri" pitchFamily="34" charset="0"/>
                <a:cs typeface="Calibri" pitchFamily="34" charset="-120"/>
              </a:rPr>
              <a:t>The entity is already “extracted” </a:t>
            </a:r>
          </a:p>
        </p:txBody>
      </p:sp>
      <p:sp>
        <p:nvSpPr>
          <p:cNvPr id="10" name="Section Divider">
            <a:extLst>
              <a:ext uri="{FF2B5EF4-FFF2-40B4-BE49-F238E27FC236}">
                <a16:creationId xmlns:a16="http://schemas.microsoft.com/office/drawing/2014/main" id="{EC38D532-D348-8B21-97B8-C2AAEA6679C1}"/>
              </a:ext>
            </a:extLst>
          </p:cNvPr>
          <p:cNvSpPr/>
          <p:nvPr/>
        </p:nvSpPr>
        <p:spPr>
          <a:xfrm>
            <a:off x="457200" y="3087919"/>
            <a:ext cx="8229600" cy="12700"/>
          </a:xfrm>
          <a:prstGeom prst="rect">
            <a:avLst/>
          </a:prstGeom>
          <a:solidFill>
            <a:srgbClr val="D9E2EC"/>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SE"/>
          </a:p>
        </p:txBody>
      </p:sp>
      <p:sp>
        <p:nvSpPr>
          <p:cNvPr id="12" name="Residual Marker">
            <a:extLst>
              <a:ext uri="{FF2B5EF4-FFF2-40B4-BE49-F238E27FC236}">
                <a16:creationId xmlns:a16="http://schemas.microsoft.com/office/drawing/2014/main" id="{742EF7F7-4E12-4AC2-1894-E002A621B30D}"/>
              </a:ext>
            </a:extLst>
          </p:cNvPr>
          <p:cNvSpPr/>
          <p:nvPr/>
        </p:nvSpPr>
        <p:spPr>
          <a:xfrm>
            <a:off x="457200" y="3455888"/>
            <a:ext cx="203200" cy="203200"/>
          </a:xfrm>
          <a:prstGeom prst="ellipse">
            <a:avLst/>
          </a:prstGeom>
          <a:solidFill>
            <a:srgbClr val="E0156F"/>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none" lIns="36000" rtlCol="0" anchor="ctr" anchorCtr="0">
            <a:noAutofit/>
          </a:bodyPr>
          <a:lstStyle/>
          <a:p>
            <a:pPr marL="7938" algn="l"/>
            <a:r>
              <a:rPr lang="en-SE" sz="1100" b="1">
                <a:solidFill>
                  <a:srgbClr val="FFFFFF"/>
                </a:solidFill>
              </a:rPr>
              <a:t>!</a:t>
            </a:r>
          </a:p>
        </p:txBody>
      </p:sp>
      <p:sp>
        <p:nvSpPr>
          <p:cNvPr id="13" name="Residual Item">
            <a:extLst>
              <a:ext uri="{FF2B5EF4-FFF2-40B4-BE49-F238E27FC236}">
                <a16:creationId xmlns:a16="http://schemas.microsoft.com/office/drawing/2014/main" id="{CEC9B4D7-1863-0964-7D9C-98DB2278EE9C}"/>
              </a:ext>
            </a:extLst>
          </p:cNvPr>
          <p:cNvSpPr txBox="1"/>
          <p:nvPr/>
        </p:nvSpPr>
        <p:spPr>
          <a:xfrm>
            <a:off x="787400" y="3408644"/>
            <a:ext cx="8054848" cy="307777"/>
          </a:xfrm>
          <a:prstGeom prst="rect">
            <a:avLst/>
          </a:prstGeom>
          <a:noFill/>
        </p:spPr>
        <p:txBody>
          <a:bodyPr vertOverflow="overflow" vert="horz" wrap="square" rtlCol="0" anchor="t">
            <a:spAutoFit/>
          </a:bodyPr>
          <a:lstStyle/>
          <a:p>
            <a:r>
              <a:rPr lang="en-GB" sz="1400">
                <a:solidFill>
                  <a:srgbClr val="1B2A4A"/>
                </a:solidFill>
              </a:rPr>
              <a:t>Characterise ambiguity: know when </a:t>
            </a:r>
            <a:r>
              <a:rPr lang="en-GB" sz="1400" i="1">
                <a:solidFill>
                  <a:srgbClr val="1B2A4A"/>
                </a:solidFill>
              </a:rPr>
              <a:t>not</a:t>
            </a:r>
            <a:r>
              <a:rPr lang="en-GB" sz="1400">
                <a:solidFill>
                  <a:srgbClr val="1B2A4A"/>
                </a:solidFill>
              </a:rPr>
              <a:t> to map (e.g., </a:t>
            </a:r>
            <a:r>
              <a:rPr lang="en-GB" sz="1400" i="1">
                <a:solidFill>
                  <a:srgbClr val="1B2A4A"/>
                </a:solidFill>
              </a:rPr>
              <a:t>cold</a:t>
            </a:r>
            <a:r>
              <a:rPr lang="en-GB" sz="1400">
                <a:solidFill>
                  <a:srgbClr val="1B2A4A"/>
                </a:solidFill>
              </a:rPr>
              <a:t>), KG are not complete</a:t>
            </a:r>
            <a:endParaRPr lang="en-SE" sz="1400">
              <a:solidFill>
                <a:srgbClr val="1B2A4A"/>
              </a:solidFill>
            </a:endParaRPr>
          </a:p>
        </p:txBody>
      </p:sp>
      <p:sp>
        <p:nvSpPr>
          <p:cNvPr id="14" name="Residual Marker">
            <a:extLst>
              <a:ext uri="{FF2B5EF4-FFF2-40B4-BE49-F238E27FC236}">
                <a16:creationId xmlns:a16="http://schemas.microsoft.com/office/drawing/2014/main" id="{D30E81A8-850E-60FB-A2DE-4F4F86EB9E31}"/>
              </a:ext>
            </a:extLst>
          </p:cNvPr>
          <p:cNvSpPr/>
          <p:nvPr/>
        </p:nvSpPr>
        <p:spPr>
          <a:xfrm>
            <a:off x="452438" y="3765450"/>
            <a:ext cx="203200" cy="203200"/>
          </a:xfrm>
          <a:prstGeom prst="ellipse">
            <a:avLst/>
          </a:prstGeom>
          <a:solidFill>
            <a:srgbClr val="E0156F"/>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none" lIns="36000" rtlCol="0" anchor="ctr" anchorCtr="0">
            <a:noAutofit/>
          </a:bodyPr>
          <a:lstStyle/>
          <a:p>
            <a:pPr marL="7938" algn="l"/>
            <a:r>
              <a:rPr lang="en-SE" sz="1100" b="1">
                <a:solidFill>
                  <a:srgbClr val="FFFFFF"/>
                </a:solidFill>
              </a:rPr>
              <a:t>!</a:t>
            </a:r>
          </a:p>
        </p:txBody>
      </p:sp>
      <p:sp>
        <p:nvSpPr>
          <p:cNvPr id="15" name="Residual Item">
            <a:extLst>
              <a:ext uri="{FF2B5EF4-FFF2-40B4-BE49-F238E27FC236}">
                <a16:creationId xmlns:a16="http://schemas.microsoft.com/office/drawing/2014/main" id="{CAAA7F36-0208-61B6-31DD-C650BED8902C}"/>
              </a:ext>
            </a:extLst>
          </p:cNvPr>
          <p:cNvSpPr txBox="1"/>
          <p:nvPr/>
        </p:nvSpPr>
        <p:spPr>
          <a:xfrm>
            <a:off x="782638" y="3718206"/>
            <a:ext cx="8054848" cy="307777"/>
          </a:xfrm>
          <a:prstGeom prst="rect">
            <a:avLst/>
          </a:prstGeom>
          <a:noFill/>
        </p:spPr>
        <p:txBody>
          <a:bodyPr vertOverflow="overflow" vert="horz" wrap="square" rtlCol="0" anchor="t">
            <a:spAutoFit/>
          </a:bodyPr>
          <a:lstStyle/>
          <a:p>
            <a:r>
              <a:rPr lang="en-GB" sz="1400">
                <a:solidFill>
                  <a:srgbClr val="1B2A4A"/>
                </a:solidFill>
              </a:rPr>
              <a:t>Domain specific representations (e.g., abbreviations)  </a:t>
            </a:r>
            <a:endParaRPr lang="en-SE" sz="1400">
              <a:solidFill>
                <a:srgbClr val="1B2A4A"/>
              </a:solidFill>
            </a:endParaRPr>
          </a:p>
        </p:txBody>
      </p:sp>
      <p:sp>
        <p:nvSpPr>
          <p:cNvPr id="16" name="Text 7">
            <a:extLst>
              <a:ext uri="{FF2B5EF4-FFF2-40B4-BE49-F238E27FC236}">
                <a16:creationId xmlns:a16="http://schemas.microsoft.com/office/drawing/2014/main" id="{185B04C6-77BC-F4A8-F960-177FD1368940}"/>
              </a:ext>
            </a:extLst>
          </p:cNvPr>
          <p:cNvSpPr/>
          <p:nvPr/>
        </p:nvSpPr>
        <p:spPr>
          <a:xfrm>
            <a:off x="457200" y="711512"/>
            <a:ext cx="7772400" cy="822960"/>
          </a:xfrm>
          <a:prstGeom prst="rect">
            <a:avLst/>
          </a:prstGeom>
          <a:noFill/>
          <a:ln/>
        </p:spPr>
        <p:txBody>
          <a:bodyPr wrap="square" lIns="0" tIns="0" rIns="0" bIns="0" rtlCol="0" anchor="ctr"/>
          <a:lstStyle/>
          <a:p>
            <a:pPr marL="0" indent="0">
              <a:buNone/>
            </a:pPr>
            <a:r>
              <a:rPr lang="en-US" sz="3600" b="1">
                <a:solidFill>
                  <a:srgbClr val="1B2A4A"/>
                </a:solidFill>
                <a:latin typeface="Bookman Old Style" pitchFamily="34" charset="0"/>
              </a:rPr>
              <a:t>Data Harmonisation Challenges</a:t>
            </a:r>
            <a:endParaRPr lang="en-US" sz="3600"/>
          </a:p>
        </p:txBody>
      </p:sp>
    </p:spTree>
    <p:extLst>
      <p:ext uri="{BB962C8B-B14F-4D97-AF65-F5344CB8AC3E}">
        <p14:creationId xmlns:p14="http://schemas.microsoft.com/office/powerpoint/2010/main" val="41134938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6">
                                            <p:txEl>
                                              <p:pRg st="0" end="0"/>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0"/>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0"/>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7"/>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2"/>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3"/>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14"/>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uiExpand="1" build="p"/>
      <p:bldP spid="26" grpId="0" uiExpand="1" build="p"/>
      <p:bldP spid="30" grpId="0"/>
      <p:bldP spid="4" grpId="0" animBg="1"/>
      <p:bldP spid="5" grpId="0" animBg="1"/>
      <p:bldP spid="7" grpId="0"/>
      <p:bldP spid="8" grpId="0" uiExpand="1" build="p"/>
      <p:bldP spid="9" grpId="0" uiExpand="1" build="p"/>
      <p:bldP spid="10" grpId="0" animBg="1"/>
      <p:bldP spid="12" grpId="0" animBg="1"/>
      <p:bldP spid="13" grpId="0"/>
      <p:bldP spid="14" grpId="0" animBg="1"/>
      <p:bldP spid="15" grpId="0"/>
    </p:bldLst>
  </p:timing>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5932F2BA-5236-D751-9AD4-51CC156609D7}"/>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00A04641-ABE9-5C0C-A0AA-E86B8936A1FA}"/>
              </a:ext>
            </a:extLst>
          </p:cNvPr>
          <p:cNvSpPr/>
          <p:nvPr/>
        </p:nvSpPr>
        <p:spPr>
          <a:xfrm>
            <a:off x="457200" y="301752"/>
            <a:ext cx="3840480" cy="274320"/>
          </a:xfrm>
          <a:prstGeom prst="rect">
            <a:avLst/>
          </a:prstGeom>
          <a:noFill/>
          <a:ln/>
        </p:spPr>
        <p:txBody>
          <a:bodyPr wrap="square" lIns="0" tIns="0" rIns="0" bIns="0" rtlCol="0" anchor="ctr"/>
          <a:lstStyle/>
          <a:p>
            <a:pPr marL="0" indent="0">
              <a:buNone/>
            </a:pPr>
            <a:r>
              <a:rPr lang="en-US" sz="1100" b="1" kern="0" spc="200">
                <a:solidFill>
                  <a:srgbClr val="004791"/>
                </a:solidFill>
                <a:latin typeface="Calibri" pitchFamily="34" charset="0"/>
                <a:ea typeface="Calibri" pitchFamily="34" charset="-122"/>
                <a:cs typeface="Calibri" pitchFamily="34" charset="-120"/>
              </a:rPr>
              <a:t>SECOND GENERATION</a:t>
            </a:r>
            <a:endParaRPr lang="en-US" sz="1100"/>
          </a:p>
        </p:txBody>
      </p:sp>
      <p:sp>
        <p:nvSpPr>
          <p:cNvPr id="20" name="Text 17">
            <a:extLst>
              <a:ext uri="{FF2B5EF4-FFF2-40B4-BE49-F238E27FC236}">
                <a16:creationId xmlns:a16="http://schemas.microsoft.com/office/drawing/2014/main" id="{3680FDA9-0F20-D330-7B27-0F9F4EDE2868}"/>
              </a:ext>
            </a:extLst>
          </p:cNvPr>
          <p:cNvSpPr/>
          <p:nvPr/>
        </p:nvSpPr>
        <p:spPr>
          <a:xfrm>
            <a:off x="457200" y="4832604"/>
            <a:ext cx="2743200" cy="146304"/>
          </a:xfrm>
          <a:prstGeom prst="rect">
            <a:avLst/>
          </a:prstGeom>
          <a:noFill/>
          <a:ln/>
        </p:spPr>
        <p:txBody>
          <a:bodyPr wrap="square" lIns="0" tIns="0" rIns="0" bIns="0" rtlCol="0" anchor="ctr"/>
          <a:lstStyle/>
          <a:p>
            <a:pPr marL="0" indent="0" algn="l">
              <a:buNone/>
            </a:pPr>
            <a:r>
              <a:rPr lang="en-US" sz="800" b="1" kern="0" spc="100">
                <a:solidFill>
                  <a:srgbClr val="004791"/>
                </a:solidFill>
                <a:latin typeface="Calibri" pitchFamily="34" charset="0"/>
                <a:ea typeface="Calibri" pitchFamily="34" charset="-122"/>
                <a:cs typeface="Calibri" pitchFamily="34" charset="-120"/>
              </a:rPr>
              <a:t>KTH</a:t>
            </a:r>
            <a:r>
              <a:rPr lang="en-US" sz="800" kern="0" spc="100">
                <a:solidFill>
                  <a:srgbClr val="C9C3BB"/>
                </a:solidFill>
                <a:latin typeface="Calibri" pitchFamily="34" charset="0"/>
                <a:ea typeface="Calibri" pitchFamily="34" charset="-122"/>
                <a:cs typeface="Calibri" pitchFamily="34" charset="-120"/>
              </a:rPr>
              <a:t>  /  </a:t>
            </a:r>
            <a:r>
              <a:rPr lang="en-US" sz="800" b="1" kern="0" spc="100">
                <a:solidFill>
                  <a:srgbClr val="57068C"/>
                </a:solidFill>
                <a:latin typeface="Calibri" pitchFamily="34" charset="0"/>
                <a:ea typeface="Calibri" pitchFamily="34" charset="-122"/>
                <a:cs typeface="Calibri" pitchFamily="34" charset="-120"/>
              </a:rPr>
              <a:t>NYU</a:t>
            </a:r>
            <a:r>
              <a:rPr lang="en-US" sz="800" kern="0" spc="100">
                <a:solidFill>
                  <a:srgbClr val="C9C3BB"/>
                </a:solidFill>
                <a:latin typeface="Calibri" pitchFamily="34" charset="0"/>
                <a:ea typeface="Calibri" pitchFamily="34" charset="-122"/>
                <a:cs typeface="Calibri" pitchFamily="34" charset="-120"/>
              </a:rPr>
              <a:t>  /  </a:t>
            </a:r>
            <a:r>
              <a:rPr lang="en-US" sz="800" b="1" kern="0" spc="100">
                <a:solidFill>
                  <a:srgbClr val="0066B3"/>
                </a:solidFill>
                <a:latin typeface="Calibri" pitchFamily="34" charset="0"/>
                <a:ea typeface="Calibri" pitchFamily="34" charset="-122"/>
                <a:cs typeface="Calibri" pitchFamily="34" charset="-120"/>
              </a:rPr>
              <a:t>TU Wien</a:t>
            </a:r>
            <a:endParaRPr lang="en-US" sz="800"/>
          </a:p>
        </p:txBody>
      </p:sp>
      <p:sp>
        <p:nvSpPr>
          <p:cNvPr id="22" name="Text 19">
            <a:extLst>
              <a:ext uri="{FF2B5EF4-FFF2-40B4-BE49-F238E27FC236}">
                <a16:creationId xmlns:a16="http://schemas.microsoft.com/office/drawing/2014/main" id="{05B00340-C175-4C67-6CDE-A269C368D584}"/>
              </a:ext>
            </a:extLst>
          </p:cNvPr>
          <p:cNvSpPr/>
          <p:nvPr/>
        </p:nvSpPr>
        <p:spPr>
          <a:xfrm>
            <a:off x="8321040" y="4823460"/>
            <a:ext cx="365760" cy="164592"/>
          </a:xfrm>
          <a:prstGeom prst="rect">
            <a:avLst/>
          </a:prstGeom>
          <a:noFill/>
          <a:ln/>
        </p:spPr>
        <p:txBody>
          <a:bodyPr wrap="square" lIns="0" tIns="0" rIns="0" bIns="0" rtlCol="0" anchor="ctr"/>
          <a:lstStyle/>
          <a:p>
            <a:pPr marL="0" indent="0" algn="r">
              <a:buNone/>
            </a:pPr>
            <a:fld id="{00000000-0000-0000-0000-000000000029}" type="slidenum">
              <a:rPr lang="en-US" sz="800">
                <a:solidFill>
                  <a:srgbClr val="5C6470"/>
                </a:solidFill>
                <a:latin typeface="Calibri" pitchFamily="34" charset="0"/>
                <a:ea typeface="Calibri" pitchFamily="34" charset="-122"/>
                <a:cs typeface="Calibri" pitchFamily="34" charset="-120"/>
              </a:rPr>
              <a:t>48</a:t>
            </a:fld>
            <a:endParaRPr lang="en-US" sz="800"/>
          </a:p>
        </p:txBody>
      </p:sp>
      <p:sp>
        <p:nvSpPr>
          <p:cNvPr id="23" name="Footer Divider">
            <a:extLst>
              <a:ext uri="{FF2B5EF4-FFF2-40B4-BE49-F238E27FC236}">
                <a16:creationId xmlns:a16="http://schemas.microsoft.com/office/drawing/2014/main" id="{65F09966-24DC-BCB8-8B2B-ECBC63D09B43}"/>
              </a:ext>
            </a:extLst>
          </p:cNvPr>
          <p:cNvSpPr/>
          <p:nvPr/>
        </p:nvSpPr>
        <p:spPr>
          <a:xfrm>
            <a:off x="457200" y="4721380"/>
            <a:ext cx="8229600" cy="9525"/>
          </a:xfrm>
          <a:prstGeom prst="rect">
            <a:avLst/>
          </a:prstGeom>
          <a:solidFill>
            <a:srgbClr val="C9C3BB"/>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SE"/>
          </a:p>
        </p:txBody>
      </p:sp>
      <p:sp>
        <p:nvSpPr>
          <p:cNvPr id="3" name="Text 18">
            <a:extLst>
              <a:ext uri="{FF2B5EF4-FFF2-40B4-BE49-F238E27FC236}">
                <a16:creationId xmlns:a16="http://schemas.microsoft.com/office/drawing/2014/main" id="{0D07C4B4-6DE3-3A3D-FC8F-C4AA7B112223}"/>
              </a:ext>
            </a:extLst>
          </p:cNvPr>
          <p:cNvSpPr/>
          <p:nvPr/>
        </p:nvSpPr>
        <p:spPr>
          <a:xfrm>
            <a:off x="5486400" y="4823460"/>
            <a:ext cx="2743200" cy="164592"/>
          </a:xfrm>
          <a:prstGeom prst="rect">
            <a:avLst/>
          </a:prstGeom>
          <a:noFill/>
          <a:ln/>
        </p:spPr>
        <p:txBody>
          <a:bodyPr wrap="square" lIns="0" tIns="0" rIns="0" bIns="0" rtlCol="0" anchor="ctr"/>
          <a:lstStyle/>
          <a:p>
            <a:pPr marL="0" indent="0" algn="r">
              <a:buNone/>
            </a:pPr>
            <a:r>
              <a:rPr lang="en-US" sz="800">
                <a:solidFill>
                  <a:srgbClr val="5C6470"/>
                </a:solidFill>
                <a:latin typeface="Calibri" pitchFamily="34" charset="0"/>
                <a:ea typeface="Calibri" pitchFamily="34" charset="-122"/>
                <a:cs typeface="Calibri" pitchFamily="34" charset="-120"/>
              </a:rPr>
              <a:t>Andra Ionescu</a:t>
            </a:r>
            <a:endParaRPr lang="en-US" sz="800"/>
          </a:p>
        </p:txBody>
      </p:sp>
      <p:sp>
        <p:nvSpPr>
          <p:cNvPr id="201" name="Solution Detail"/>
          <p:cNvSpPr txBox="1"/>
          <p:nvPr/>
        </p:nvSpPr>
        <p:spPr>
          <a:xfrm>
            <a:off x="457200" y="1558920"/>
            <a:ext cx="8229600" cy="558800"/>
          </a:xfrm>
          <a:prstGeom prst="rect">
            <a:avLst/>
          </a:prstGeom>
          <a:noFill/>
        </p:spPr>
        <p:txBody>
          <a:bodyPr vertOverflow="overflow" vert="horz" wrap="square" rtlCol="0" anchor="t">
            <a:spAutoFit/>
          </a:bodyPr>
          <a:lstStyle/>
          <a:p>
            <a:r>
              <a:rPr lang="en-GB" sz="1400">
                <a:solidFill>
                  <a:srgbClr val="1B2A4A"/>
                </a:solidFill>
              </a:rPr>
              <a:t>So far we assumed a </a:t>
            </a:r>
            <a:r>
              <a:rPr lang="en-GB" sz="1400" i="1">
                <a:solidFill>
                  <a:srgbClr val="1B2A4A"/>
                </a:solidFill>
              </a:rPr>
              <a:t>single</a:t>
            </a:r>
            <a:r>
              <a:rPr lang="en-GB" sz="1400">
                <a:solidFill>
                  <a:srgbClr val="1B2A4A"/>
                </a:solidFill>
              </a:rPr>
              <a:t> target — map to SNOMED, ICD, or LOINC. But what about reconciling ontologies directly, e.g., SNOMED to ICD?</a:t>
            </a:r>
          </a:p>
        </p:txBody>
      </p:sp>
      <p:sp>
        <p:nvSpPr>
          <p:cNvPr id="202" name="TextBox 24"/>
          <p:cNvSpPr txBox="1"/>
          <p:nvPr/>
        </p:nvSpPr>
        <p:spPr>
          <a:xfrm>
            <a:off x="457200" y="2177280"/>
            <a:ext cx="1778000" cy="266700"/>
          </a:xfrm>
          <a:prstGeom prst="rect">
            <a:avLst/>
          </a:prstGeom>
          <a:noFill/>
        </p:spPr>
        <p:txBody>
          <a:bodyPr vertOverflow="overflow" vert="horz" wrap="none" rtlCol="0" anchor="t">
            <a:spAutoFit/>
          </a:bodyPr>
          <a:lstStyle/>
          <a:p>
            <a:pPr algn="l"/>
            <a:r>
              <a:rPr lang="en-GB" sz="1100" b="1">
                <a:solidFill>
                  <a:srgbClr val="E0156F"/>
                </a:solidFill>
              </a:rPr>
              <a:t>THE CHALLENGE</a:t>
            </a:r>
          </a:p>
        </p:txBody>
      </p:sp>
      <p:sp>
        <p:nvSpPr>
          <p:cNvPr id="203" name="TextBox 25"/>
          <p:cNvSpPr txBox="1"/>
          <p:nvPr/>
        </p:nvSpPr>
        <p:spPr>
          <a:xfrm>
            <a:off x="5110219" y="2177280"/>
            <a:ext cx="1778000" cy="266700"/>
          </a:xfrm>
          <a:prstGeom prst="rect">
            <a:avLst/>
          </a:prstGeom>
          <a:noFill/>
        </p:spPr>
        <p:txBody>
          <a:bodyPr vertOverflow="overflow" vert="horz" wrap="none" rtlCol="0" anchor="t">
            <a:spAutoFit/>
          </a:bodyPr>
          <a:lstStyle/>
          <a:p>
            <a:pPr algn="l"/>
            <a:r>
              <a:rPr lang="en-GB" sz="1100" b="1">
                <a:solidFill>
                  <a:srgbClr val="004791"/>
                </a:solidFill>
              </a:rPr>
              <a:t>THE SOLUTION</a:t>
            </a:r>
          </a:p>
        </p:txBody>
      </p:sp>
      <p:sp>
        <p:nvSpPr>
          <p:cNvPr id="204" name="Challenge Headline"/>
          <p:cNvSpPr txBox="1"/>
          <p:nvPr/>
        </p:nvSpPr>
        <p:spPr>
          <a:xfrm>
            <a:off x="461145" y="2443980"/>
            <a:ext cx="4162097" cy="584775"/>
          </a:xfrm>
          <a:prstGeom prst="rect">
            <a:avLst/>
          </a:prstGeom>
          <a:noFill/>
        </p:spPr>
        <p:txBody>
          <a:bodyPr vertOverflow="overflow" vert="horz" wrap="square" rtlCol="0" anchor="t">
            <a:spAutoFit/>
          </a:bodyPr>
          <a:lstStyle/>
          <a:p>
            <a:r>
              <a:rPr lang="en-GB" sz="1600" b="1">
                <a:solidFill>
                  <a:srgbClr val="1B2A4A"/>
                </a:solidFill>
              </a:rPr>
              <a:t>Terminology systems describe the world differently, so alignment is lossy or ambiguous</a:t>
            </a:r>
          </a:p>
        </p:txBody>
      </p:sp>
      <p:sp>
        <p:nvSpPr>
          <p:cNvPr id="205" name="Solution Detail"/>
          <p:cNvSpPr txBox="1"/>
          <p:nvPr/>
        </p:nvSpPr>
        <p:spPr>
          <a:xfrm>
            <a:off x="5110219" y="2443980"/>
            <a:ext cx="3612055" cy="523220"/>
          </a:xfrm>
          <a:prstGeom prst="rect">
            <a:avLst/>
          </a:prstGeom>
          <a:noFill/>
        </p:spPr>
        <p:txBody>
          <a:bodyPr vertOverflow="overflow" vert="horz" wrap="square" rtlCol="0" anchor="t">
            <a:spAutoFit/>
          </a:bodyPr>
          <a:lstStyle/>
          <a:p>
            <a:r>
              <a:rPr lang="en-GB" sz="1400">
                <a:solidFill>
                  <a:srgbClr val="1B2A4A"/>
                </a:solidFill>
              </a:rPr>
              <a:t>Ontology mapping and repair tools: </a:t>
            </a:r>
            <a:r>
              <a:rPr lang="en-GB" sz="1400" b="1">
                <a:solidFill>
                  <a:srgbClr val="1B2A4A"/>
                </a:solidFill>
              </a:rPr>
              <a:t>LogMap</a:t>
            </a:r>
            <a:r>
              <a:rPr lang="en-GB" sz="1400">
                <a:solidFill>
                  <a:srgbClr val="1B2A4A"/>
                </a:solidFill>
              </a:rPr>
              <a:t>, </a:t>
            </a:r>
            <a:r>
              <a:rPr lang="en-GB" sz="1400" b="1">
                <a:solidFill>
                  <a:srgbClr val="1B2A4A"/>
                </a:solidFill>
              </a:rPr>
              <a:t>AgreementMakerLight</a:t>
            </a:r>
            <a:r>
              <a:rPr lang="en-GB" sz="1400">
                <a:solidFill>
                  <a:srgbClr val="1B2A4A"/>
                </a:solidFill>
              </a:rPr>
              <a:t>, </a:t>
            </a:r>
            <a:r>
              <a:rPr lang="en-GB" sz="1400" b="1">
                <a:solidFill>
                  <a:srgbClr val="1B2A4A"/>
                </a:solidFill>
              </a:rPr>
              <a:t>BERTMap</a:t>
            </a:r>
          </a:p>
        </p:txBody>
      </p:sp>
      <p:sp>
        <p:nvSpPr>
          <p:cNvPr id="206" name="Flow Arrow"/>
          <p:cNvSpPr/>
          <p:nvPr/>
        </p:nvSpPr>
        <p:spPr>
          <a:xfrm>
            <a:off x="4600467" y="2483831"/>
            <a:ext cx="355600" cy="228600"/>
          </a:xfrm>
          <a:prstGeom prst="rightArrow">
            <a:avLst/>
          </a:prstGeom>
          <a:solidFill>
            <a:srgbClr val="57068C"/>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SE"/>
          </a:p>
        </p:txBody>
      </p:sp>
      <p:sp>
        <p:nvSpPr>
          <p:cNvPr id="207" name="Section Divider"/>
          <p:cNvSpPr/>
          <p:nvPr/>
        </p:nvSpPr>
        <p:spPr>
          <a:xfrm>
            <a:off x="457200" y="3082485"/>
            <a:ext cx="8229600" cy="12700"/>
          </a:xfrm>
          <a:prstGeom prst="rect">
            <a:avLst/>
          </a:prstGeom>
          <a:solidFill>
            <a:srgbClr val="D9E2EC"/>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SE"/>
          </a:p>
        </p:txBody>
      </p:sp>
      <p:sp>
        <p:nvSpPr>
          <p:cNvPr id="208" name="TextBox 30"/>
          <p:cNvSpPr txBox="1"/>
          <p:nvPr/>
        </p:nvSpPr>
        <p:spPr>
          <a:xfrm>
            <a:off x="457200" y="3165255"/>
            <a:ext cx="1270000" cy="266700"/>
          </a:xfrm>
          <a:prstGeom prst="rect">
            <a:avLst/>
          </a:prstGeom>
          <a:noFill/>
        </p:spPr>
        <p:txBody>
          <a:bodyPr vertOverflow="overflow" vert="horz" wrap="none" rtlCol="0" anchor="t">
            <a:spAutoFit/>
          </a:bodyPr>
          <a:lstStyle/>
          <a:p>
            <a:pPr algn="l"/>
            <a:r>
              <a:rPr lang="en-GB" sz="1100" b="1">
                <a:solidFill>
                  <a:srgbClr val="E0156F"/>
                </a:solidFill>
              </a:rPr>
              <a:t>YES, BUT … </a:t>
            </a:r>
          </a:p>
        </p:txBody>
      </p:sp>
      <p:sp>
        <p:nvSpPr>
          <p:cNvPr id="209" name="Residual Marker"/>
          <p:cNvSpPr/>
          <p:nvPr/>
        </p:nvSpPr>
        <p:spPr>
          <a:xfrm>
            <a:off x="457200" y="3550196"/>
            <a:ext cx="203200" cy="203200"/>
          </a:xfrm>
          <a:prstGeom prst="ellipse">
            <a:avLst/>
          </a:prstGeom>
          <a:solidFill>
            <a:srgbClr val="E0156F"/>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none" lIns="36000" rtlCol="0" anchor="ctr" anchorCtr="0">
            <a:noAutofit/>
          </a:bodyPr>
          <a:lstStyle/>
          <a:p>
            <a:pPr marL="7938" algn="l"/>
            <a:r>
              <a:rPr lang="en-SE" sz="1100" b="1">
                <a:solidFill>
                  <a:srgbClr val="FFFFFF"/>
                </a:solidFill>
              </a:rPr>
              <a:t>!</a:t>
            </a:r>
          </a:p>
        </p:txBody>
      </p:sp>
      <p:sp>
        <p:nvSpPr>
          <p:cNvPr id="210" name="Residual Item"/>
          <p:cNvSpPr txBox="1"/>
          <p:nvPr/>
        </p:nvSpPr>
        <p:spPr>
          <a:xfrm>
            <a:off x="787400" y="3404805"/>
            <a:ext cx="7899400" cy="457200"/>
          </a:xfrm>
          <a:prstGeom prst="rect">
            <a:avLst/>
          </a:prstGeom>
          <a:noFill/>
        </p:spPr>
        <p:txBody>
          <a:bodyPr vertOverflow="overflow" vert="horz" wrap="square" rtlCol="0" anchor="t">
            <a:spAutoFit/>
          </a:bodyPr>
          <a:lstStyle/>
          <a:p>
            <a:pPr algn="l"/>
            <a:r>
              <a:rPr lang="en-GB" sz="1400">
                <a:solidFill>
                  <a:srgbClr val="1B2A4A"/>
                </a:solidFill>
              </a:rPr>
              <a:t>Foundational mismatch: linking classifications (ICD-10) with vocabularies (SNOMED) requires a shared model of meaning (e.g., BioTop, BFO2), but no one formalism suffices</a:t>
            </a:r>
          </a:p>
        </p:txBody>
      </p:sp>
      <p:sp>
        <p:nvSpPr>
          <p:cNvPr id="211" name="Residual Marker"/>
          <p:cNvSpPr/>
          <p:nvPr/>
        </p:nvSpPr>
        <p:spPr>
          <a:xfrm>
            <a:off x="457200" y="3963605"/>
            <a:ext cx="203200" cy="203200"/>
          </a:xfrm>
          <a:prstGeom prst="ellipse">
            <a:avLst/>
          </a:prstGeom>
          <a:solidFill>
            <a:srgbClr val="E0156F"/>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none" lIns="36000" rtlCol="0" anchor="ctr" anchorCtr="0">
            <a:noAutofit/>
          </a:bodyPr>
          <a:lstStyle/>
          <a:p>
            <a:pPr marL="7938" algn="l"/>
            <a:r>
              <a:rPr lang="en-SE" sz="1100" b="1">
                <a:solidFill>
                  <a:srgbClr val="FFFFFF"/>
                </a:solidFill>
              </a:rPr>
              <a:t>!</a:t>
            </a:r>
          </a:p>
        </p:txBody>
      </p:sp>
      <p:sp>
        <p:nvSpPr>
          <p:cNvPr id="212" name="Residual Item"/>
          <p:cNvSpPr txBox="1"/>
          <p:nvPr/>
        </p:nvSpPr>
        <p:spPr>
          <a:xfrm>
            <a:off x="787400" y="3912805"/>
            <a:ext cx="7899400" cy="254000"/>
          </a:xfrm>
          <a:prstGeom prst="rect">
            <a:avLst/>
          </a:prstGeom>
          <a:noFill/>
        </p:spPr>
        <p:txBody>
          <a:bodyPr vertOverflow="overflow" vert="horz" wrap="square" rtlCol="0" anchor="t">
            <a:spAutoFit/>
          </a:bodyPr>
          <a:lstStyle/>
          <a:p>
            <a:pPr algn="l"/>
            <a:r>
              <a:rPr lang="en-GB" sz="1400">
                <a:solidFill>
                  <a:srgbClr val="1B2A4A"/>
                </a:solidFill>
              </a:rPr>
              <a:t>Complex correspondences: 1-n, n-m, and subsumption relationships</a:t>
            </a:r>
          </a:p>
        </p:txBody>
      </p:sp>
      <p:sp>
        <p:nvSpPr>
          <p:cNvPr id="4" name="Citations Placeholder">
            <a:extLst>
              <a:ext uri="{FF2B5EF4-FFF2-40B4-BE49-F238E27FC236}">
                <a16:creationId xmlns:a16="http://schemas.microsoft.com/office/drawing/2014/main" id="{537E8472-0556-E99A-9C59-A53F9EA4073C}"/>
              </a:ext>
            </a:extLst>
          </p:cNvPr>
          <p:cNvSpPr txBox="1"/>
          <p:nvPr/>
        </p:nvSpPr>
        <p:spPr>
          <a:xfrm>
            <a:off x="3414712" y="4350811"/>
            <a:ext cx="5326951" cy="371212"/>
          </a:xfrm>
          <a:prstGeom prst="rect">
            <a:avLst/>
          </a:prstGeom>
          <a:noFill/>
        </p:spPr>
        <p:txBody>
          <a:bodyPr vertOverflow="overflow" vert="horz" wrap="square" rtlCol="0" anchor="t">
            <a:noAutofit/>
          </a:bodyPr>
          <a:lstStyle/>
          <a:p>
            <a:pPr algn="r"/>
            <a:r>
              <a:rPr lang="en-SE" sz="1050">
                <a:solidFill>
                  <a:srgbClr val="5C6470"/>
                </a:solidFill>
              </a:rPr>
              <a:t>Jiménez-Ruiz &amp; Cuenca Grau. 2011 (LogMap), Faria et al. 2013 (AgreementMakerLight), He at al. 2022 (BERTMap), Thieblin et al. 2020 “</a:t>
            </a:r>
            <a:r>
              <a:rPr lang="en-GB" sz="1050">
                <a:solidFill>
                  <a:srgbClr val="5C6470"/>
                </a:solidFill>
              </a:rPr>
              <a:t>Survey on complex ontology matching”</a:t>
            </a:r>
            <a:endParaRPr lang="en-SE" sz="1050">
              <a:solidFill>
                <a:srgbClr val="5C6470"/>
              </a:solidFill>
            </a:endParaRPr>
          </a:p>
        </p:txBody>
      </p:sp>
      <p:sp>
        <p:nvSpPr>
          <p:cNvPr id="5" name="Text 7">
            <a:extLst>
              <a:ext uri="{FF2B5EF4-FFF2-40B4-BE49-F238E27FC236}">
                <a16:creationId xmlns:a16="http://schemas.microsoft.com/office/drawing/2014/main" id="{E3BB5316-2039-7CBC-B095-A0E8B21B40D5}"/>
              </a:ext>
            </a:extLst>
          </p:cNvPr>
          <p:cNvSpPr/>
          <p:nvPr/>
        </p:nvSpPr>
        <p:spPr>
          <a:xfrm>
            <a:off x="457200" y="711512"/>
            <a:ext cx="7772400" cy="822960"/>
          </a:xfrm>
          <a:prstGeom prst="rect">
            <a:avLst/>
          </a:prstGeom>
          <a:noFill/>
          <a:ln/>
        </p:spPr>
        <p:txBody>
          <a:bodyPr wrap="square" lIns="0" tIns="0" rIns="0" bIns="0" rtlCol="0" anchor="ctr"/>
          <a:lstStyle/>
          <a:p>
            <a:pPr marL="0" indent="0">
              <a:buNone/>
            </a:pPr>
            <a:r>
              <a:rPr lang="en-US" sz="3600" b="1">
                <a:solidFill>
                  <a:srgbClr val="1B2A4A"/>
                </a:solidFill>
                <a:latin typeface="Bookman Old Style" pitchFamily="34" charset="0"/>
              </a:rPr>
              <a:t>Ontology Alignment Challenges</a:t>
            </a:r>
            <a:endParaRPr lang="en-US" sz="3600"/>
          </a:p>
        </p:txBody>
      </p:sp>
    </p:spTree>
    <p:extLst>
      <p:ext uri="{BB962C8B-B14F-4D97-AF65-F5344CB8AC3E}">
        <p14:creationId xmlns:p14="http://schemas.microsoft.com/office/powerpoint/2010/main" val="18883227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0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0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0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0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05"/>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4"/>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07"/>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08"/>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09"/>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10"/>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211"/>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1" grpId="0"/>
      <p:bldP spid="202" grpId="0"/>
      <p:bldP spid="203" grpId="0"/>
      <p:bldP spid="204" grpId="0"/>
      <p:bldP spid="205" grpId="0"/>
      <p:bldP spid="206" grpId="0" animBg="1"/>
      <p:bldP spid="207" grpId="0" animBg="1"/>
      <p:bldP spid="208" grpId="0"/>
      <p:bldP spid="209" grpId="0" animBg="1"/>
      <p:bldP spid="210" grpId="0"/>
      <p:bldP spid="211" grpId="0" animBg="1"/>
      <p:bldP spid="212" grpId="0"/>
      <p:bldP spid="4" grpId="0"/>
    </p:bldLst>
  </p:timing>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333FB120-BB78-D795-FF8B-68A5EF5609FB}"/>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2C674772-396E-FC1A-8DEE-450E5D5C6F76}"/>
              </a:ext>
            </a:extLst>
          </p:cNvPr>
          <p:cNvSpPr/>
          <p:nvPr/>
        </p:nvSpPr>
        <p:spPr>
          <a:xfrm>
            <a:off x="457200" y="301752"/>
            <a:ext cx="3840480" cy="274320"/>
          </a:xfrm>
          <a:prstGeom prst="rect">
            <a:avLst/>
          </a:prstGeom>
          <a:noFill/>
          <a:ln/>
        </p:spPr>
        <p:txBody>
          <a:bodyPr wrap="square" lIns="0" tIns="0" rIns="0" bIns="0" rtlCol="0" anchor="ctr"/>
          <a:lstStyle/>
          <a:p>
            <a:pPr marL="0" indent="0">
              <a:buNone/>
            </a:pPr>
            <a:r>
              <a:rPr lang="en-US" sz="1100" b="1" kern="0" spc="200">
                <a:solidFill>
                  <a:srgbClr val="004791"/>
                </a:solidFill>
                <a:latin typeface="Calibri" pitchFamily="34" charset="0"/>
                <a:ea typeface="Calibri" pitchFamily="34" charset="-122"/>
                <a:cs typeface="Calibri" pitchFamily="34" charset="-120"/>
              </a:rPr>
              <a:t>SECOND GENERATION</a:t>
            </a:r>
            <a:endParaRPr lang="en-US" sz="1100"/>
          </a:p>
        </p:txBody>
      </p:sp>
      <p:sp>
        <p:nvSpPr>
          <p:cNvPr id="9" name="Text 7">
            <a:extLst>
              <a:ext uri="{FF2B5EF4-FFF2-40B4-BE49-F238E27FC236}">
                <a16:creationId xmlns:a16="http://schemas.microsoft.com/office/drawing/2014/main" id="{755281B2-8F4A-CAEE-DE7E-2B5E98B8C47A}"/>
              </a:ext>
            </a:extLst>
          </p:cNvPr>
          <p:cNvSpPr/>
          <p:nvPr/>
        </p:nvSpPr>
        <p:spPr>
          <a:xfrm>
            <a:off x="457200" y="868680"/>
            <a:ext cx="7772400" cy="822960"/>
          </a:xfrm>
          <a:prstGeom prst="rect">
            <a:avLst/>
          </a:prstGeom>
          <a:noFill/>
          <a:ln/>
        </p:spPr>
        <p:txBody>
          <a:bodyPr wrap="square" lIns="0" tIns="0" rIns="0" bIns="0" rtlCol="0" anchor="ctr"/>
          <a:lstStyle/>
          <a:p>
            <a:pPr marL="0" indent="0">
              <a:buNone/>
            </a:pPr>
            <a:r>
              <a:rPr lang="en-US" sz="3600" b="1">
                <a:solidFill>
                  <a:srgbClr val="1B2A4A"/>
                </a:solidFill>
                <a:latin typeface="Bookman Old Style" pitchFamily="34" charset="0"/>
                <a:ea typeface="Bookman Old Style" pitchFamily="34" charset="-122"/>
                <a:cs typeface="Bookman Old Style" pitchFamily="34" charset="-120"/>
              </a:rPr>
              <a:t>Constructing a 2</a:t>
            </a:r>
            <a:r>
              <a:rPr lang="en-US" sz="3600" b="1" baseline="30000">
                <a:solidFill>
                  <a:srgbClr val="1B2A4A"/>
                </a:solidFill>
                <a:latin typeface="Bookman Old Style" pitchFamily="34" charset="0"/>
                <a:ea typeface="Bookman Old Style" pitchFamily="34" charset="-122"/>
                <a:cs typeface="Bookman Old Style" pitchFamily="34" charset="-120"/>
              </a:rPr>
              <a:t>nd</a:t>
            </a:r>
            <a:r>
              <a:rPr lang="en-US" sz="3600" b="1">
                <a:solidFill>
                  <a:srgbClr val="1B2A4A"/>
                </a:solidFill>
                <a:latin typeface="Bookman Old Style" pitchFamily="34" charset="0"/>
                <a:ea typeface="Bookman Old Style" pitchFamily="34" charset="-122"/>
                <a:cs typeface="Bookman Old Style" pitchFamily="34" charset="-120"/>
              </a:rPr>
              <a:t> Gen Pipeline</a:t>
            </a:r>
            <a:endParaRPr lang="en-US" sz="3600"/>
          </a:p>
        </p:txBody>
      </p:sp>
      <p:sp>
        <p:nvSpPr>
          <p:cNvPr id="20" name="Text 17">
            <a:extLst>
              <a:ext uri="{FF2B5EF4-FFF2-40B4-BE49-F238E27FC236}">
                <a16:creationId xmlns:a16="http://schemas.microsoft.com/office/drawing/2014/main" id="{67297277-E0EE-4AC2-CB9D-3F03F5697FD6}"/>
              </a:ext>
            </a:extLst>
          </p:cNvPr>
          <p:cNvSpPr/>
          <p:nvPr/>
        </p:nvSpPr>
        <p:spPr>
          <a:xfrm>
            <a:off x="457200" y="4832604"/>
            <a:ext cx="2743200" cy="146304"/>
          </a:xfrm>
          <a:prstGeom prst="rect">
            <a:avLst/>
          </a:prstGeom>
          <a:noFill/>
          <a:ln/>
        </p:spPr>
        <p:txBody>
          <a:bodyPr wrap="square" lIns="0" tIns="0" rIns="0" bIns="0" rtlCol="0" anchor="ctr"/>
          <a:lstStyle/>
          <a:p>
            <a:pPr marL="0" indent="0" algn="l">
              <a:buNone/>
            </a:pPr>
            <a:r>
              <a:rPr lang="en-US" sz="800" b="1" kern="0" spc="100">
                <a:solidFill>
                  <a:srgbClr val="004791"/>
                </a:solidFill>
                <a:latin typeface="Calibri" pitchFamily="34" charset="0"/>
                <a:ea typeface="Calibri" pitchFamily="34" charset="-122"/>
                <a:cs typeface="Calibri" pitchFamily="34" charset="-120"/>
              </a:rPr>
              <a:t>KTH</a:t>
            </a:r>
            <a:r>
              <a:rPr lang="en-US" sz="800" kern="0" spc="100">
                <a:solidFill>
                  <a:srgbClr val="C9C3BB"/>
                </a:solidFill>
                <a:latin typeface="Calibri" pitchFamily="34" charset="0"/>
                <a:ea typeface="Calibri" pitchFamily="34" charset="-122"/>
                <a:cs typeface="Calibri" pitchFamily="34" charset="-120"/>
              </a:rPr>
              <a:t>  /  </a:t>
            </a:r>
            <a:r>
              <a:rPr lang="en-US" sz="800" b="1" kern="0" spc="100">
                <a:solidFill>
                  <a:srgbClr val="57068C"/>
                </a:solidFill>
                <a:latin typeface="Calibri" pitchFamily="34" charset="0"/>
                <a:ea typeface="Calibri" pitchFamily="34" charset="-122"/>
                <a:cs typeface="Calibri" pitchFamily="34" charset="-120"/>
              </a:rPr>
              <a:t>NYU</a:t>
            </a:r>
            <a:r>
              <a:rPr lang="en-US" sz="800" kern="0" spc="100">
                <a:solidFill>
                  <a:srgbClr val="C9C3BB"/>
                </a:solidFill>
                <a:latin typeface="Calibri" pitchFamily="34" charset="0"/>
                <a:ea typeface="Calibri" pitchFamily="34" charset="-122"/>
                <a:cs typeface="Calibri" pitchFamily="34" charset="-120"/>
              </a:rPr>
              <a:t>  /  </a:t>
            </a:r>
            <a:r>
              <a:rPr lang="en-US" sz="800" b="1" kern="0" spc="100">
                <a:solidFill>
                  <a:srgbClr val="0066B3"/>
                </a:solidFill>
                <a:latin typeface="Calibri" pitchFamily="34" charset="0"/>
                <a:ea typeface="Calibri" pitchFamily="34" charset="-122"/>
                <a:cs typeface="Calibri" pitchFamily="34" charset="-120"/>
              </a:rPr>
              <a:t>TU Wien</a:t>
            </a:r>
            <a:endParaRPr lang="en-US" sz="800"/>
          </a:p>
        </p:txBody>
      </p:sp>
      <p:sp>
        <p:nvSpPr>
          <p:cNvPr id="22" name="Text 19">
            <a:extLst>
              <a:ext uri="{FF2B5EF4-FFF2-40B4-BE49-F238E27FC236}">
                <a16:creationId xmlns:a16="http://schemas.microsoft.com/office/drawing/2014/main" id="{F6EAC2DE-8BD7-F95E-3034-2A53CBC032DB}"/>
              </a:ext>
            </a:extLst>
          </p:cNvPr>
          <p:cNvSpPr/>
          <p:nvPr/>
        </p:nvSpPr>
        <p:spPr>
          <a:xfrm>
            <a:off x="8321040" y="4823460"/>
            <a:ext cx="365760" cy="164592"/>
          </a:xfrm>
          <a:prstGeom prst="rect">
            <a:avLst/>
          </a:prstGeom>
          <a:noFill/>
          <a:ln/>
        </p:spPr>
        <p:txBody>
          <a:bodyPr wrap="square" lIns="0" tIns="0" rIns="0" bIns="0" rtlCol="0" anchor="ctr"/>
          <a:lstStyle/>
          <a:p>
            <a:pPr marL="0" indent="0" algn="r">
              <a:buNone/>
            </a:pPr>
            <a:fld id="{00000000-0000-0000-0000-000000000022}" type="slidenum">
              <a:rPr lang="en-US" sz="800">
                <a:solidFill>
                  <a:srgbClr val="5C6470"/>
                </a:solidFill>
                <a:latin typeface="Calibri" pitchFamily="34" charset="0"/>
                <a:ea typeface="Calibri" pitchFamily="34" charset="-122"/>
                <a:cs typeface="Calibri" pitchFamily="34" charset="-120"/>
              </a:rPr>
              <a:t>49</a:t>
            </a:fld>
            <a:endParaRPr lang="en-US" sz="800"/>
          </a:p>
        </p:txBody>
      </p:sp>
      <p:sp>
        <p:nvSpPr>
          <p:cNvPr id="23" name="Footer Divider">
            <a:extLst>
              <a:ext uri="{FF2B5EF4-FFF2-40B4-BE49-F238E27FC236}">
                <a16:creationId xmlns:a16="http://schemas.microsoft.com/office/drawing/2014/main" id="{A02F0C57-6AD3-7E72-87CA-EE5FD2A9D31E}"/>
              </a:ext>
            </a:extLst>
          </p:cNvPr>
          <p:cNvSpPr/>
          <p:nvPr/>
        </p:nvSpPr>
        <p:spPr>
          <a:xfrm>
            <a:off x="457200" y="4721380"/>
            <a:ext cx="8229600" cy="9525"/>
          </a:xfrm>
          <a:prstGeom prst="rect">
            <a:avLst/>
          </a:prstGeom>
          <a:solidFill>
            <a:srgbClr val="C9C3BB"/>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SE"/>
          </a:p>
        </p:txBody>
      </p:sp>
      <p:sp>
        <p:nvSpPr>
          <p:cNvPr id="54" name="Text 18">
            <a:extLst>
              <a:ext uri="{FF2B5EF4-FFF2-40B4-BE49-F238E27FC236}">
                <a16:creationId xmlns:a16="http://schemas.microsoft.com/office/drawing/2014/main" id="{F4C0D04A-B852-4AFC-03C5-6A2F6172F128}"/>
              </a:ext>
            </a:extLst>
          </p:cNvPr>
          <p:cNvSpPr/>
          <p:nvPr/>
        </p:nvSpPr>
        <p:spPr>
          <a:xfrm>
            <a:off x="5486400" y="4823460"/>
            <a:ext cx="2743200" cy="164592"/>
          </a:xfrm>
          <a:prstGeom prst="rect">
            <a:avLst/>
          </a:prstGeom>
          <a:noFill/>
          <a:ln/>
        </p:spPr>
        <p:txBody>
          <a:bodyPr wrap="square" lIns="0" tIns="0" rIns="0" bIns="0" rtlCol="0" anchor="ctr"/>
          <a:lstStyle/>
          <a:p>
            <a:pPr marL="0" indent="0" algn="r">
              <a:buNone/>
            </a:pPr>
            <a:r>
              <a:rPr lang="en-US" sz="800">
                <a:solidFill>
                  <a:srgbClr val="5C6470"/>
                </a:solidFill>
                <a:latin typeface="Calibri" pitchFamily="34" charset="0"/>
                <a:ea typeface="Calibri" pitchFamily="34" charset="-122"/>
                <a:cs typeface="Calibri" pitchFamily="34" charset="-120"/>
              </a:rPr>
              <a:t>Andra Ionescu</a:t>
            </a:r>
            <a:endParaRPr lang="en-US" sz="800"/>
          </a:p>
        </p:txBody>
      </p:sp>
      <p:sp>
        <p:nvSpPr>
          <p:cNvPr id="28" name="Figure Caption">
            <a:extLst>
              <a:ext uri="{FF2B5EF4-FFF2-40B4-BE49-F238E27FC236}">
                <a16:creationId xmlns:a16="http://schemas.microsoft.com/office/drawing/2014/main" id="{464D9148-203A-426C-8335-D236D3882874}"/>
              </a:ext>
            </a:extLst>
          </p:cNvPr>
          <p:cNvSpPr txBox="1"/>
          <p:nvPr/>
        </p:nvSpPr>
        <p:spPr>
          <a:xfrm>
            <a:off x="388376" y="1747685"/>
            <a:ext cx="4493340" cy="307777"/>
          </a:xfrm>
          <a:prstGeom prst="rect">
            <a:avLst/>
          </a:prstGeom>
          <a:noFill/>
        </p:spPr>
        <p:txBody>
          <a:bodyPr vertOverflow="overflow" vert="horz" wrap="square" rtlCol="0" anchor="t">
            <a:spAutoFit/>
          </a:bodyPr>
          <a:lstStyle/>
          <a:p>
            <a:pPr algn="l"/>
            <a:r>
              <a:rPr lang="en-GB" sz="1400"/>
              <a:t>Governing bodies decide the “interoperability stack”</a:t>
            </a:r>
            <a:endParaRPr lang="en-SE" sz="1400"/>
          </a:p>
        </p:txBody>
      </p:sp>
      <p:sp>
        <p:nvSpPr>
          <p:cNvPr id="29" name="TextBox 28">
            <a:extLst>
              <a:ext uri="{FF2B5EF4-FFF2-40B4-BE49-F238E27FC236}">
                <a16:creationId xmlns:a16="http://schemas.microsoft.com/office/drawing/2014/main" id="{EABF70D1-5EA1-1F78-8C16-6F48FBED1B68}"/>
              </a:ext>
            </a:extLst>
          </p:cNvPr>
          <p:cNvSpPr txBox="1"/>
          <p:nvPr/>
        </p:nvSpPr>
        <p:spPr>
          <a:xfrm>
            <a:off x="6236111" y="1920594"/>
            <a:ext cx="879986" cy="263013"/>
          </a:xfrm>
          <a:prstGeom prst="rect">
            <a:avLst/>
          </a:prstGeom>
          <a:noFill/>
        </p:spPr>
        <p:txBody>
          <a:bodyPr vertOverflow="overflow" vert="horz" wrap="square" rtlCol="0" anchor="t">
            <a:spAutoFit/>
          </a:bodyPr>
          <a:lstStyle/>
          <a:p>
            <a:pPr algn="l"/>
            <a:r>
              <a:rPr lang="en-GB" sz="1100" b="1">
                <a:solidFill>
                  <a:srgbClr val="004791"/>
                </a:solidFill>
              </a:rPr>
              <a:t>EXAMPLES</a:t>
            </a:r>
            <a:endParaRPr lang="en-SE" sz="1100" b="1">
              <a:solidFill>
                <a:srgbClr val="004791"/>
              </a:solidFill>
            </a:endParaRPr>
          </a:p>
        </p:txBody>
      </p:sp>
      <p:sp>
        <p:nvSpPr>
          <p:cNvPr id="30" name="Region Badge">
            <a:extLst>
              <a:ext uri="{FF2B5EF4-FFF2-40B4-BE49-F238E27FC236}">
                <a16:creationId xmlns:a16="http://schemas.microsoft.com/office/drawing/2014/main" id="{3FE6DFB1-E4FB-763F-BCFA-04603FCEF50A}"/>
              </a:ext>
            </a:extLst>
          </p:cNvPr>
          <p:cNvSpPr/>
          <p:nvPr/>
        </p:nvSpPr>
        <p:spPr>
          <a:xfrm>
            <a:off x="6236111" y="2272891"/>
            <a:ext cx="431800" cy="203200"/>
          </a:xfrm>
          <a:prstGeom prst="roundRect">
            <a:avLst/>
          </a:prstGeom>
          <a:solidFill>
            <a:srgbClr val="004791"/>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none" rtlCol="0" anchor="ctr" anchorCtr="0">
            <a:noAutofit/>
          </a:bodyPr>
          <a:lstStyle/>
          <a:p>
            <a:pPr algn="ctr"/>
            <a:r>
              <a:rPr lang="en-GB" sz="1000" b="1">
                <a:solidFill>
                  <a:srgbClr val="FFFFFF"/>
                </a:solidFill>
              </a:rPr>
              <a:t>EU</a:t>
            </a:r>
            <a:endParaRPr lang="en-SE" sz="1000" b="1">
              <a:solidFill>
                <a:srgbClr val="FFFFFF"/>
              </a:solidFill>
            </a:endParaRPr>
          </a:p>
        </p:txBody>
      </p:sp>
      <p:sp>
        <p:nvSpPr>
          <p:cNvPr id="31" name="Body Text">
            <a:extLst>
              <a:ext uri="{FF2B5EF4-FFF2-40B4-BE49-F238E27FC236}">
                <a16:creationId xmlns:a16="http://schemas.microsoft.com/office/drawing/2014/main" id="{005AAA10-13C1-16F2-07B4-FEF66037B729}"/>
              </a:ext>
            </a:extLst>
          </p:cNvPr>
          <p:cNvSpPr txBox="1"/>
          <p:nvPr/>
        </p:nvSpPr>
        <p:spPr>
          <a:xfrm>
            <a:off x="6236112" y="2578920"/>
            <a:ext cx="2310578" cy="523220"/>
          </a:xfrm>
          <a:prstGeom prst="rect">
            <a:avLst/>
          </a:prstGeom>
          <a:noFill/>
        </p:spPr>
        <p:txBody>
          <a:bodyPr vertOverflow="overflow" vert="horz" wrap="square" rtlCol="0" anchor="t">
            <a:spAutoFit/>
          </a:bodyPr>
          <a:lstStyle/>
          <a:p>
            <a:pPr algn="l"/>
            <a:r>
              <a:rPr lang="en-GB" sz="1400"/>
              <a:t>HL7 FHIR + IHE profiles + SNOMED CT, LOINC</a:t>
            </a:r>
            <a:endParaRPr lang="en-SE" sz="1400"/>
          </a:p>
        </p:txBody>
      </p:sp>
      <p:sp>
        <p:nvSpPr>
          <p:cNvPr id="33" name="Region Badge">
            <a:extLst>
              <a:ext uri="{FF2B5EF4-FFF2-40B4-BE49-F238E27FC236}">
                <a16:creationId xmlns:a16="http://schemas.microsoft.com/office/drawing/2014/main" id="{C99C7398-3210-DEFB-E6DB-6A19836E65EB}"/>
              </a:ext>
            </a:extLst>
          </p:cNvPr>
          <p:cNvSpPr/>
          <p:nvPr/>
        </p:nvSpPr>
        <p:spPr>
          <a:xfrm>
            <a:off x="6236111" y="3191797"/>
            <a:ext cx="431800" cy="203200"/>
          </a:xfrm>
          <a:prstGeom prst="roundRect">
            <a:avLst/>
          </a:prstGeom>
          <a:solidFill>
            <a:srgbClr val="004791"/>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none" rtlCol="0" anchor="ctr" anchorCtr="0">
            <a:noAutofit/>
          </a:bodyPr>
          <a:lstStyle/>
          <a:p>
            <a:pPr algn="ctr"/>
            <a:r>
              <a:rPr lang="en-GB" sz="1000" b="1">
                <a:solidFill>
                  <a:srgbClr val="FFFFFF"/>
                </a:solidFill>
              </a:rPr>
              <a:t>USA</a:t>
            </a:r>
            <a:endParaRPr lang="en-SE" sz="1000" b="1">
              <a:solidFill>
                <a:srgbClr val="FFFFFF"/>
              </a:solidFill>
            </a:endParaRPr>
          </a:p>
        </p:txBody>
      </p:sp>
      <p:sp>
        <p:nvSpPr>
          <p:cNvPr id="34" name="Body Text">
            <a:extLst>
              <a:ext uri="{FF2B5EF4-FFF2-40B4-BE49-F238E27FC236}">
                <a16:creationId xmlns:a16="http://schemas.microsoft.com/office/drawing/2014/main" id="{75E36D46-AD5E-68C7-9D31-C89090824B48}"/>
              </a:ext>
            </a:extLst>
          </p:cNvPr>
          <p:cNvSpPr txBox="1"/>
          <p:nvPr/>
        </p:nvSpPr>
        <p:spPr>
          <a:xfrm>
            <a:off x="6236111" y="3485126"/>
            <a:ext cx="2517057" cy="523220"/>
          </a:xfrm>
          <a:prstGeom prst="rect">
            <a:avLst/>
          </a:prstGeom>
          <a:noFill/>
        </p:spPr>
        <p:txBody>
          <a:bodyPr vertOverflow="overflow" vert="horz" wrap="square" rtlCol="0" anchor="t">
            <a:spAutoFit/>
          </a:bodyPr>
          <a:lstStyle/>
          <a:p>
            <a:pPr algn="l"/>
            <a:r>
              <a:rPr lang="en-GB" sz="1400"/>
              <a:t>HL7 FHIR + CDA + SNOMED CT, </a:t>
            </a:r>
            <a:r>
              <a:rPr lang="en-GB" sz="1400" err="1"/>
              <a:t>RxNORM</a:t>
            </a:r>
            <a:r>
              <a:rPr lang="en-GB" sz="1400"/>
              <a:t>, LOINC, ICD-10, CVX</a:t>
            </a:r>
            <a:endParaRPr lang="en-SE" sz="1400"/>
          </a:p>
        </p:txBody>
      </p:sp>
      <p:sp>
        <p:nvSpPr>
          <p:cNvPr id="35" name="TextBox 34">
            <a:extLst>
              <a:ext uri="{FF2B5EF4-FFF2-40B4-BE49-F238E27FC236}">
                <a16:creationId xmlns:a16="http://schemas.microsoft.com/office/drawing/2014/main" id="{DA871F9E-4E9A-7785-4653-946F1D3A8F4A}"/>
              </a:ext>
            </a:extLst>
          </p:cNvPr>
          <p:cNvSpPr txBox="1"/>
          <p:nvPr/>
        </p:nvSpPr>
        <p:spPr>
          <a:xfrm>
            <a:off x="469491" y="4069325"/>
            <a:ext cx="766557" cy="261610"/>
          </a:xfrm>
          <a:prstGeom prst="rect">
            <a:avLst/>
          </a:prstGeom>
          <a:noFill/>
        </p:spPr>
        <p:txBody>
          <a:bodyPr vertOverflow="overflow" vert="horz" wrap="none" rtlCol="0" anchor="t">
            <a:spAutoFit/>
          </a:bodyPr>
          <a:lstStyle/>
          <a:p>
            <a:pPr algn="l"/>
            <a:r>
              <a:rPr lang="en-GB" sz="1100" b="1">
                <a:solidFill>
                  <a:srgbClr val="E0156F"/>
                </a:solidFill>
              </a:rPr>
              <a:t>PROBLEM</a:t>
            </a:r>
            <a:endParaRPr lang="en-SE" sz="1100" b="1">
              <a:solidFill>
                <a:srgbClr val="E0156F"/>
              </a:solidFill>
            </a:endParaRPr>
          </a:p>
        </p:txBody>
      </p:sp>
      <p:grpSp>
        <p:nvGrpSpPr>
          <p:cNvPr id="69" name="Group 68">
            <a:extLst>
              <a:ext uri="{FF2B5EF4-FFF2-40B4-BE49-F238E27FC236}">
                <a16:creationId xmlns:a16="http://schemas.microsoft.com/office/drawing/2014/main" id="{51BD6EC2-E1DC-1EDB-5F9D-2080BA25FD93}"/>
              </a:ext>
            </a:extLst>
          </p:cNvPr>
          <p:cNvGrpSpPr/>
          <p:nvPr/>
        </p:nvGrpSpPr>
        <p:grpSpPr>
          <a:xfrm>
            <a:off x="550607" y="4342990"/>
            <a:ext cx="5689648" cy="307777"/>
            <a:chOff x="550607" y="4342990"/>
            <a:chExt cx="5689648" cy="307777"/>
          </a:xfrm>
        </p:grpSpPr>
        <p:sp>
          <p:nvSpPr>
            <p:cNvPr id="36" name="Problem Marker">
              <a:extLst>
                <a:ext uri="{FF2B5EF4-FFF2-40B4-BE49-F238E27FC236}">
                  <a16:creationId xmlns:a16="http://schemas.microsoft.com/office/drawing/2014/main" id="{3FB60811-414B-2CA4-DAB0-C24312C9F171}"/>
                </a:ext>
              </a:extLst>
            </p:cNvPr>
            <p:cNvSpPr/>
            <p:nvPr/>
          </p:nvSpPr>
          <p:spPr>
            <a:xfrm>
              <a:off x="550607" y="4395278"/>
              <a:ext cx="203200" cy="203200"/>
            </a:xfrm>
            <a:prstGeom prst="ellipse">
              <a:avLst/>
            </a:prstGeom>
            <a:solidFill>
              <a:srgbClr val="E0156F"/>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none" lIns="90000" rtlCol="0" anchor="ctr" anchorCtr="0">
              <a:noAutofit/>
            </a:bodyPr>
            <a:lstStyle/>
            <a:p>
              <a:pPr algn="ctr"/>
              <a:r>
                <a:rPr lang="en-SE" sz="1100" b="1">
                  <a:solidFill>
                    <a:srgbClr val="FFFFFF"/>
                  </a:solidFill>
                </a:rPr>
                <a:t>!</a:t>
              </a:r>
            </a:p>
          </p:txBody>
        </p:sp>
        <p:sp>
          <p:nvSpPr>
            <p:cNvPr id="37" name="Body Text">
              <a:extLst>
                <a:ext uri="{FF2B5EF4-FFF2-40B4-BE49-F238E27FC236}">
                  <a16:creationId xmlns:a16="http://schemas.microsoft.com/office/drawing/2014/main" id="{8170DCE9-8477-FF41-A99A-CC271F8A2797}"/>
                </a:ext>
              </a:extLst>
            </p:cNvPr>
            <p:cNvSpPr txBox="1"/>
            <p:nvPr/>
          </p:nvSpPr>
          <p:spPr>
            <a:xfrm>
              <a:off x="830006" y="4342990"/>
              <a:ext cx="5410249" cy="307777"/>
            </a:xfrm>
            <a:prstGeom prst="rect">
              <a:avLst/>
            </a:prstGeom>
            <a:noFill/>
          </p:spPr>
          <p:txBody>
            <a:bodyPr vertOverflow="overflow" vert="horz" wrap="square" rtlCol="0" anchor="t">
              <a:spAutoFit/>
            </a:bodyPr>
            <a:lstStyle/>
            <a:p>
              <a:pPr algn="l"/>
              <a:r>
                <a:rPr lang="en-GB" sz="1400"/>
                <a:t>Many semantic traps: losing the meaning from mapping to mapping </a:t>
              </a:r>
              <a:endParaRPr lang="en-SE" sz="1400"/>
            </a:p>
          </p:txBody>
        </p:sp>
      </p:grpSp>
      <p:grpSp>
        <p:nvGrpSpPr>
          <p:cNvPr id="40" name="Group 39">
            <a:extLst>
              <a:ext uri="{FF2B5EF4-FFF2-40B4-BE49-F238E27FC236}">
                <a16:creationId xmlns:a16="http://schemas.microsoft.com/office/drawing/2014/main" id="{FC181A5F-0639-B41D-AE27-542AF1B155FE}"/>
              </a:ext>
            </a:extLst>
          </p:cNvPr>
          <p:cNvGrpSpPr/>
          <p:nvPr/>
        </p:nvGrpSpPr>
        <p:grpSpPr>
          <a:xfrm>
            <a:off x="449826" y="2204885"/>
            <a:ext cx="5250426" cy="1732936"/>
            <a:chOff x="449826" y="2204885"/>
            <a:chExt cx="5250426" cy="1732936"/>
          </a:xfrm>
        </p:grpSpPr>
        <p:sp>
          <p:nvSpPr>
            <p:cNvPr id="8" name="Connector Tag BG">
              <a:extLst>
                <a:ext uri="{FF2B5EF4-FFF2-40B4-BE49-F238E27FC236}">
                  <a16:creationId xmlns:a16="http://schemas.microsoft.com/office/drawing/2014/main" id="{AE05185A-0363-569C-9189-DBD9D64BA9E1}"/>
                </a:ext>
              </a:extLst>
            </p:cNvPr>
            <p:cNvSpPr/>
            <p:nvPr/>
          </p:nvSpPr>
          <p:spPr>
            <a:xfrm>
              <a:off x="591712" y="2684169"/>
              <a:ext cx="539940" cy="129359"/>
            </a:xfrm>
            <a:prstGeom prst="roundRect">
              <a:avLst/>
            </a:prstGeom>
            <a:solidFill>
              <a:srgbClr val="EAB1FB"/>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none" rtlCol="0" anchor="ctr" anchorCtr="0">
              <a:noAutofit/>
            </a:bodyPr>
            <a:lstStyle/>
            <a:p>
              <a:pPr algn="ctr"/>
              <a:r>
                <a:rPr lang="en-GB" sz="600" b="1">
                  <a:solidFill>
                    <a:srgbClr val="57068C"/>
                  </a:solidFill>
                </a:rPr>
                <a:t>EXCHANGE</a:t>
              </a:r>
              <a:endParaRPr lang="en-SE" sz="600" b="1">
                <a:solidFill>
                  <a:srgbClr val="57068C"/>
                </a:solidFill>
              </a:endParaRPr>
            </a:p>
          </p:txBody>
        </p:sp>
        <p:sp>
          <p:nvSpPr>
            <p:cNvPr id="13" name="Connector Tag BG">
              <a:extLst>
                <a:ext uri="{FF2B5EF4-FFF2-40B4-BE49-F238E27FC236}">
                  <a16:creationId xmlns:a16="http://schemas.microsoft.com/office/drawing/2014/main" id="{4D0B292E-8B47-15F9-BAAB-CDF3AA672E0D}"/>
                </a:ext>
              </a:extLst>
            </p:cNvPr>
            <p:cNvSpPr/>
            <p:nvPr/>
          </p:nvSpPr>
          <p:spPr>
            <a:xfrm>
              <a:off x="4498513" y="2689537"/>
              <a:ext cx="540415" cy="129359"/>
            </a:xfrm>
            <a:prstGeom prst="roundRect">
              <a:avLst/>
            </a:prstGeom>
            <a:solidFill>
              <a:srgbClr val="EAB1FB"/>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none" rtlCol="0" anchor="ctr" anchorCtr="0">
              <a:noAutofit/>
            </a:bodyPr>
            <a:lstStyle/>
            <a:p>
              <a:pPr algn="ctr"/>
              <a:r>
                <a:rPr lang="en-GB" sz="600" b="1">
                  <a:solidFill>
                    <a:srgbClr val="57068C"/>
                  </a:solidFill>
                </a:rPr>
                <a:t>MAPPING (ETL)</a:t>
              </a:r>
              <a:endParaRPr lang="en-SE" sz="600" b="1">
                <a:solidFill>
                  <a:srgbClr val="57068C"/>
                </a:solidFill>
              </a:endParaRPr>
            </a:p>
          </p:txBody>
        </p:sp>
        <p:sp>
          <p:nvSpPr>
            <p:cNvPr id="16" name="Connector Tag BG">
              <a:extLst>
                <a:ext uri="{FF2B5EF4-FFF2-40B4-BE49-F238E27FC236}">
                  <a16:creationId xmlns:a16="http://schemas.microsoft.com/office/drawing/2014/main" id="{981DBBAC-288C-4657-27FA-577DD5ADF8FC}"/>
                </a:ext>
              </a:extLst>
            </p:cNvPr>
            <p:cNvSpPr/>
            <p:nvPr/>
          </p:nvSpPr>
          <p:spPr>
            <a:xfrm>
              <a:off x="591711" y="3324408"/>
              <a:ext cx="539940" cy="129359"/>
            </a:xfrm>
            <a:prstGeom prst="roundRect">
              <a:avLst/>
            </a:prstGeom>
            <a:solidFill>
              <a:srgbClr val="EAB1FB"/>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none" rtlCol="0" anchor="ctr" anchorCtr="0">
              <a:noAutofit/>
            </a:bodyPr>
            <a:lstStyle/>
            <a:p>
              <a:pPr algn="ctr"/>
              <a:r>
                <a:rPr lang="en-GB" sz="600" b="1">
                  <a:solidFill>
                    <a:srgbClr val="57068C"/>
                  </a:solidFill>
                </a:rPr>
                <a:t>BINDINGS?</a:t>
              </a:r>
              <a:endParaRPr lang="en-SE" sz="600" b="1">
                <a:solidFill>
                  <a:srgbClr val="57068C"/>
                </a:solidFill>
              </a:endParaRPr>
            </a:p>
          </p:txBody>
        </p:sp>
        <p:sp>
          <p:nvSpPr>
            <p:cNvPr id="63" name="Diagram Node">
              <a:extLst>
                <a:ext uri="{FF2B5EF4-FFF2-40B4-BE49-F238E27FC236}">
                  <a16:creationId xmlns:a16="http://schemas.microsoft.com/office/drawing/2014/main" id="{3CB395CA-1E62-B00D-4DB8-01741A5D4362}"/>
                </a:ext>
              </a:extLst>
            </p:cNvPr>
            <p:cNvSpPr/>
            <p:nvPr/>
          </p:nvSpPr>
          <p:spPr>
            <a:xfrm>
              <a:off x="449826" y="3487150"/>
              <a:ext cx="5250426" cy="450671"/>
            </a:xfrm>
            <a:prstGeom prst="roundRect">
              <a:avLst/>
            </a:prstGeom>
            <a:solidFill>
              <a:srgbClr val="FFFFFF"/>
            </a:solidFill>
            <a:ln w="15875" cap="flat" cmpd="sng" algn="ctr">
              <a:solidFill>
                <a:srgbClr val="004791"/>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square" tIns="0" rtlCol="0" anchor="t" anchorCtr="0"/>
            <a:lstStyle/>
            <a:p>
              <a:pPr algn="ctr"/>
              <a:r>
                <a:rPr lang="en-SE" sz="1000" b="1">
                  <a:solidFill>
                    <a:srgbClr val="004791"/>
                  </a:solidFill>
                </a:rPr>
                <a:t>TERMINOLOGY SYSTEMS</a:t>
              </a:r>
            </a:p>
            <a:p>
              <a:pPr algn="r">
                <a:lnSpc>
                  <a:spcPct val="150000"/>
                </a:lnSpc>
              </a:pPr>
              <a:r>
                <a:rPr lang="en-SE" sz="1000">
                  <a:solidFill>
                    <a:srgbClr val="5C6470"/>
                  </a:solidFill>
                </a:rPr>
                <a:t>…</a:t>
              </a:r>
            </a:p>
          </p:txBody>
        </p:sp>
        <p:sp>
          <p:nvSpPr>
            <p:cNvPr id="64" name="Diagram Node">
              <a:extLst>
                <a:ext uri="{FF2B5EF4-FFF2-40B4-BE49-F238E27FC236}">
                  <a16:creationId xmlns:a16="http://schemas.microsoft.com/office/drawing/2014/main" id="{489545C0-F960-E57E-4E8B-36C137F16F97}"/>
                </a:ext>
              </a:extLst>
            </p:cNvPr>
            <p:cNvSpPr/>
            <p:nvPr/>
          </p:nvSpPr>
          <p:spPr>
            <a:xfrm>
              <a:off x="530999" y="3691919"/>
              <a:ext cx="946343" cy="169003"/>
            </a:xfrm>
            <a:prstGeom prst="roundRect">
              <a:avLst/>
            </a:prstGeom>
            <a:solidFill>
              <a:schemeClr val="bg1">
                <a:lumMod val="95000"/>
              </a:schemeClr>
            </a:solidFill>
            <a:ln w="15875"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square" rtlCol="0" anchor="ctr" anchorCtr="0"/>
            <a:lstStyle/>
            <a:p>
              <a:pPr algn="ctr"/>
              <a:r>
                <a:rPr lang="en-GB" sz="1000">
                  <a:solidFill>
                    <a:srgbClr val="5C6470"/>
                  </a:solidFill>
                </a:rPr>
                <a:t>SNOMED-CT	</a:t>
              </a:r>
              <a:endParaRPr lang="en-SE" sz="1000">
                <a:solidFill>
                  <a:srgbClr val="5C6470"/>
                </a:solidFill>
              </a:endParaRPr>
            </a:p>
          </p:txBody>
        </p:sp>
        <p:sp>
          <p:nvSpPr>
            <p:cNvPr id="65" name="Diagram Node">
              <a:extLst>
                <a:ext uri="{FF2B5EF4-FFF2-40B4-BE49-F238E27FC236}">
                  <a16:creationId xmlns:a16="http://schemas.microsoft.com/office/drawing/2014/main" id="{C78DC014-1F17-9B7B-44C2-CB898EFDD2E1}"/>
                </a:ext>
              </a:extLst>
            </p:cNvPr>
            <p:cNvSpPr/>
            <p:nvPr/>
          </p:nvSpPr>
          <p:spPr>
            <a:xfrm>
              <a:off x="1520898" y="3691919"/>
              <a:ext cx="946343" cy="169003"/>
            </a:xfrm>
            <a:prstGeom prst="roundRect">
              <a:avLst/>
            </a:prstGeom>
            <a:solidFill>
              <a:schemeClr val="bg1">
                <a:lumMod val="95000"/>
              </a:schemeClr>
            </a:solidFill>
            <a:ln w="15875"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square" rtlCol="0" anchor="ctr" anchorCtr="0"/>
            <a:lstStyle/>
            <a:p>
              <a:pPr algn="ctr"/>
              <a:r>
                <a:rPr lang="en-GB" sz="1000">
                  <a:solidFill>
                    <a:srgbClr val="5C6470"/>
                  </a:solidFill>
                </a:rPr>
                <a:t>LOINC</a:t>
              </a:r>
              <a:endParaRPr lang="en-SE" sz="1000">
                <a:solidFill>
                  <a:srgbClr val="5C6470"/>
                </a:solidFill>
              </a:endParaRPr>
            </a:p>
          </p:txBody>
        </p:sp>
        <p:sp>
          <p:nvSpPr>
            <p:cNvPr id="66" name="Diagram Node">
              <a:extLst>
                <a:ext uri="{FF2B5EF4-FFF2-40B4-BE49-F238E27FC236}">
                  <a16:creationId xmlns:a16="http://schemas.microsoft.com/office/drawing/2014/main" id="{C5F9596F-3E95-051D-BF55-691B6497F823}"/>
                </a:ext>
              </a:extLst>
            </p:cNvPr>
            <p:cNvSpPr/>
            <p:nvPr/>
          </p:nvSpPr>
          <p:spPr>
            <a:xfrm>
              <a:off x="2512777" y="3691919"/>
              <a:ext cx="946343" cy="169003"/>
            </a:xfrm>
            <a:prstGeom prst="roundRect">
              <a:avLst/>
            </a:prstGeom>
            <a:solidFill>
              <a:schemeClr val="bg1">
                <a:lumMod val="95000"/>
              </a:schemeClr>
            </a:solidFill>
            <a:ln w="15875"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square" rtlCol="0" anchor="ctr" anchorCtr="0"/>
            <a:lstStyle/>
            <a:p>
              <a:pPr algn="ctr"/>
              <a:r>
                <a:rPr lang="en-GB" sz="1000" err="1">
                  <a:solidFill>
                    <a:srgbClr val="5C6470"/>
                  </a:solidFill>
                </a:rPr>
                <a:t>RxNorm</a:t>
              </a:r>
              <a:endParaRPr lang="en-SE" sz="1000">
                <a:solidFill>
                  <a:srgbClr val="5C6470"/>
                </a:solidFill>
              </a:endParaRPr>
            </a:p>
          </p:txBody>
        </p:sp>
        <p:sp>
          <p:nvSpPr>
            <p:cNvPr id="67" name="Diagram Node">
              <a:extLst>
                <a:ext uri="{FF2B5EF4-FFF2-40B4-BE49-F238E27FC236}">
                  <a16:creationId xmlns:a16="http://schemas.microsoft.com/office/drawing/2014/main" id="{5C81143F-3EBF-65E5-2C03-CF6B97AF6BFA}"/>
                </a:ext>
              </a:extLst>
            </p:cNvPr>
            <p:cNvSpPr/>
            <p:nvPr/>
          </p:nvSpPr>
          <p:spPr>
            <a:xfrm>
              <a:off x="3498716" y="3691919"/>
              <a:ext cx="946343" cy="169003"/>
            </a:xfrm>
            <a:prstGeom prst="roundRect">
              <a:avLst/>
            </a:prstGeom>
            <a:solidFill>
              <a:schemeClr val="bg1">
                <a:lumMod val="95000"/>
              </a:schemeClr>
            </a:solidFill>
            <a:ln w="15875"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square" rtlCol="0" anchor="ctr" anchorCtr="0"/>
            <a:lstStyle/>
            <a:p>
              <a:pPr algn="ctr"/>
              <a:r>
                <a:rPr lang="en-GB" sz="1000">
                  <a:solidFill>
                    <a:srgbClr val="5C6470"/>
                  </a:solidFill>
                </a:rPr>
                <a:t>ICD-10</a:t>
              </a:r>
              <a:endParaRPr lang="en-SE" sz="1000">
                <a:solidFill>
                  <a:srgbClr val="5C6470"/>
                </a:solidFill>
              </a:endParaRPr>
            </a:p>
          </p:txBody>
        </p:sp>
        <p:sp>
          <p:nvSpPr>
            <p:cNvPr id="68" name="Diagram Node">
              <a:extLst>
                <a:ext uri="{FF2B5EF4-FFF2-40B4-BE49-F238E27FC236}">
                  <a16:creationId xmlns:a16="http://schemas.microsoft.com/office/drawing/2014/main" id="{E6626407-A77E-690C-72F6-41CC8C60634D}"/>
                </a:ext>
              </a:extLst>
            </p:cNvPr>
            <p:cNvSpPr/>
            <p:nvPr/>
          </p:nvSpPr>
          <p:spPr>
            <a:xfrm>
              <a:off x="4484655" y="3691919"/>
              <a:ext cx="946343" cy="169003"/>
            </a:xfrm>
            <a:prstGeom prst="roundRect">
              <a:avLst/>
            </a:prstGeom>
            <a:solidFill>
              <a:schemeClr val="bg1">
                <a:lumMod val="95000"/>
              </a:schemeClr>
            </a:solidFill>
            <a:ln w="15875"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square" rtlCol="0" anchor="ctr" anchorCtr="0"/>
            <a:lstStyle/>
            <a:p>
              <a:pPr algn="ctr"/>
              <a:r>
                <a:rPr lang="en-GB" sz="1000">
                  <a:solidFill>
                    <a:srgbClr val="5C6470"/>
                  </a:solidFill>
                </a:rPr>
                <a:t>ICD-11</a:t>
              </a:r>
              <a:endParaRPr lang="en-SE" sz="1000">
                <a:solidFill>
                  <a:srgbClr val="5C6470"/>
                </a:solidFill>
              </a:endParaRPr>
            </a:p>
          </p:txBody>
        </p:sp>
        <p:sp>
          <p:nvSpPr>
            <p:cNvPr id="53" name="Diagram Node">
              <a:extLst>
                <a:ext uri="{FF2B5EF4-FFF2-40B4-BE49-F238E27FC236}">
                  <a16:creationId xmlns:a16="http://schemas.microsoft.com/office/drawing/2014/main" id="{74949CAF-D6C4-6064-BB0B-23F3937D863F}"/>
                </a:ext>
              </a:extLst>
            </p:cNvPr>
            <p:cNvSpPr/>
            <p:nvPr/>
          </p:nvSpPr>
          <p:spPr>
            <a:xfrm>
              <a:off x="449826" y="2204885"/>
              <a:ext cx="3252808" cy="447095"/>
            </a:xfrm>
            <a:prstGeom prst="roundRect">
              <a:avLst/>
            </a:prstGeom>
            <a:solidFill>
              <a:srgbClr val="FFFFFF"/>
            </a:solidFill>
            <a:ln w="15875" cap="flat" cmpd="sng" algn="ctr">
              <a:solidFill>
                <a:srgbClr val="004791"/>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square" tIns="0" rtlCol="0" anchor="t" anchorCtr="0"/>
            <a:lstStyle/>
            <a:p>
              <a:pPr algn="ctr"/>
              <a:r>
                <a:rPr lang="en-SE" sz="1000" b="1">
                  <a:solidFill>
                    <a:srgbClr val="004791"/>
                  </a:solidFill>
                </a:rPr>
                <a:t>MESSAGING</a:t>
              </a:r>
            </a:p>
            <a:p>
              <a:pPr algn="r">
                <a:lnSpc>
                  <a:spcPct val="150000"/>
                </a:lnSpc>
              </a:pPr>
              <a:r>
                <a:rPr lang="en-SE" sz="1000">
                  <a:solidFill>
                    <a:srgbClr val="5C6470"/>
                  </a:solidFill>
                </a:rPr>
                <a:t>…</a:t>
              </a:r>
            </a:p>
          </p:txBody>
        </p:sp>
        <p:sp>
          <p:nvSpPr>
            <p:cNvPr id="55" name="Diagram Node">
              <a:extLst>
                <a:ext uri="{FF2B5EF4-FFF2-40B4-BE49-F238E27FC236}">
                  <a16:creationId xmlns:a16="http://schemas.microsoft.com/office/drawing/2014/main" id="{FA4CF657-A666-EA76-3714-9492548C98B6}"/>
                </a:ext>
              </a:extLst>
            </p:cNvPr>
            <p:cNvSpPr/>
            <p:nvPr/>
          </p:nvSpPr>
          <p:spPr>
            <a:xfrm>
              <a:off x="511200" y="2406077"/>
              <a:ext cx="946343" cy="169003"/>
            </a:xfrm>
            <a:prstGeom prst="roundRect">
              <a:avLst/>
            </a:prstGeom>
            <a:solidFill>
              <a:schemeClr val="bg1">
                <a:lumMod val="95000"/>
              </a:schemeClr>
            </a:solidFill>
            <a:ln w="15875"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square" rtlCol="0" anchor="ctr" anchorCtr="0"/>
            <a:lstStyle/>
            <a:p>
              <a:pPr algn="ctr"/>
              <a:r>
                <a:rPr lang="en-GB" sz="1000">
                  <a:solidFill>
                    <a:srgbClr val="5C6470"/>
                  </a:solidFill>
                </a:rPr>
                <a:t>HL7 v2</a:t>
              </a:r>
              <a:endParaRPr lang="en-SE" sz="1000">
                <a:solidFill>
                  <a:srgbClr val="5C6470"/>
                </a:solidFill>
              </a:endParaRPr>
            </a:p>
          </p:txBody>
        </p:sp>
        <p:sp>
          <p:nvSpPr>
            <p:cNvPr id="56" name="Diagram Node">
              <a:extLst>
                <a:ext uri="{FF2B5EF4-FFF2-40B4-BE49-F238E27FC236}">
                  <a16:creationId xmlns:a16="http://schemas.microsoft.com/office/drawing/2014/main" id="{9CDD3132-C4AC-F63D-1F20-3BCFA986AD16}"/>
                </a:ext>
              </a:extLst>
            </p:cNvPr>
            <p:cNvSpPr/>
            <p:nvPr/>
          </p:nvSpPr>
          <p:spPr>
            <a:xfrm>
              <a:off x="1501100" y="2406077"/>
              <a:ext cx="946343" cy="169003"/>
            </a:xfrm>
            <a:prstGeom prst="roundRect">
              <a:avLst/>
            </a:prstGeom>
            <a:solidFill>
              <a:schemeClr val="bg1">
                <a:lumMod val="95000"/>
              </a:schemeClr>
            </a:solidFill>
            <a:ln w="15875"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square" rtlCol="0" anchor="ctr" anchorCtr="0"/>
            <a:lstStyle/>
            <a:p>
              <a:pPr algn="ctr"/>
              <a:r>
                <a:rPr lang="en-GB" sz="1000">
                  <a:solidFill>
                    <a:srgbClr val="5C6470"/>
                  </a:solidFill>
                </a:rPr>
                <a:t>HL7 v3</a:t>
              </a:r>
              <a:endParaRPr lang="en-SE" sz="1000">
                <a:solidFill>
                  <a:srgbClr val="5C6470"/>
                </a:solidFill>
              </a:endParaRPr>
            </a:p>
          </p:txBody>
        </p:sp>
        <p:sp>
          <p:nvSpPr>
            <p:cNvPr id="57" name="Diagram Node">
              <a:extLst>
                <a:ext uri="{FF2B5EF4-FFF2-40B4-BE49-F238E27FC236}">
                  <a16:creationId xmlns:a16="http://schemas.microsoft.com/office/drawing/2014/main" id="{1271578A-460A-D799-4FE2-98DE84DAE69C}"/>
                </a:ext>
              </a:extLst>
            </p:cNvPr>
            <p:cNvSpPr/>
            <p:nvPr/>
          </p:nvSpPr>
          <p:spPr>
            <a:xfrm>
              <a:off x="2504857" y="2406077"/>
              <a:ext cx="946343" cy="169003"/>
            </a:xfrm>
            <a:prstGeom prst="roundRect">
              <a:avLst/>
            </a:prstGeom>
            <a:solidFill>
              <a:schemeClr val="bg1">
                <a:lumMod val="95000"/>
              </a:schemeClr>
            </a:solidFill>
            <a:ln w="15875"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square" rtlCol="0" anchor="ctr" anchorCtr="0"/>
            <a:lstStyle/>
            <a:p>
              <a:pPr algn="ctr"/>
              <a:r>
                <a:rPr lang="en-GB" sz="1000">
                  <a:solidFill>
                    <a:srgbClr val="5C6470"/>
                  </a:solidFill>
                </a:rPr>
                <a:t>FHIR</a:t>
              </a:r>
              <a:endParaRPr lang="en-SE" sz="1000">
                <a:solidFill>
                  <a:srgbClr val="5C6470"/>
                </a:solidFill>
              </a:endParaRPr>
            </a:p>
          </p:txBody>
        </p:sp>
        <p:sp>
          <p:nvSpPr>
            <p:cNvPr id="26" name="Diagram Node">
              <a:extLst>
                <a:ext uri="{FF2B5EF4-FFF2-40B4-BE49-F238E27FC236}">
                  <a16:creationId xmlns:a16="http://schemas.microsoft.com/office/drawing/2014/main" id="{0089A67C-5C27-FD6F-F56F-5D66CF1DAF64}"/>
                </a:ext>
              </a:extLst>
            </p:cNvPr>
            <p:cNvSpPr/>
            <p:nvPr/>
          </p:nvSpPr>
          <p:spPr>
            <a:xfrm>
              <a:off x="4854219" y="2848701"/>
              <a:ext cx="819307" cy="447282"/>
            </a:xfrm>
            <a:prstGeom prst="roundRect">
              <a:avLst/>
            </a:prstGeom>
            <a:noFill/>
            <a:ln w="15875" cap="flat" cmpd="sng" algn="ctr">
              <a:solidFill>
                <a:schemeClr val="accent5"/>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square" rtlCol="0" anchor="ctr" anchorCtr="0"/>
            <a:lstStyle/>
            <a:p>
              <a:pPr algn="ctr"/>
              <a:r>
                <a:rPr lang="en-GB" sz="1000">
                  <a:solidFill>
                    <a:srgbClr val="5C6470"/>
                  </a:solidFill>
                </a:rPr>
                <a:t>Proprietary Models</a:t>
              </a:r>
              <a:endParaRPr lang="en-SE" sz="1000">
                <a:solidFill>
                  <a:srgbClr val="5C6470"/>
                </a:solidFill>
              </a:endParaRPr>
            </a:p>
          </p:txBody>
        </p:sp>
        <p:sp>
          <p:nvSpPr>
            <p:cNvPr id="45" name="Diagram Node">
              <a:extLst>
                <a:ext uri="{FF2B5EF4-FFF2-40B4-BE49-F238E27FC236}">
                  <a16:creationId xmlns:a16="http://schemas.microsoft.com/office/drawing/2014/main" id="{A53D2FA9-5768-9CDA-F228-44CAA67F9F38}"/>
                </a:ext>
              </a:extLst>
            </p:cNvPr>
            <p:cNvSpPr/>
            <p:nvPr/>
          </p:nvSpPr>
          <p:spPr>
            <a:xfrm>
              <a:off x="449826" y="2837970"/>
              <a:ext cx="4272406" cy="450672"/>
            </a:xfrm>
            <a:prstGeom prst="roundRect">
              <a:avLst/>
            </a:prstGeom>
            <a:solidFill>
              <a:srgbClr val="FFFFFF"/>
            </a:solidFill>
            <a:ln w="15875" cap="flat" cmpd="sng" algn="ctr">
              <a:solidFill>
                <a:srgbClr val="004791"/>
              </a:solid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square" tIns="0" rtlCol="0" anchor="t" anchorCtr="0"/>
            <a:lstStyle/>
            <a:p>
              <a:pPr algn="ctr"/>
              <a:r>
                <a:rPr lang="en-SE" sz="1000" b="1">
                  <a:solidFill>
                    <a:srgbClr val="004791"/>
                  </a:solidFill>
                </a:rPr>
                <a:t>INFORMATION MODELS</a:t>
              </a:r>
            </a:p>
            <a:p>
              <a:pPr algn="r">
                <a:lnSpc>
                  <a:spcPct val="150000"/>
                </a:lnSpc>
              </a:pPr>
              <a:r>
                <a:rPr lang="en-SE" sz="1000">
                  <a:solidFill>
                    <a:srgbClr val="5C6470"/>
                  </a:solidFill>
                </a:rPr>
                <a:t>…</a:t>
              </a:r>
            </a:p>
          </p:txBody>
        </p:sp>
        <p:sp>
          <p:nvSpPr>
            <p:cNvPr id="46" name="Diagram Node">
              <a:extLst>
                <a:ext uri="{FF2B5EF4-FFF2-40B4-BE49-F238E27FC236}">
                  <a16:creationId xmlns:a16="http://schemas.microsoft.com/office/drawing/2014/main" id="{E23D261F-3C76-75DC-2C72-902C60D7532A}"/>
                </a:ext>
              </a:extLst>
            </p:cNvPr>
            <p:cNvSpPr/>
            <p:nvPr/>
          </p:nvSpPr>
          <p:spPr>
            <a:xfrm>
              <a:off x="519120" y="3047337"/>
              <a:ext cx="946343" cy="169003"/>
            </a:xfrm>
            <a:prstGeom prst="roundRect">
              <a:avLst/>
            </a:prstGeom>
            <a:solidFill>
              <a:schemeClr val="bg1">
                <a:lumMod val="95000"/>
              </a:schemeClr>
            </a:solidFill>
            <a:ln w="15875"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square" rtlCol="0" anchor="ctr" anchorCtr="0"/>
            <a:lstStyle/>
            <a:p>
              <a:pPr algn="ctr"/>
              <a:r>
                <a:rPr lang="en-GB" sz="1000" err="1">
                  <a:solidFill>
                    <a:srgbClr val="5C6470"/>
                  </a:solidFill>
                </a:rPr>
                <a:t>openEHR</a:t>
              </a:r>
              <a:endParaRPr lang="en-SE" sz="1000">
                <a:solidFill>
                  <a:srgbClr val="5C6470"/>
                </a:solidFill>
              </a:endParaRPr>
            </a:p>
          </p:txBody>
        </p:sp>
        <p:sp>
          <p:nvSpPr>
            <p:cNvPr id="47" name="Diagram Node">
              <a:extLst>
                <a:ext uri="{FF2B5EF4-FFF2-40B4-BE49-F238E27FC236}">
                  <a16:creationId xmlns:a16="http://schemas.microsoft.com/office/drawing/2014/main" id="{5D080136-28A9-D5A9-7CF0-274ACC2FA10B}"/>
                </a:ext>
              </a:extLst>
            </p:cNvPr>
            <p:cNvSpPr/>
            <p:nvPr/>
          </p:nvSpPr>
          <p:spPr>
            <a:xfrm>
              <a:off x="1509021" y="3047337"/>
              <a:ext cx="946343" cy="169003"/>
            </a:xfrm>
            <a:prstGeom prst="roundRect">
              <a:avLst/>
            </a:prstGeom>
            <a:solidFill>
              <a:schemeClr val="bg1">
                <a:lumMod val="95000"/>
              </a:schemeClr>
            </a:solidFill>
            <a:ln w="15875"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square" rtlCol="0" anchor="ctr" anchorCtr="0"/>
            <a:lstStyle/>
            <a:p>
              <a:pPr algn="ctr"/>
              <a:r>
                <a:rPr lang="en-GB" sz="1000">
                  <a:solidFill>
                    <a:srgbClr val="5C6470"/>
                  </a:solidFill>
                </a:rPr>
                <a:t>OMOP</a:t>
              </a:r>
              <a:endParaRPr lang="en-SE" sz="1000">
                <a:solidFill>
                  <a:srgbClr val="5C6470"/>
                </a:solidFill>
              </a:endParaRPr>
            </a:p>
          </p:txBody>
        </p:sp>
        <p:sp>
          <p:nvSpPr>
            <p:cNvPr id="49" name="Diagram Node">
              <a:extLst>
                <a:ext uri="{FF2B5EF4-FFF2-40B4-BE49-F238E27FC236}">
                  <a16:creationId xmlns:a16="http://schemas.microsoft.com/office/drawing/2014/main" id="{925AAC8B-69C6-4162-AFC8-EE9FBD6DB250}"/>
                </a:ext>
              </a:extLst>
            </p:cNvPr>
            <p:cNvSpPr/>
            <p:nvPr/>
          </p:nvSpPr>
          <p:spPr>
            <a:xfrm>
              <a:off x="3510596" y="3047337"/>
              <a:ext cx="946343" cy="169003"/>
            </a:xfrm>
            <a:prstGeom prst="roundRect">
              <a:avLst/>
            </a:prstGeom>
            <a:solidFill>
              <a:schemeClr val="bg1">
                <a:lumMod val="95000"/>
              </a:schemeClr>
            </a:solidFill>
            <a:ln w="15875"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square" rtlCol="0" anchor="ctr" anchorCtr="0"/>
            <a:lstStyle/>
            <a:p>
              <a:pPr algn="ctr"/>
              <a:r>
                <a:rPr lang="en-GB" sz="1000">
                  <a:solidFill>
                    <a:srgbClr val="5C6470"/>
                  </a:solidFill>
                </a:rPr>
                <a:t>i2b2</a:t>
              </a:r>
              <a:endParaRPr lang="en-SE" sz="1000">
                <a:solidFill>
                  <a:srgbClr val="5C6470"/>
                </a:solidFill>
              </a:endParaRPr>
            </a:p>
          </p:txBody>
        </p:sp>
        <p:sp>
          <p:nvSpPr>
            <p:cNvPr id="52" name="Diagram Node">
              <a:extLst>
                <a:ext uri="{FF2B5EF4-FFF2-40B4-BE49-F238E27FC236}">
                  <a16:creationId xmlns:a16="http://schemas.microsoft.com/office/drawing/2014/main" id="{DA68F095-65A1-F3E7-7E69-E24CD74ACE12}"/>
                </a:ext>
              </a:extLst>
            </p:cNvPr>
            <p:cNvSpPr/>
            <p:nvPr/>
          </p:nvSpPr>
          <p:spPr>
            <a:xfrm>
              <a:off x="2512778" y="3047337"/>
              <a:ext cx="946343" cy="169003"/>
            </a:xfrm>
            <a:prstGeom prst="roundRect">
              <a:avLst/>
            </a:prstGeom>
            <a:solidFill>
              <a:schemeClr val="bg1">
                <a:lumMod val="95000"/>
              </a:schemeClr>
            </a:solidFill>
            <a:ln w="15875"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square" rtlCol="0" anchor="ctr" anchorCtr="0"/>
            <a:lstStyle/>
            <a:p>
              <a:pPr algn="ctr"/>
              <a:r>
                <a:rPr lang="en-GB" sz="1000">
                  <a:solidFill>
                    <a:srgbClr val="5C6470"/>
                  </a:solidFill>
                </a:rPr>
                <a:t>SPHN</a:t>
              </a:r>
              <a:endParaRPr lang="en-SE" sz="1000">
                <a:solidFill>
                  <a:srgbClr val="5C6470"/>
                </a:solidFill>
              </a:endParaRPr>
            </a:p>
          </p:txBody>
        </p:sp>
        <p:sp>
          <p:nvSpPr>
            <p:cNvPr id="41" name="Flow Arrow">
              <a:extLst>
                <a:ext uri="{FF2B5EF4-FFF2-40B4-BE49-F238E27FC236}">
                  <a16:creationId xmlns:a16="http://schemas.microsoft.com/office/drawing/2014/main" id="{07D5C0C0-7FBD-EF8B-F800-21808C323FAB}"/>
                </a:ext>
              </a:extLst>
            </p:cNvPr>
            <p:cNvSpPr/>
            <p:nvPr/>
          </p:nvSpPr>
          <p:spPr>
            <a:xfrm rot="5400000">
              <a:off x="408395" y="2705202"/>
              <a:ext cx="284801" cy="67479"/>
            </a:xfrm>
            <a:prstGeom prst="leftRightArrow">
              <a:avLst/>
            </a:prstGeom>
            <a:solidFill>
              <a:srgbClr val="57068C"/>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SE" sz="1100"/>
            </a:p>
          </p:txBody>
        </p:sp>
        <p:sp>
          <p:nvSpPr>
            <p:cNvPr id="43" name="Flow Arrow">
              <a:extLst>
                <a:ext uri="{FF2B5EF4-FFF2-40B4-BE49-F238E27FC236}">
                  <a16:creationId xmlns:a16="http://schemas.microsoft.com/office/drawing/2014/main" id="{B544209A-4570-C110-90E2-D4ED400C73C4}"/>
                </a:ext>
              </a:extLst>
            </p:cNvPr>
            <p:cNvSpPr/>
            <p:nvPr/>
          </p:nvSpPr>
          <p:spPr>
            <a:xfrm rot="5400000">
              <a:off x="403924" y="3356708"/>
              <a:ext cx="293742" cy="71766"/>
            </a:xfrm>
            <a:prstGeom prst="rightArrow">
              <a:avLst/>
            </a:prstGeom>
            <a:solidFill>
              <a:srgbClr val="57068C"/>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SE" sz="1100"/>
            </a:p>
          </p:txBody>
        </p:sp>
        <p:sp>
          <p:nvSpPr>
            <p:cNvPr id="44" name="Flow Arrow">
              <a:extLst>
                <a:ext uri="{FF2B5EF4-FFF2-40B4-BE49-F238E27FC236}">
                  <a16:creationId xmlns:a16="http://schemas.microsoft.com/office/drawing/2014/main" id="{9959BDAC-7933-75A5-9A8C-17794226D313}"/>
                </a:ext>
              </a:extLst>
            </p:cNvPr>
            <p:cNvSpPr/>
            <p:nvPr/>
          </p:nvSpPr>
          <p:spPr>
            <a:xfrm rot="10800000">
              <a:off x="4659204" y="3052576"/>
              <a:ext cx="262985" cy="76007"/>
            </a:xfrm>
            <a:prstGeom prst="rightArrow">
              <a:avLst/>
            </a:prstGeom>
            <a:solidFill>
              <a:srgbClr val="57068C"/>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SE" sz="1100"/>
            </a:p>
          </p:txBody>
        </p:sp>
      </p:grpSp>
    </p:spTree>
    <p:extLst>
      <p:ext uri="{BB962C8B-B14F-4D97-AF65-F5344CB8AC3E}">
        <p14:creationId xmlns:p14="http://schemas.microsoft.com/office/powerpoint/2010/main" val="37381839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6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0" grpId="0" animBg="1"/>
      <p:bldP spid="31" grpId="0"/>
      <p:bldP spid="33" grpId="0" animBg="1"/>
      <p:bldP spid="34" grpId="0"/>
      <p:bldP spid="35" grpId="0"/>
    </p:bldLst>
  </p:timing>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0066B3"/>
        </a:solidFill>
        <a:effectLst/>
      </p:bgPr>
    </p:bg>
    <p:spTree>
      <p:nvGrpSpPr>
        <p:cNvPr id="1" name="">
          <a:extLst>
            <a:ext uri="{FF2B5EF4-FFF2-40B4-BE49-F238E27FC236}">
              <a16:creationId xmlns:a16="http://schemas.microsoft.com/office/drawing/2014/main" id="{636123FB-81AD-7EEA-3B41-EA43B9DAD797}"/>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15F4CE3E-B749-19CB-A8CC-F8868F31519A}"/>
              </a:ext>
            </a:extLst>
          </p:cNvPr>
          <p:cNvSpPr/>
          <p:nvPr/>
        </p:nvSpPr>
        <p:spPr>
          <a:xfrm>
            <a:off x="5486400" y="182880"/>
            <a:ext cx="3566160" cy="4754880"/>
          </a:xfrm>
          <a:prstGeom prst="rect">
            <a:avLst/>
          </a:prstGeom>
          <a:noFill/>
          <a:ln/>
        </p:spPr>
        <p:txBody>
          <a:bodyPr wrap="square" lIns="0" tIns="0" rIns="0" bIns="0" rtlCol="0" anchor="ctr"/>
          <a:lstStyle/>
          <a:p>
            <a:pPr marL="0" indent="0" algn="r">
              <a:buNone/>
            </a:pPr>
            <a:r>
              <a:rPr lang="en-US" sz="32000" b="1">
                <a:solidFill>
                  <a:srgbClr val="FFFFFF">
                    <a:alpha val="14000"/>
                  </a:srgbClr>
                </a:solidFill>
                <a:latin typeface="Bookman Old Style" pitchFamily="34" charset="0"/>
                <a:ea typeface="Bookman Old Style" pitchFamily="34" charset="-122"/>
                <a:cs typeface="Bookman Old Style" pitchFamily="34" charset="-120"/>
              </a:rPr>
              <a:t>3</a:t>
            </a:r>
            <a:endParaRPr lang="en-US" sz="32000"/>
          </a:p>
        </p:txBody>
      </p:sp>
      <p:sp>
        <p:nvSpPr>
          <p:cNvPr id="3" name="Text 1">
            <a:extLst>
              <a:ext uri="{FF2B5EF4-FFF2-40B4-BE49-F238E27FC236}">
                <a16:creationId xmlns:a16="http://schemas.microsoft.com/office/drawing/2014/main" id="{D0D6A4B3-68B7-B41B-D475-ECA04ECD192F}"/>
              </a:ext>
            </a:extLst>
          </p:cNvPr>
          <p:cNvSpPr/>
          <p:nvPr/>
        </p:nvSpPr>
        <p:spPr>
          <a:xfrm>
            <a:off x="713232" y="1783080"/>
            <a:ext cx="5486400" cy="320040"/>
          </a:xfrm>
          <a:prstGeom prst="rect">
            <a:avLst/>
          </a:prstGeom>
          <a:noFill/>
          <a:ln/>
        </p:spPr>
        <p:txBody>
          <a:bodyPr wrap="square" lIns="0" tIns="0" rIns="0" bIns="0" rtlCol="0" anchor="ctr"/>
          <a:lstStyle/>
          <a:p>
            <a:pPr marL="0" indent="0">
              <a:buNone/>
            </a:pPr>
            <a:r>
              <a:rPr lang="en-US" sz="1300" b="1" kern="0" spc="400">
                <a:solidFill>
                  <a:srgbClr val="EBE5E0"/>
                </a:solidFill>
                <a:latin typeface="Calibri" pitchFamily="34" charset="0"/>
                <a:ea typeface="Calibri" pitchFamily="34" charset="-122"/>
                <a:cs typeface="Calibri" pitchFamily="34" charset="-120"/>
              </a:rPr>
              <a:t>PART 03</a:t>
            </a:r>
            <a:endParaRPr lang="en-US" sz="1300"/>
          </a:p>
        </p:txBody>
      </p:sp>
      <p:sp>
        <p:nvSpPr>
          <p:cNvPr id="4" name="Text 2">
            <a:extLst>
              <a:ext uri="{FF2B5EF4-FFF2-40B4-BE49-F238E27FC236}">
                <a16:creationId xmlns:a16="http://schemas.microsoft.com/office/drawing/2014/main" id="{33563534-AAA7-2660-F8BC-D9877A67114F}"/>
              </a:ext>
            </a:extLst>
          </p:cNvPr>
          <p:cNvSpPr/>
          <p:nvPr/>
        </p:nvSpPr>
        <p:spPr>
          <a:xfrm>
            <a:off x="676656" y="2103120"/>
            <a:ext cx="5120640" cy="1280160"/>
          </a:xfrm>
          <a:prstGeom prst="rect">
            <a:avLst/>
          </a:prstGeom>
          <a:noFill/>
          <a:ln/>
        </p:spPr>
        <p:txBody>
          <a:bodyPr wrap="square" lIns="0" tIns="0" rIns="0" bIns="0" rtlCol="0" anchor="ctr"/>
          <a:lstStyle/>
          <a:p>
            <a:pPr marL="0" indent="0">
              <a:lnSpc>
                <a:spcPts val="4600"/>
              </a:lnSpc>
              <a:buNone/>
            </a:pPr>
            <a:r>
              <a:rPr lang="en-US" sz="4600" b="1">
                <a:solidFill>
                  <a:srgbClr val="FFFFFF"/>
                </a:solidFill>
                <a:latin typeface="Bookman Old Style" pitchFamily="34" charset="0"/>
                <a:ea typeface="Bookman Old Style" pitchFamily="34" charset="-122"/>
                <a:cs typeface="Bookman Old Style" pitchFamily="34" charset="-120"/>
              </a:rPr>
              <a:t>Third Generation</a:t>
            </a:r>
            <a:endParaRPr lang="en-US" sz="4600"/>
          </a:p>
        </p:txBody>
      </p:sp>
      <p:sp>
        <p:nvSpPr>
          <p:cNvPr id="5" name="Text 3">
            <a:extLst>
              <a:ext uri="{FF2B5EF4-FFF2-40B4-BE49-F238E27FC236}">
                <a16:creationId xmlns:a16="http://schemas.microsoft.com/office/drawing/2014/main" id="{E4CBE319-CD7F-16D9-D3C8-6F19C67564A0}"/>
              </a:ext>
            </a:extLst>
          </p:cNvPr>
          <p:cNvSpPr/>
          <p:nvPr/>
        </p:nvSpPr>
        <p:spPr>
          <a:xfrm>
            <a:off x="713232" y="3429000"/>
            <a:ext cx="4846320" cy="640080"/>
          </a:xfrm>
          <a:prstGeom prst="rect">
            <a:avLst/>
          </a:prstGeom>
          <a:noFill/>
          <a:ln/>
        </p:spPr>
        <p:txBody>
          <a:bodyPr wrap="square" lIns="0" tIns="0" rIns="0" bIns="0" rtlCol="0" anchor="ctr"/>
          <a:lstStyle/>
          <a:p>
            <a:pPr>
              <a:lnSpc>
                <a:spcPts val="1800"/>
              </a:lnSpc>
            </a:pPr>
            <a:r>
              <a:rPr lang="en-US" sz="1300">
                <a:solidFill>
                  <a:srgbClr val="EBE5E0"/>
                </a:solidFill>
                <a:latin typeface="Calibri"/>
                <a:cs typeface="Calibri"/>
              </a:rPr>
              <a:t>Katja Hose, Paris Carbone, Christos Koutras</a:t>
            </a:r>
            <a:endParaRPr lang="en-US"/>
          </a:p>
        </p:txBody>
      </p:sp>
      <p:sp>
        <p:nvSpPr>
          <p:cNvPr id="6" name="Text 4">
            <a:extLst>
              <a:ext uri="{FF2B5EF4-FFF2-40B4-BE49-F238E27FC236}">
                <a16:creationId xmlns:a16="http://schemas.microsoft.com/office/drawing/2014/main" id="{7661AD84-EC82-BC53-3709-DC9C1B009412}"/>
              </a:ext>
            </a:extLst>
          </p:cNvPr>
          <p:cNvSpPr/>
          <p:nvPr/>
        </p:nvSpPr>
        <p:spPr>
          <a:xfrm>
            <a:off x="713232" y="4718304"/>
            <a:ext cx="3200400" cy="164592"/>
          </a:xfrm>
          <a:prstGeom prst="rect">
            <a:avLst/>
          </a:prstGeom>
          <a:noFill/>
          <a:ln/>
        </p:spPr>
        <p:txBody>
          <a:bodyPr wrap="square" lIns="0" tIns="0" rIns="0" bIns="0" rtlCol="0" anchor="ctr"/>
          <a:lstStyle/>
          <a:p>
            <a:pPr marL="0" indent="0" algn="l">
              <a:buNone/>
            </a:pPr>
            <a:r>
              <a:rPr lang="en-US" sz="900" b="1" kern="0" spc="100">
                <a:solidFill>
                  <a:srgbClr val="EBE5E0"/>
                </a:solidFill>
                <a:latin typeface="Calibri" pitchFamily="34" charset="0"/>
                <a:ea typeface="Calibri" pitchFamily="34" charset="-122"/>
                <a:cs typeface="Calibri" pitchFamily="34" charset="-120"/>
              </a:rPr>
              <a:t>KTH</a:t>
            </a:r>
            <a:r>
              <a:rPr lang="en-US" sz="900" kern="0" spc="100">
                <a:solidFill>
                  <a:srgbClr val="9AA1AB"/>
                </a:solidFill>
                <a:latin typeface="Calibri" pitchFamily="34" charset="0"/>
                <a:ea typeface="Calibri" pitchFamily="34" charset="-122"/>
                <a:cs typeface="Calibri" pitchFamily="34" charset="-120"/>
              </a:rPr>
              <a:t>  /  </a:t>
            </a:r>
            <a:r>
              <a:rPr lang="en-US" sz="900" b="1" kern="0" spc="100">
                <a:solidFill>
                  <a:srgbClr val="EBE5E0"/>
                </a:solidFill>
                <a:latin typeface="Calibri" pitchFamily="34" charset="0"/>
                <a:ea typeface="Calibri" pitchFamily="34" charset="-122"/>
                <a:cs typeface="Calibri" pitchFamily="34" charset="-120"/>
              </a:rPr>
              <a:t>NYU</a:t>
            </a:r>
            <a:r>
              <a:rPr lang="en-US" sz="900" kern="0" spc="100">
                <a:solidFill>
                  <a:srgbClr val="9AA1AB"/>
                </a:solidFill>
                <a:latin typeface="Calibri" pitchFamily="34" charset="0"/>
                <a:ea typeface="Calibri" pitchFamily="34" charset="-122"/>
                <a:cs typeface="Calibri" pitchFamily="34" charset="-120"/>
              </a:rPr>
              <a:t>  /  </a:t>
            </a:r>
            <a:r>
              <a:rPr lang="en-US" sz="900" b="1" kern="0" spc="100">
                <a:solidFill>
                  <a:srgbClr val="EBE5E0"/>
                </a:solidFill>
                <a:latin typeface="Calibri" pitchFamily="34" charset="0"/>
                <a:ea typeface="Calibri" pitchFamily="34" charset="-122"/>
                <a:cs typeface="Calibri" pitchFamily="34" charset="-120"/>
              </a:rPr>
              <a:t>TU Wien</a:t>
            </a:r>
            <a:endParaRPr lang="en-US" sz="900"/>
          </a:p>
        </p:txBody>
      </p:sp>
    </p:spTree>
    <p:extLst>
      <p:ext uri="{BB962C8B-B14F-4D97-AF65-F5344CB8AC3E}">
        <p14:creationId xmlns:p14="http://schemas.microsoft.com/office/powerpoint/2010/main" val="354443043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7A82ED-6F37-064C-735C-BF4142851494}"/>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EFABC5C1-0E87-19F6-2C5D-C357DEB92992}"/>
              </a:ext>
            </a:extLst>
          </p:cNvPr>
          <p:cNvSpPr/>
          <p:nvPr/>
        </p:nvSpPr>
        <p:spPr>
          <a:xfrm>
            <a:off x="457200" y="411480"/>
            <a:ext cx="5486400" cy="731520"/>
          </a:xfrm>
          <a:prstGeom prst="rect">
            <a:avLst/>
          </a:prstGeom>
          <a:noFill/>
          <a:ln/>
        </p:spPr>
        <p:txBody>
          <a:bodyPr wrap="square" lIns="0" tIns="0" rIns="0" bIns="0" rtlCol="0" anchor="ctr"/>
          <a:lstStyle/>
          <a:p>
            <a:pPr marL="0" indent="0">
              <a:buNone/>
            </a:pPr>
            <a:r>
              <a:rPr lang="en-US" sz="3400" b="1">
                <a:solidFill>
                  <a:srgbClr val="1B2A4A"/>
                </a:solidFill>
                <a:latin typeface="Bookman Old Style" pitchFamily="34" charset="0"/>
              </a:rPr>
              <a:t>History</a:t>
            </a:r>
            <a:endParaRPr lang="en-US" sz="3400"/>
          </a:p>
        </p:txBody>
      </p:sp>
      <p:sp>
        <p:nvSpPr>
          <p:cNvPr id="9" name="Text 17">
            <a:extLst>
              <a:ext uri="{FF2B5EF4-FFF2-40B4-BE49-F238E27FC236}">
                <a16:creationId xmlns:a16="http://schemas.microsoft.com/office/drawing/2014/main" id="{9A0E4FCD-963C-3F59-EEAC-700B3BB44A91}"/>
              </a:ext>
            </a:extLst>
          </p:cNvPr>
          <p:cNvSpPr/>
          <p:nvPr/>
        </p:nvSpPr>
        <p:spPr>
          <a:xfrm>
            <a:off x="457200" y="4832604"/>
            <a:ext cx="2743200" cy="146304"/>
          </a:xfrm>
          <a:prstGeom prst="rect">
            <a:avLst/>
          </a:prstGeom>
          <a:noFill/>
          <a:ln/>
        </p:spPr>
        <p:txBody>
          <a:bodyPr wrap="square" lIns="0" tIns="0" rIns="0" bIns="0" rtlCol="0" anchor="ctr"/>
          <a:lstStyle/>
          <a:p>
            <a:pPr marL="0" indent="0" algn="l">
              <a:buNone/>
            </a:pPr>
            <a:r>
              <a:rPr lang="en-US" sz="800" b="1" kern="0" spc="100">
                <a:solidFill>
                  <a:srgbClr val="004791"/>
                </a:solidFill>
                <a:latin typeface="Calibri" pitchFamily="34" charset="0"/>
                <a:ea typeface="Calibri" pitchFamily="34" charset="-122"/>
                <a:cs typeface="Calibri" pitchFamily="34" charset="-120"/>
              </a:rPr>
              <a:t>KTH</a:t>
            </a:r>
            <a:r>
              <a:rPr lang="en-US" sz="800" kern="0" spc="100">
                <a:solidFill>
                  <a:srgbClr val="C9C3BB"/>
                </a:solidFill>
                <a:latin typeface="Calibri" pitchFamily="34" charset="0"/>
                <a:ea typeface="Calibri" pitchFamily="34" charset="-122"/>
                <a:cs typeface="Calibri" pitchFamily="34" charset="-120"/>
              </a:rPr>
              <a:t>  /  </a:t>
            </a:r>
            <a:r>
              <a:rPr lang="en-US" sz="800" b="1" kern="0" spc="100">
                <a:solidFill>
                  <a:srgbClr val="57068C"/>
                </a:solidFill>
                <a:latin typeface="Calibri" pitchFamily="34" charset="0"/>
                <a:ea typeface="Calibri" pitchFamily="34" charset="-122"/>
                <a:cs typeface="Calibri" pitchFamily="34" charset="-120"/>
              </a:rPr>
              <a:t>NYU</a:t>
            </a:r>
            <a:r>
              <a:rPr lang="en-US" sz="800" kern="0" spc="100">
                <a:solidFill>
                  <a:srgbClr val="C9C3BB"/>
                </a:solidFill>
                <a:latin typeface="Calibri" pitchFamily="34" charset="0"/>
                <a:ea typeface="Calibri" pitchFamily="34" charset="-122"/>
                <a:cs typeface="Calibri" pitchFamily="34" charset="-120"/>
              </a:rPr>
              <a:t>  /  </a:t>
            </a:r>
            <a:r>
              <a:rPr lang="en-US" sz="800" b="1" kern="0" spc="100">
                <a:solidFill>
                  <a:srgbClr val="0066B3"/>
                </a:solidFill>
                <a:latin typeface="Calibri" pitchFamily="34" charset="0"/>
                <a:ea typeface="Calibri" pitchFamily="34" charset="-122"/>
                <a:cs typeface="Calibri" pitchFamily="34" charset="-120"/>
              </a:rPr>
              <a:t>TU Wien</a:t>
            </a:r>
            <a:endParaRPr lang="en-US" sz="800"/>
          </a:p>
        </p:txBody>
      </p:sp>
      <p:sp>
        <p:nvSpPr>
          <p:cNvPr id="10" name="Text 18">
            <a:extLst>
              <a:ext uri="{FF2B5EF4-FFF2-40B4-BE49-F238E27FC236}">
                <a16:creationId xmlns:a16="http://schemas.microsoft.com/office/drawing/2014/main" id="{BDA3A066-7135-8164-294E-33A0AA13DFF9}"/>
              </a:ext>
            </a:extLst>
          </p:cNvPr>
          <p:cNvSpPr/>
          <p:nvPr/>
        </p:nvSpPr>
        <p:spPr>
          <a:xfrm>
            <a:off x="5486400" y="4823460"/>
            <a:ext cx="2743200" cy="164592"/>
          </a:xfrm>
          <a:prstGeom prst="rect">
            <a:avLst/>
          </a:prstGeom>
          <a:noFill/>
          <a:ln/>
        </p:spPr>
        <p:txBody>
          <a:bodyPr wrap="square" lIns="0" tIns="0" rIns="0" bIns="0" rtlCol="0" anchor="ctr"/>
          <a:lstStyle/>
          <a:p>
            <a:pPr marL="0" indent="0" algn="r">
              <a:buNone/>
            </a:pPr>
            <a:r>
              <a:rPr lang="en-US" sz="800">
                <a:solidFill>
                  <a:srgbClr val="5C6470"/>
                </a:solidFill>
                <a:latin typeface="Calibri" pitchFamily="34" charset="0"/>
                <a:ea typeface="Calibri" pitchFamily="34" charset="-122"/>
                <a:cs typeface="Calibri" pitchFamily="34" charset="-120"/>
              </a:rPr>
              <a:t>Speaker’s Name</a:t>
            </a:r>
            <a:endParaRPr lang="en-US" sz="800"/>
          </a:p>
        </p:txBody>
      </p:sp>
      <p:sp>
        <p:nvSpPr>
          <p:cNvPr id="11" name="Text 19">
            <a:extLst>
              <a:ext uri="{FF2B5EF4-FFF2-40B4-BE49-F238E27FC236}">
                <a16:creationId xmlns:a16="http://schemas.microsoft.com/office/drawing/2014/main" id="{CA35E83A-FAFB-2E1A-3EB6-CF3A6C89DA01}"/>
              </a:ext>
            </a:extLst>
          </p:cNvPr>
          <p:cNvSpPr/>
          <p:nvPr/>
        </p:nvSpPr>
        <p:spPr>
          <a:xfrm>
            <a:off x="8321040" y="4823460"/>
            <a:ext cx="365760" cy="164592"/>
          </a:xfrm>
          <a:prstGeom prst="rect">
            <a:avLst/>
          </a:prstGeom>
          <a:noFill/>
          <a:ln/>
        </p:spPr>
        <p:txBody>
          <a:bodyPr wrap="square" lIns="0" tIns="0" rIns="0" bIns="0" rtlCol="0" anchor="ctr"/>
          <a:lstStyle/>
          <a:p>
            <a:pPr marL="0" indent="0" algn="r">
              <a:buNone/>
            </a:pPr>
            <a:fld id="{00000000-0000-0000-0000-000000000030}" type="slidenum">
              <a:rPr lang="en-US" sz="800">
                <a:solidFill>
                  <a:srgbClr val="5C6470"/>
                </a:solidFill>
                <a:latin typeface="Calibri" pitchFamily="34" charset="0"/>
                <a:ea typeface="Calibri" pitchFamily="34" charset="-122"/>
                <a:cs typeface="Calibri" pitchFamily="34" charset="-120"/>
              </a:rPr>
              <a:t>51</a:t>
            </a:fld>
            <a:endParaRPr lang="en-US" sz="800"/>
          </a:p>
        </p:txBody>
      </p:sp>
      <p:sp>
        <p:nvSpPr>
          <p:cNvPr id="12" name="Footer Divider">
            <a:extLst>
              <a:ext uri="{FF2B5EF4-FFF2-40B4-BE49-F238E27FC236}">
                <a16:creationId xmlns:a16="http://schemas.microsoft.com/office/drawing/2014/main" id="{D7EB469B-C8F8-607B-2339-3E13FB42FE09}"/>
              </a:ext>
            </a:extLst>
          </p:cNvPr>
          <p:cNvSpPr/>
          <p:nvPr/>
        </p:nvSpPr>
        <p:spPr>
          <a:xfrm>
            <a:off x="457200" y="4721380"/>
            <a:ext cx="8229600" cy="9525"/>
          </a:xfrm>
          <a:prstGeom prst="rect">
            <a:avLst/>
          </a:prstGeom>
          <a:solidFill>
            <a:srgbClr val="C9C3BB"/>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SE"/>
          </a:p>
        </p:txBody>
      </p:sp>
      <p:pic>
        <p:nvPicPr>
          <p:cNvPr id="14" name="Picture 13">
            <a:extLst>
              <a:ext uri="{FF2B5EF4-FFF2-40B4-BE49-F238E27FC236}">
                <a16:creationId xmlns:a16="http://schemas.microsoft.com/office/drawing/2014/main" id="{1D8878D6-41F1-795C-7CD4-1F308BF1AF69}"/>
              </a:ext>
            </a:extLst>
          </p:cNvPr>
          <p:cNvPicPr>
            <a:picLocks noChangeAspect="1"/>
          </p:cNvPicPr>
          <p:nvPr/>
        </p:nvPicPr>
        <p:blipFill>
          <a:blip r:embed="rId4"/>
          <a:stretch>
            <a:fillRect/>
          </a:stretch>
        </p:blipFill>
        <p:spPr>
          <a:xfrm>
            <a:off x="815123" y="1342804"/>
            <a:ext cx="7772400" cy="3104466"/>
          </a:xfrm>
          <a:prstGeom prst="rect">
            <a:avLst/>
          </a:prstGeom>
        </p:spPr>
      </p:pic>
      <p:sp>
        <p:nvSpPr>
          <p:cNvPr id="3" name="Rounded Rectangle 2">
            <a:extLst>
              <a:ext uri="{FF2B5EF4-FFF2-40B4-BE49-F238E27FC236}">
                <a16:creationId xmlns:a16="http://schemas.microsoft.com/office/drawing/2014/main" id="{321E7CB3-49F4-BF6A-2529-7056BB74B3A4}"/>
              </a:ext>
            </a:extLst>
          </p:cNvPr>
          <p:cNvSpPr/>
          <p:nvPr/>
        </p:nvSpPr>
        <p:spPr>
          <a:xfrm>
            <a:off x="6225324" y="1208773"/>
            <a:ext cx="2405743" cy="3238497"/>
          </a:xfrm>
          <a:prstGeom prst="roundRect">
            <a:avLst/>
          </a:prstGeom>
          <a:noFill/>
          <a:ln w="38100">
            <a:solidFill>
              <a:srgbClr val="E0156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E"/>
          </a:p>
        </p:txBody>
      </p:sp>
    </p:spTree>
    <p:extLst>
      <p:ext uri="{BB962C8B-B14F-4D97-AF65-F5344CB8AC3E}">
        <p14:creationId xmlns:p14="http://schemas.microsoft.com/office/powerpoint/2010/main" val="10532508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strVal val="#ppt_w*0.70"/>
                                          </p:val>
                                        </p:tav>
                                        <p:tav tm="100000">
                                          <p:val>
                                            <p:strVal val="#ppt_w"/>
                                          </p:val>
                                        </p:tav>
                                      </p:tavLst>
                                    </p:anim>
                                    <p:anim calcmode="lin" valueType="num">
                                      <p:cBhvr>
                                        <p:cTn id="8" dur="1000" fill="hold"/>
                                        <p:tgtEl>
                                          <p:spTgt spid="3"/>
                                        </p:tgtEl>
                                        <p:attrNameLst>
                                          <p:attrName>ppt_h</p:attrName>
                                        </p:attrNameLst>
                                      </p:cBhvr>
                                      <p:tavLst>
                                        <p:tav tm="0">
                                          <p:val>
                                            <p:strVal val="#ppt_h"/>
                                          </p:val>
                                        </p:tav>
                                        <p:tav tm="100000">
                                          <p:val>
                                            <p:strVal val="#ppt_h"/>
                                          </p:val>
                                        </p:tav>
                                      </p:tavLst>
                                    </p:anim>
                                    <p:animEffect transition="in" filter="fade">
                                      <p:cBhvr>
                                        <p:cTn id="9"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extLst>
    <p:ext uri="{6950BFC3-D8DA-4A85-94F7-54DA5524770B}">
      <p188:commentRel xmlns:p188="http://schemas.microsoft.com/office/powerpoint/2018/8/main" r:id="rId3"/>
    </p:ext>
  </p:extLs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3DD451-CF6F-7514-34E7-598367E8887D}"/>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4834720F-F519-2006-EE60-E841130F17D0}"/>
              </a:ext>
            </a:extLst>
          </p:cNvPr>
          <p:cNvSpPr txBox="1"/>
          <p:nvPr/>
        </p:nvSpPr>
        <p:spPr>
          <a:xfrm>
            <a:off x="571501" y="863600"/>
            <a:ext cx="8229600" cy="492443"/>
          </a:xfrm>
          <a:prstGeom prst="rect">
            <a:avLst/>
          </a:prstGeom>
          <a:noFill/>
        </p:spPr>
        <p:txBody>
          <a:bodyPr wrap="square" lIns="0" tIns="0" rIns="0" bIns="0">
            <a:spAutoFit/>
          </a:bodyPr>
          <a:lstStyle/>
          <a:p>
            <a:r>
              <a:rPr lang="de-DE" sz="3200" b="1" i="0" err="1">
                <a:solidFill>
                  <a:srgbClr val="1B2A4A"/>
                </a:solidFill>
                <a:latin typeface="Bookman Old Style"/>
              </a:rPr>
              <a:t>Integrating</a:t>
            </a:r>
            <a:r>
              <a:rPr lang="de-DE" sz="3200" b="1" i="0">
                <a:solidFill>
                  <a:srgbClr val="1B2A4A"/>
                </a:solidFill>
                <a:latin typeface="Bookman Old Style"/>
              </a:rPr>
              <a:t> Health Data </a:t>
            </a:r>
            <a:r>
              <a:rPr lang="de-DE" sz="3200" b="1" i="0" err="1">
                <a:solidFill>
                  <a:srgbClr val="1B2A4A"/>
                </a:solidFill>
                <a:latin typeface="Bookman Old Style"/>
              </a:rPr>
              <a:t>using</a:t>
            </a:r>
            <a:r>
              <a:rPr lang="de-DE" sz="3200" b="1" i="0">
                <a:solidFill>
                  <a:srgbClr val="1B2A4A"/>
                </a:solidFill>
                <a:latin typeface="Bookman Old Style"/>
              </a:rPr>
              <a:t> Graphs</a:t>
            </a:r>
            <a:endParaRPr sz="3200" b="1" i="0">
              <a:solidFill>
                <a:srgbClr val="1B2A4A"/>
              </a:solidFill>
              <a:latin typeface="Bookman Old Style"/>
            </a:endParaRPr>
          </a:p>
        </p:txBody>
      </p:sp>
      <p:sp>
        <p:nvSpPr>
          <p:cNvPr id="4" name="Text 0">
            <a:extLst>
              <a:ext uri="{FF2B5EF4-FFF2-40B4-BE49-F238E27FC236}">
                <a16:creationId xmlns:a16="http://schemas.microsoft.com/office/drawing/2014/main" id="{56E621BC-75E7-E5C9-B0DD-C53B9E6D8368}"/>
              </a:ext>
            </a:extLst>
          </p:cNvPr>
          <p:cNvSpPr/>
          <p:nvPr/>
        </p:nvSpPr>
        <p:spPr>
          <a:xfrm>
            <a:off x="457200" y="301752"/>
            <a:ext cx="3840480" cy="274320"/>
          </a:xfrm>
          <a:prstGeom prst="rect">
            <a:avLst/>
          </a:prstGeom>
          <a:noFill/>
          <a:ln/>
        </p:spPr>
        <p:txBody>
          <a:bodyPr wrap="square" lIns="0" tIns="0" rIns="0" bIns="0" rtlCol="0" anchor="ctr"/>
          <a:lstStyle/>
          <a:p>
            <a:r>
              <a:rPr lang="en-US" sz="1100" b="1" kern="0" spc="200">
                <a:solidFill>
                  <a:srgbClr val="004791"/>
                </a:solidFill>
                <a:latin typeface="Calibri"/>
                <a:ea typeface="Calibri"/>
                <a:cs typeface="Calibri"/>
              </a:rPr>
              <a:t>THIRD GENERATION</a:t>
            </a:r>
            <a:endParaRPr lang="en-US" sz="1100"/>
          </a:p>
        </p:txBody>
      </p:sp>
      <p:sp>
        <p:nvSpPr>
          <p:cNvPr id="29" name="Text 17">
            <a:extLst>
              <a:ext uri="{FF2B5EF4-FFF2-40B4-BE49-F238E27FC236}">
                <a16:creationId xmlns:a16="http://schemas.microsoft.com/office/drawing/2014/main" id="{F57F4853-5D3C-D818-BFCF-348AFBC7E3CD}"/>
              </a:ext>
            </a:extLst>
          </p:cNvPr>
          <p:cNvSpPr/>
          <p:nvPr/>
        </p:nvSpPr>
        <p:spPr>
          <a:xfrm>
            <a:off x="457200" y="4832604"/>
            <a:ext cx="2743200" cy="146304"/>
          </a:xfrm>
          <a:prstGeom prst="rect">
            <a:avLst/>
          </a:prstGeom>
          <a:noFill/>
          <a:ln/>
        </p:spPr>
        <p:txBody>
          <a:bodyPr wrap="square" lIns="0" tIns="0" rIns="0" bIns="0" rtlCol="0" anchor="ctr"/>
          <a:lstStyle/>
          <a:p>
            <a:pPr marL="0" indent="0" algn="l">
              <a:buNone/>
            </a:pPr>
            <a:r>
              <a:rPr lang="en-US" sz="800" b="1" kern="0" spc="100">
                <a:solidFill>
                  <a:srgbClr val="004791"/>
                </a:solidFill>
                <a:latin typeface="Calibri" pitchFamily="34" charset="0"/>
                <a:ea typeface="Calibri" pitchFamily="34" charset="-122"/>
                <a:cs typeface="Calibri" pitchFamily="34" charset="-120"/>
              </a:rPr>
              <a:t>KTH</a:t>
            </a:r>
            <a:r>
              <a:rPr lang="en-US" sz="800" kern="0" spc="100">
                <a:solidFill>
                  <a:srgbClr val="C9C3BB"/>
                </a:solidFill>
                <a:latin typeface="Calibri" pitchFamily="34" charset="0"/>
                <a:ea typeface="Calibri" pitchFamily="34" charset="-122"/>
                <a:cs typeface="Calibri" pitchFamily="34" charset="-120"/>
              </a:rPr>
              <a:t>  /  </a:t>
            </a:r>
            <a:r>
              <a:rPr lang="en-US" sz="800" b="1" kern="0" spc="100">
                <a:solidFill>
                  <a:srgbClr val="57068C"/>
                </a:solidFill>
                <a:latin typeface="Calibri" pitchFamily="34" charset="0"/>
                <a:ea typeface="Calibri" pitchFamily="34" charset="-122"/>
                <a:cs typeface="Calibri" pitchFamily="34" charset="-120"/>
              </a:rPr>
              <a:t>NYU</a:t>
            </a:r>
            <a:r>
              <a:rPr lang="en-US" sz="800" kern="0" spc="100">
                <a:solidFill>
                  <a:srgbClr val="C9C3BB"/>
                </a:solidFill>
                <a:latin typeface="Calibri" pitchFamily="34" charset="0"/>
                <a:ea typeface="Calibri" pitchFamily="34" charset="-122"/>
                <a:cs typeface="Calibri" pitchFamily="34" charset="-120"/>
              </a:rPr>
              <a:t>  /  </a:t>
            </a:r>
            <a:r>
              <a:rPr lang="en-US" sz="800" b="1" kern="0" spc="100">
                <a:solidFill>
                  <a:srgbClr val="0066B3"/>
                </a:solidFill>
                <a:latin typeface="Calibri" pitchFamily="34" charset="0"/>
                <a:ea typeface="Calibri" pitchFamily="34" charset="-122"/>
                <a:cs typeface="Calibri" pitchFamily="34" charset="-120"/>
              </a:rPr>
              <a:t>TU Wien</a:t>
            </a:r>
            <a:endParaRPr lang="en-US" sz="800"/>
          </a:p>
        </p:txBody>
      </p:sp>
      <p:sp>
        <p:nvSpPr>
          <p:cNvPr id="31" name="Text 18">
            <a:extLst>
              <a:ext uri="{FF2B5EF4-FFF2-40B4-BE49-F238E27FC236}">
                <a16:creationId xmlns:a16="http://schemas.microsoft.com/office/drawing/2014/main" id="{5EEF71A4-C328-E6BF-CEF9-E5A53F12CC4E}"/>
              </a:ext>
            </a:extLst>
          </p:cNvPr>
          <p:cNvSpPr/>
          <p:nvPr/>
        </p:nvSpPr>
        <p:spPr>
          <a:xfrm>
            <a:off x="5486400" y="4823460"/>
            <a:ext cx="2743200" cy="164592"/>
          </a:xfrm>
          <a:prstGeom prst="rect">
            <a:avLst/>
          </a:prstGeom>
          <a:noFill/>
          <a:ln/>
        </p:spPr>
        <p:txBody>
          <a:bodyPr wrap="square" lIns="0" tIns="0" rIns="0" bIns="0" rtlCol="0" anchor="ctr"/>
          <a:lstStyle/>
          <a:p>
            <a:pPr algn="r"/>
            <a:r>
              <a:rPr lang="en-US" sz="800">
                <a:solidFill>
                  <a:srgbClr val="5C6470"/>
                </a:solidFill>
                <a:latin typeface="Calibri"/>
                <a:ea typeface="Calibri"/>
                <a:cs typeface="Calibri"/>
              </a:rPr>
              <a:t>Katja Hose</a:t>
            </a:r>
            <a:endParaRPr lang="en-US"/>
          </a:p>
        </p:txBody>
      </p:sp>
      <p:sp>
        <p:nvSpPr>
          <p:cNvPr id="33" name="Text 19">
            <a:extLst>
              <a:ext uri="{FF2B5EF4-FFF2-40B4-BE49-F238E27FC236}">
                <a16:creationId xmlns:a16="http://schemas.microsoft.com/office/drawing/2014/main" id="{D9C813BB-D6F7-BF20-8DDF-27A07CB0CB9A}"/>
              </a:ext>
            </a:extLst>
          </p:cNvPr>
          <p:cNvSpPr/>
          <p:nvPr/>
        </p:nvSpPr>
        <p:spPr>
          <a:xfrm>
            <a:off x="8321040" y="4823460"/>
            <a:ext cx="365760" cy="164592"/>
          </a:xfrm>
          <a:prstGeom prst="rect">
            <a:avLst/>
          </a:prstGeom>
          <a:noFill/>
          <a:ln/>
        </p:spPr>
        <p:txBody>
          <a:bodyPr wrap="square" lIns="0" tIns="0" rIns="0" bIns="0" rtlCol="0" anchor="ctr"/>
          <a:lstStyle/>
          <a:p>
            <a:pPr marL="0" indent="0" algn="r">
              <a:buNone/>
            </a:pPr>
            <a:fld id="{00000000-0000-0000-0000-000000000031}" type="slidenum">
              <a:rPr lang="en-US" sz="800">
                <a:solidFill>
                  <a:srgbClr val="5C6470"/>
                </a:solidFill>
                <a:latin typeface="Calibri" pitchFamily="34" charset="0"/>
                <a:ea typeface="Calibri" pitchFamily="34" charset="-122"/>
                <a:cs typeface="Calibri" pitchFamily="34" charset="-120"/>
              </a:rPr>
              <a:t>52</a:t>
            </a:fld>
            <a:endParaRPr lang="en-US" sz="800"/>
          </a:p>
        </p:txBody>
      </p:sp>
      <p:sp>
        <p:nvSpPr>
          <p:cNvPr id="10" name="Text 9">
            <a:extLst>
              <a:ext uri="{FF2B5EF4-FFF2-40B4-BE49-F238E27FC236}">
                <a16:creationId xmlns:a16="http://schemas.microsoft.com/office/drawing/2014/main" id="{1C001D19-D517-1911-8582-BE4C854FD7A9}"/>
              </a:ext>
            </a:extLst>
          </p:cNvPr>
          <p:cNvSpPr/>
          <p:nvPr/>
        </p:nvSpPr>
        <p:spPr>
          <a:xfrm>
            <a:off x="452203" y="1899946"/>
            <a:ext cx="1780523" cy="311058"/>
          </a:xfrm>
          <a:prstGeom prst="rect">
            <a:avLst/>
          </a:prstGeom>
          <a:noFill/>
          <a:ln/>
        </p:spPr>
        <p:txBody>
          <a:bodyPr wrap="square" lIns="0" tIns="0" rIns="0" bIns="0" rtlCol="0" anchor="t"/>
          <a:lstStyle/>
          <a:p>
            <a:pPr>
              <a:lnSpc>
                <a:spcPts val="2200"/>
              </a:lnSpc>
              <a:spcAft>
                <a:spcPts val="600"/>
              </a:spcAft>
              <a:buSzPct val="100000"/>
            </a:pPr>
            <a:r>
              <a:rPr lang="en-US" sz="1400" b="1">
                <a:solidFill>
                  <a:srgbClr val="004791"/>
                </a:solidFill>
                <a:latin typeface="Calibri"/>
                <a:ea typeface="Calibri"/>
                <a:cs typeface="Calibri"/>
              </a:rPr>
              <a:t>Example Scenario</a:t>
            </a:r>
            <a:endParaRPr lang="en-US" sz="1400" b="1">
              <a:solidFill>
                <a:srgbClr val="004791"/>
              </a:solidFill>
              <a:latin typeface="Calibri" pitchFamily="34" charset="0"/>
              <a:ea typeface="Calibri" pitchFamily="34" charset="-122"/>
              <a:cs typeface="Calibri" pitchFamily="34" charset="-120"/>
            </a:endParaRPr>
          </a:p>
        </p:txBody>
      </p:sp>
      <p:sp>
        <p:nvSpPr>
          <p:cNvPr id="13" name="TextBox 20">
            <a:extLst>
              <a:ext uri="{FF2B5EF4-FFF2-40B4-BE49-F238E27FC236}">
                <a16:creationId xmlns:a16="http://schemas.microsoft.com/office/drawing/2014/main" id="{51D72AA0-C231-B942-03FA-C92BFE27E1C6}"/>
              </a:ext>
            </a:extLst>
          </p:cNvPr>
          <p:cNvSpPr txBox="1"/>
          <p:nvPr/>
        </p:nvSpPr>
        <p:spPr>
          <a:xfrm>
            <a:off x="457200" y="2306994"/>
            <a:ext cx="8229600" cy="1814856"/>
          </a:xfrm>
          <a:prstGeom prst="rect">
            <a:avLst/>
          </a:prstGeom>
          <a:noFill/>
        </p:spPr>
        <p:txBody>
          <a:bodyPr wrap="square" lIns="0" tIns="0" rIns="0" bIns="0" anchor="t">
            <a:spAutoFit/>
          </a:bodyPr>
          <a:lstStyle/>
          <a:p>
            <a:pPr marL="200025" indent="-200025">
              <a:lnSpc>
                <a:spcPct val="100000"/>
              </a:lnSpc>
              <a:spcAft>
                <a:spcPts val="800"/>
              </a:spcAft>
              <a:buFont typeface="Arial"/>
              <a:buChar char="•"/>
            </a:pPr>
            <a:r>
              <a:rPr lang="de-AT" sz="1400" b="0" i="0">
                <a:solidFill>
                  <a:srgbClr val="000000"/>
                </a:solidFill>
                <a:latin typeface="Calibri"/>
                <a:ea typeface="Calibri"/>
                <a:cs typeface="Calibri"/>
              </a:rPr>
              <a:t>Two </a:t>
            </a:r>
            <a:r>
              <a:rPr lang="de-AT" sz="1400" b="0" i="0" err="1">
                <a:solidFill>
                  <a:srgbClr val="000000"/>
                </a:solidFill>
                <a:latin typeface="Calibri"/>
                <a:ea typeface="Calibri"/>
                <a:cs typeface="Calibri"/>
              </a:rPr>
              <a:t>hospitals</a:t>
            </a:r>
            <a:r>
              <a:rPr lang="de-AT" sz="1400" b="0" i="0">
                <a:solidFill>
                  <a:srgbClr val="000000"/>
                </a:solidFill>
                <a:latin typeface="Calibri"/>
                <a:ea typeface="Calibri"/>
                <a:cs typeface="Calibri"/>
              </a:rPr>
              <a:t> </a:t>
            </a:r>
            <a:r>
              <a:rPr lang="de-AT" sz="1400" b="0" i="0" err="1">
                <a:solidFill>
                  <a:srgbClr val="000000"/>
                </a:solidFill>
                <a:latin typeface="Calibri"/>
                <a:ea typeface="Calibri"/>
                <a:cs typeface="Calibri"/>
              </a:rPr>
              <a:t>contribute</a:t>
            </a:r>
            <a:r>
              <a:rPr lang="de-AT" sz="1400" b="0" i="0">
                <a:solidFill>
                  <a:srgbClr val="000000"/>
                </a:solidFill>
                <a:latin typeface="Calibri"/>
                <a:ea typeface="Calibri"/>
                <a:cs typeface="Calibri"/>
              </a:rPr>
              <a:t> </a:t>
            </a:r>
            <a:r>
              <a:rPr lang="de-AT" sz="1400" b="0" i="0" err="1">
                <a:solidFill>
                  <a:srgbClr val="000000"/>
                </a:solidFill>
                <a:latin typeface="Calibri"/>
                <a:ea typeface="Calibri"/>
                <a:cs typeface="Calibri"/>
              </a:rPr>
              <a:t>retrospective</a:t>
            </a:r>
            <a:r>
              <a:rPr lang="de-AT" sz="1400" b="0" i="0">
                <a:solidFill>
                  <a:srgbClr val="000000"/>
                </a:solidFill>
                <a:latin typeface="Calibri"/>
                <a:ea typeface="Calibri"/>
                <a:cs typeface="Calibri"/>
              </a:rPr>
              <a:t> </a:t>
            </a:r>
            <a:r>
              <a:rPr lang="de-AT" sz="1400" b="0" i="0" err="1">
                <a:solidFill>
                  <a:srgbClr val="000000"/>
                </a:solidFill>
                <a:latin typeface="Calibri"/>
                <a:ea typeface="Calibri"/>
                <a:cs typeface="Calibri"/>
              </a:rPr>
              <a:t>cohorts</a:t>
            </a:r>
            <a:r>
              <a:rPr lang="de-AT" sz="1400" b="0" i="0">
                <a:solidFill>
                  <a:srgbClr val="000000"/>
                </a:solidFill>
                <a:latin typeface="Calibri"/>
                <a:ea typeface="Calibri"/>
                <a:cs typeface="Calibri"/>
              </a:rPr>
              <a:t> of </a:t>
            </a:r>
            <a:r>
              <a:rPr lang="de-AT" sz="1400" b="0" i="0" err="1">
                <a:solidFill>
                  <a:srgbClr val="000000"/>
                </a:solidFill>
                <a:latin typeface="Calibri"/>
                <a:ea typeface="Calibri"/>
                <a:cs typeface="Calibri"/>
              </a:rPr>
              <a:t>patients</a:t>
            </a:r>
            <a:endParaRPr lang="de-AT" sz="1400" b="0" i="0">
              <a:solidFill>
                <a:srgbClr val="000000"/>
              </a:solidFill>
              <a:latin typeface="Calibri"/>
              <a:ea typeface="Calibri"/>
              <a:cs typeface="Calibri"/>
            </a:endParaRPr>
          </a:p>
          <a:p>
            <a:pPr marL="657225" lvl="1" indent="-200025">
              <a:spcAft>
                <a:spcPts val="800"/>
              </a:spcAft>
              <a:buFont typeface="Arial"/>
              <a:buChar char="•"/>
            </a:pPr>
            <a:r>
              <a:rPr lang="en-US" sz="1400">
                <a:latin typeface="Calibri"/>
                <a:ea typeface="Calibri"/>
                <a:cs typeface="Calibri"/>
              </a:rPr>
              <a:t>No patient appears in both, cannot be linked directly</a:t>
            </a:r>
          </a:p>
          <a:p>
            <a:pPr marL="200025" indent="-200025">
              <a:spcAft>
                <a:spcPts val="800"/>
              </a:spcAft>
              <a:buFont typeface="Arial"/>
              <a:buChar char="•"/>
            </a:pPr>
            <a:r>
              <a:rPr lang="de-AT" sz="1400" err="1">
                <a:solidFill>
                  <a:srgbClr val="000000"/>
                </a:solidFill>
                <a:latin typeface="Calibri"/>
                <a:ea typeface="Calibri"/>
                <a:cs typeface="Calibri"/>
              </a:rPr>
              <a:t>Heterogeneous</a:t>
            </a:r>
            <a:r>
              <a:rPr lang="de-AT" sz="1400">
                <a:solidFill>
                  <a:srgbClr val="000000"/>
                </a:solidFill>
                <a:latin typeface="Calibri"/>
                <a:ea typeface="Calibri"/>
                <a:cs typeface="Calibri"/>
              </a:rPr>
              <a:t> </a:t>
            </a:r>
            <a:r>
              <a:rPr lang="de-AT" sz="1400" err="1">
                <a:solidFill>
                  <a:srgbClr val="000000"/>
                </a:solidFill>
                <a:latin typeface="Calibri"/>
                <a:ea typeface="Calibri"/>
                <a:cs typeface="Calibri"/>
              </a:rPr>
              <a:t>representation</a:t>
            </a:r>
            <a:r>
              <a:rPr lang="de-AT" sz="1400">
                <a:solidFill>
                  <a:srgbClr val="000000"/>
                </a:solidFill>
                <a:latin typeface="Calibri"/>
                <a:ea typeface="Calibri"/>
                <a:cs typeface="Calibri"/>
              </a:rPr>
              <a:t> of </a:t>
            </a:r>
            <a:r>
              <a:rPr lang="de-AT" sz="1400" err="1">
                <a:solidFill>
                  <a:srgbClr val="000000"/>
                </a:solidFill>
                <a:latin typeface="Calibri"/>
                <a:ea typeface="Calibri"/>
                <a:cs typeface="Calibri"/>
              </a:rPr>
              <a:t>data</a:t>
            </a:r>
            <a:r>
              <a:rPr lang="de-AT" sz="1400">
                <a:solidFill>
                  <a:srgbClr val="000000"/>
                </a:solidFill>
                <a:latin typeface="Calibri"/>
                <a:ea typeface="Calibri"/>
                <a:cs typeface="Calibri"/>
              </a:rPr>
              <a:t> at the </a:t>
            </a:r>
            <a:r>
              <a:rPr lang="de-AT" sz="1400" err="1">
                <a:solidFill>
                  <a:srgbClr val="000000"/>
                </a:solidFill>
                <a:latin typeface="Calibri"/>
                <a:ea typeface="Calibri"/>
                <a:cs typeface="Calibri"/>
              </a:rPr>
              <a:t>hospitals</a:t>
            </a:r>
            <a:r>
              <a:rPr lang="de-AT" sz="1400">
                <a:solidFill>
                  <a:srgbClr val="000000"/>
                </a:solidFill>
                <a:latin typeface="Calibri"/>
                <a:ea typeface="Calibri"/>
                <a:cs typeface="Calibri"/>
              </a:rPr>
              <a:t> (</a:t>
            </a:r>
            <a:r>
              <a:rPr lang="de-AT" sz="1400" err="1">
                <a:solidFill>
                  <a:srgbClr val="000000"/>
                </a:solidFill>
                <a:latin typeface="Calibri"/>
                <a:ea typeface="Calibri"/>
                <a:cs typeface="Calibri"/>
              </a:rPr>
              <a:t>column</a:t>
            </a:r>
            <a:r>
              <a:rPr lang="de-AT" sz="1400">
                <a:solidFill>
                  <a:srgbClr val="000000"/>
                </a:solidFill>
                <a:latin typeface="Calibri"/>
                <a:ea typeface="Calibri"/>
                <a:cs typeface="Calibri"/>
              </a:rPr>
              <a:t> </a:t>
            </a:r>
            <a:r>
              <a:rPr lang="de-AT" sz="1400" err="1">
                <a:solidFill>
                  <a:srgbClr val="000000"/>
                </a:solidFill>
                <a:latin typeface="Calibri"/>
                <a:ea typeface="Calibri"/>
                <a:cs typeface="Calibri"/>
              </a:rPr>
              <a:t>names</a:t>
            </a:r>
            <a:r>
              <a:rPr lang="de-AT" sz="1400">
                <a:solidFill>
                  <a:srgbClr val="000000"/>
                </a:solidFill>
                <a:latin typeface="Calibri"/>
                <a:ea typeface="Calibri"/>
                <a:cs typeface="Calibri"/>
              </a:rPr>
              <a:t>, </a:t>
            </a:r>
            <a:r>
              <a:rPr lang="de-AT" sz="1400" err="1">
                <a:solidFill>
                  <a:srgbClr val="000000"/>
                </a:solidFill>
                <a:latin typeface="Calibri"/>
                <a:ea typeface="Calibri"/>
                <a:cs typeface="Calibri"/>
              </a:rPr>
              <a:t>codes</a:t>
            </a:r>
            <a:r>
              <a:rPr lang="de-AT" sz="1400">
                <a:solidFill>
                  <a:srgbClr val="000000"/>
                </a:solidFill>
                <a:latin typeface="Calibri"/>
                <a:ea typeface="Calibri"/>
                <a:cs typeface="Calibri"/>
              </a:rPr>
              <a:t>, </a:t>
            </a:r>
            <a:r>
              <a:rPr lang="de-AT" sz="1400" err="1">
                <a:solidFill>
                  <a:srgbClr val="000000"/>
                </a:solidFill>
                <a:latin typeface="Calibri"/>
                <a:ea typeface="Calibri"/>
                <a:cs typeface="Calibri"/>
              </a:rPr>
              <a:t>details</a:t>
            </a:r>
            <a:r>
              <a:rPr lang="de-AT" sz="1400">
                <a:solidFill>
                  <a:srgbClr val="000000"/>
                </a:solidFill>
                <a:latin typeface="Calibri"/>
                <a:ea typeface="Calibri"/>
                <a:cs typeface="Calibri"/>
              </a:rPr>
              <a:t> , </a:t>
            </a:r>
            <a:r>
              <a:rPr lang="de-AT" sz="1400" err="1">
                <a:solidFill>
                  <a:srgbClr val="000000"/>
                </a:solidFill>
                <a:latin typeface="Calibri"/>
                <a:ea typeface="Calibri"/>
                <a:cs typeface="Calibri"/>
              </a:rPr>
              <a:t>languages</a:t>
            </a:r>
            <a:r>
              <a:rPr lang="de-AT" sz="1400">
                <a:solidFill>
                  <a:srgbClr val="000000"/>
                </a:solidFill>
                <a:latin typeface="Calibri"/>
                <a:ea typeface="Calibri"/>
                <a:cs typeface="Calibri"/>
              </a:rPr>
              <a:t>, etc.)</a:t>
            </a:r>
            <a:endParaRPr lang="de-AT"/>
          </a:p>
          <a:p>
            <a:pPr marL="200025" indent="-200025">
              <a:spcAft>
                <a:spcPts val="800"/>
              </a:spcAft>
              <a:buFont typeface="Arial"/>
              <a:buChar char="•"/>
            </a:pPr>
            <a:r>
              <a:rPr lang="de-AT" sz="1400">
                <a:solidFill>
                  <a:srgbClr val="000000"/>
                </a:solidFill>
                <a:latin typeface="Calibri"/>
                <a:ea typeface="Calibri"/>
                <a:cs typeface="Calibri"/>
              </a:rPr>
              <a:t>Partial </a:t>
            </a:r>
            <a:r>
              <a:rPr lang="de-AT" sz="1400" err="1">
                <a:solidFill>
                  <a:srgbClr val="000000"/>
                </a:solidFill>
                <a:latin typeface="Calibri"/>
                <a:ea typeface="Calibri"/>
                <a:cs typeface="Calibri"/>
              </a:rPr>
              <a:t>overlap</a:t>
            </a:r>
            <a:r>
              <a:rPr lang="de-AT" sz="1400">
                <a:solidFill>
                  <a:srgbClr val="000000"/>
                </a:solidFill>
                <a:latin typeface="Calibri"/>
                <a:ea typeface="Calibri"/>
                <a:cs typeface="Calibri"/>
              </a:rPr>
              <a:t> of </a:t>
            </a:r>
            <a:r>
              <a:rPr lang="de-AT" sz="1400" err="1">
                <a:solidFill>
                  <a:srgbClr val="000000"/>
                </a:solidFill>
                <a:latin typeface="Calibri"/>
                <a:ea typeface="Calibri"/>
                <a:cs typeface="Calibri"/>
              </a:rPr>
              <a:t>types</a:t>
            </a:r>
            <a:r>
              <a:rPr lang="de-AT" sz="1400">
                <a:solidFill>
                  <a:srgbClr val="000000"/>
                </a:solidFill>
                <a:latin typeface="Calibri"/>
                <a:ea typeface="Calibri"/>
                <a:cs typeface="Calibri"/>
              </a:rPr>
              <a:t> of </a:t>
            </a:r>
            <a:r>
              <a:rPr lang="de-AT" sz="1400" err="1">
                <a:solidFill>
                  <a:srgbClr val="000000"/>
                </a:solidFill>
                <a:latin typeface="Calibri"/>
                <a:ea typeface="Calibri"/>
                <a:cs typeface="Calibri"/>
              </a:rPr>
              <a:t>information</a:t>
            </a:r>
            <a:r>
              <a:rPr lang="de-AT" sz="1400">
                <a:solidFill>
                  <a:srgbClr val="000000"/>
                </a:solidFill>
                <a:latin typeface="Calibri"/>
                <a:ea typeface="Calibri"/>
                <a:cs typeface="Calibri"/>
              </a:rPr>
              <a:t> </a:t>
            </a:r>
            <a:r>
              <a:rPr lang="de-AT" sz="1400" err="1">
                <a:solidFill>
                  <a:srgbClr val="000000"/>
                </a:solidFill>
                <a:latin typeface="Calibri"/>
                <a:ea typeface="Calibri"/>
                <a:cs typeface="Calibri"/>
              </a:rPr>
              <a:t>between</a:t>
            </a:r>
            <a:r>
              <a:rPr lang="de-AT" sz="1400">
                <a:solidFill>
                  <a:srgbClr val="000000"/>
                </a:solidFill>
                <a:latin typeface="Calibri"/>
                <a:ea typeface="Calibri"/>
                <a:cs typeface="Calibri"/>
              </a:rPr>
              <a:t> </a:t>
            </a:r>
            <a:r>
              <a:rPr lang="de-AT" sz="1400" err="1">
                <a:solidFill>
                  <a:srgbClr val="000000"/>
                </a:solidFill>
                <a:latin typeface="Calibri"/>
                <a:ea typeface="Calibri"/>
                <a:cs typeface="Calibri"/>
              </a:rPr>
              <a:t>hospitals</a:t>
            </a:r>
            <a:endParaRPr lang="de-AT" sz="1400">
              <a:solidFill>
                <a:srgbClr val="000000"/>
              </a:solidFill>
              <a:latin typeface="Calibri" panose="020F0502020204030204" pitchFamily="34" charset="0"/>
              <a:ea typeface="Calibri"/>
              <a:cs typeface="Calibri" panose="020F0502020204030204" pitchFamily="34" charset="0"/>
            </a:endParaRPr>
          </a:p>
          <a:p>
            <a:pPr marL="657225" lvl="1" indent="-200025">
              <a:spcAft>
                <a:spcPts val="800"/>
              </a:spcAft>
              <a:buFont typeface="Arial"/>
              <a:buChar char="•"/>
            </a:pPr>
            <a:endParaRPr lang="de-AT" sz="1430" b="0" i="0">
              <a:solidFill>
                <a:srgbClr val="000000"/>
              </a:solidFill>
              <a:latin typeface="Calibri" panose="020F0502020204030204" pitchFamily="34" charset="0"/>
              <a:cs typeface="Calibri" panose="020F0502020204030204" pitchFamily="34" charset="0"/>
            </a:endParaRPr>
          </a:p>
          <a:p>
            <a:pPr marL="200025" indent="-200025">
              <a:lnSpc>
                <a:spcPct val="100000"/>
              </a:lnSpc>
              <a:spcAft>
                <a:spcPts val="800"/>
              </a:spcAft>
              <a:buFont typeface="Arial"/>
              <a:buChar char="•"/>
            </a:pPr>
            <a:endParaRPr lang="de-AT" sz="1430" b="0" i="0">
              <a:solidFill>
                <a:srgbClr val="000000"/>
              </a:solidFill>
              <a:latin typeface="Calibri" panose="020F0502020204030204" pitchFamily="34" charset="0"/>
              <a:cs typeface="Calibri" panose="020F0502020204030204" pitchFamily="34" charset="0"/>
            </a:endParaRPr>
          </a:p>
        </p:txBody>
      </p:sp>
      <p:sp>
        <p:nvSpPr>
          <p:cNvPr id="2" name="Footer Divider">
            <a:extLst>
              <a:ext uri="{FF2B5EF4-FFF2-40B4-BE49-F238E27FC236}">
                <a16:creationId xmlns:a16="http://schemas.microsoft.com/office/drawing/2014/main" id="{79A4E05D-CDA6-1793-D386-D2554A6DF8EF}"/>
              </a:ext>
            </a:extLst>
          </p:cNvPr>
          <p:cNvSpPr/>
          <p:nvPr/>
        </p:nvSpPr>
        <p:spPr>
          <a:xfrm>
            <a:off x="457200" y="4721380"/>
            <a:ext cx="8229600" cy="9525"/>
          </a:xfrm>
          <a:prstGeom prst="rect">
            <a:avLst/>
          </a:prstGeom>
          <a:solidFill>
            <a:srgbClr val="C9C3BB"/>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SE"/>
          </a:p>
        </p:txBody>
      </p:sp>
    </p:spTree>
    <p:extLst>
      <p:ext uri="{BB962C8B-B14F-4D97-AF65-F5344CB8AC3E}">
        <p14:creationId xmlns:p14="http://schemas.microsoft.com/office/powerpoint/2010/main" val="15493647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B2DDDD-FD2B-C4FD-04DC-24E83591DD99}"/>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A6E94B96-A487-8092-F356-CD812EE6A575}"/>
              </a:ext>
            </a:extLst>
          </p:cNvPr>
          <p:cNvSpPr txBox="1"/>
          <p:nvPr/>
        </p:nvSpPr>
        <p:spPr>
          <a:xfrm>
            <a:off x="571501" y="863600"/>
            <a:ext cx="8229600" cy="492443"/>
          </a:xfrm>
          <a:prstGeom prst="rect">
            <a:avLst/>
          </a:prstGeom>
          <a:noFill/>
        </p:spPr>
        <p:txBody>
          <a:bodyPr wrap="square" lIns="0" tIns="0" rIns="0" bIns="0">
            <a:spAutoFit/>
          </a:bodyPr>
          <a:lstStyle/>
          <a:p>
            <a:r>
              <a:rPr lang="de-DE" sz="3200" b="1">
                <a:solidFill>
                  <a:srgbClr val="1B2A4A"/>
                </a:solidFill>
                <a:latin typeface="Bookman Old Style"/>
              </a:rPr>
              <a:t>Different Levels </a:t>
            </a:r>
            <a:r>
              <a:rPr lang="de-DE" sz="3200" b="1" err="1">
                <a:solidFill>
                  <a:srgbClr val="1B2A4A"/>
                </a:solidFill>
                <a:latin typeface="Bookman Old Style"/>
              </a:rPr>
              <a:t>of</a:t>
            </a:r>
            <a:r>
              <a:rPr lang="de-DE" sz="3200" b="1">
                <a:solidFill>
                  <a:srgbClr val="1B2A4A"/>
                </a:solidFill>
                <a:latin typeface="Bookman Old Style"/>
              </a:rPr>
              <a:t> Detail</a:t>
            </a:r>
            <a:endParaRPr sz="3200" b="1" i="0">
              <a:solidFill>
                <a:srgbClr val="1B2A4A"/>
              </a:solidFill>
              <a:latin typeface="Bookman Old Style"/>
            </a:endParaRPr>
          </a:p>
        </p:txBody>
      </p:sp>
      <p:sp>
        <p:nvSpPr>
          <p:cNvPr id="4" name="Text 0">
            <a:extLst>
              <a:ext uri="{FF2B5EF4-FFF2-40B4-BE49-F238E27FC236}">
                <a16:creationId xmlns:a16="http://schemas.microsoft.com/office/drawing/2014/main" id="{D98A3B5C-D02D-F14F-0BC7-C9CB1CCF8175}"/>
              </a:ext>
            </a:extLst>
          </p:cNvPr>
          <p:cNvSpPr/>
          <p:nvPr/>
        </p:nvSpPr>
        <p:spPr>
          <a:xfrm>
            <a:off x="457200" y="301752"/>
            <a:ext cx="3840480" cy="274320"/>
          </a:xfrm>
          <a:prstGeom prst="rect">
            <a:avLst/>
          </a:prstGeom>
          <a:noFill/>
          <a:ln/>
        </p:spPr>
        <p:txBody>
          <a:bodyPr wrap="square" lIns="0" tIns="0" rIns="0" bIns="0" rtlCol="0" anchor="ctr"/>
          <a:lstStyle/>
          <a:p>
            <a:r>
              <a:rPr lang="en-US" sz="1100" b="1" kern="0" spc="200">
                <a:solidFill>
                  <a:srgbClr val="004791"/>
                </a:solidFill>
                <a:latin typeface="Calibri"/>
                <a:ea typeface="Calibri"/>
                <a:cs typeface="Calibri"/>
              </a:rPr>
              <a:t>THIRD GENERATION</a:t>
            </a:r>
            <a:endParaRPr lang="en-US" sz="1100"/>
          </a:p>
        </p:txBody>
      </p:sp>
      <p:sp>
        <p:nvSpPr>
          <p:cNvPr id="29" name="Text 17">
            <a:extLst>
              <a:ext uri="{FF2B5EF4-FFF2-40B4-BE49-F238E27FC236}">
                <a16:creationId xmlns:a16="http://schemas.microsoft.com/office/drawing/2014/main" id="{6FA88607-C6BF-C7FD-CAAB-5EB66F865E98}"/>
              </a:ext>
            </a:extLst>
          </p:cNvPr>
          <p:cNvSpPr/>
          <p:nvPr/>
        </p:nvSpPr>
        <p:spPr>
          <a:xfrm>
            <a:off x="457200" y="4832604"/>
            <a:ext cx="2743200" cy="146304"/>
          </a:xfrm>
          <a:prstGeom prst="rect">
            <a:avLst/>
          </a:prstGeom>
          <a:noFill/>
          <a:ln/>
        </p:spPr>
        <p:txBody>
          <a:bodyPr wrap="square" lIns="0" tIns="0" rIns="0" bIns="0" rtlCol="0" anchor="ctr"/>
          <a:lstStyle/>
          <a:p>
            <a:pPr marL="0" indent="0" algn="l">
              <a:buNone/>
            </a:pPr>
            <a:r>
              <a:rPr lang="en-US" sz="800" b="1" kern="0" spc="100">
                <a:solidFill>
                  <a:srgbClr val="004791"/>
                </a:solidFill>
                <a:latin typeface="Calibri" pitchFamily="34" charset="0"/>
                <a:ea typeface="Calibri" pitchFamily="34" charset="-122"/>
                <a:cs typeface="Calibri" pitchFamily="34" charset="-120"/>
              </a:rPr>
              <a:t>KTH</a:t>
            </a:r>
            <a:r>
              <a:rPr lang="en-US" sz="800" kern="0" spc="100">
                <a:solidFill>
                  <a:srgbClr val="C9C3BB"/>
                </a:solidFill>
                <a:latin typeface="Calibri" pitchFamily="34" charset="0"/>
                <a:ea typeface="Calibri" pitchFamily="34" charset="-122"/>
                <a:cs typeface="Calibri" pitchFamily="34" charset="-120"/>
              </a:rPr>
              <a:t>  /  </a:t>
            </a:r>
            <a:r>
              <a:rPr lang="en-US" sz="800" b="1" kern="0" spc="100">
                <a:solidFill>
                  <a:srgbClr val="57068C"/>
                </a:solidFill>
                <a:latin typeface="Calibri" pitchFamily="34" charset="0"/>
                <a:ea typeface="Calibri" pitchFamily="34" charset="-122"/>
                <a:cs typeface="Calibri" pitchFamily="34" charset="-120"/>
              </a:rPr>
              <a:t>NYU</a:t>
            </a:r>
            <a:r>
              <a:rPr lang="en-US" sz="800" kern="0" spc="100">
                <a:solidFill>
                  <a:srgbClr val="C9C3BB"/>
                </a:solidFill>
                <a:latin typeface="Calibri" pitchFamily="34" charset="0"/>
                <a:ea typeface="Calibri" pitchFamily="34" charset="-122"/>
                <a:cs typeface="Calibri" pitchFamily="34" charset="-120"/>
              </a:rPr>
              <a:t>  /  </a:t>
            </a:r>
            <a:r>
              <a:rPr lang="en-US" sz="800" b="1" kern="0" spc="100">
                <a:solidFill>
                  <a:srgbClr val="0066B3"/>
                </a:solidFill>
                <a:latin typeface="Calibri" pitchFamily="34" charset="0"/>
                <a:ea typeface="Calibri" pitchFamily="34" charset="-122"/>
                <a:cs typeface="Calibri" pitchFamily="34" charset="-120"/>
              </a:rPr>
              <a:t>TU Wien</a:t>
            </a:r>
            <a:endParaRPr lang="en-US" sz="800"/>
          </a:p>
        </p:txBody>
      </p:sp>
      <p:sp>
        <p:nvSpPr>
          <p:cNvPr id="31" name="Text 18">
            <a:extLst>
              <a:ext uri="{FF2B5EF4-FFF2-40B4-BE49-F238E27FC236}">
                <a16:creationId xmlns:a16="http://schemas.microsoft.com/office/drawing/2014/main" id="{0463D341-75D7-3261-84E1-A3B47E4CE31E}"/>
              </a:ext>
            </a:extLst>
          </p:cNvPr>
          <p:cNvSpPr/>
          <p:nvPr/>
        </p:nvSpPr>
        <p:spPr>
          <a:xfrm>
            <a:off x="5486400" y="4823460"/>
            <a:ext cx="2743200" cy="164592"/>
          </a:xfrm>
          <a:prstGeom prst="rect">
            <a:avLst/>
          </a:prstGeom>
          <a:noFill/>
          <a:ln/>
        </p:spPr>
        <p:txBody>
          <a:bodyPr wrap="square" lIns="0" tIns="0" rIns="0" bIns="0" rtlCol="0" anchor="ctr"/>
          <a:lstStyle/>
          <a:p>
            <a:pPr algn="r"/>
            <a:r>
              <a:rPr lang="en-US" sz="800">
                <a:solidFill>
                  <a:srgbClr val="5C6470"/>
                </a:solidFill>
                <a:latin typeface="Calibri"/>
                <a:ea typeface="Calibri"/>
                <a:cs typeface="Calibri"/>
              </a:rPr>
              <a:t>Katja Hose</a:t>
            </a:r>
            <a:endParaRPr lang="en-US"/>
          </a:p>
        </p:txBody>
      </p:sp>
      <p:sp>
        <p:nvSpPr>
          <p:cNvPr id="33" name="Text 19">
            <a:extLst>
              <a:ext uri="{FF2B5EF4-FFF2-40B4-BE49-F238E27FC236}">
                <a16:creationId xmlns:a16="http://schemas.microsoft.com/office/drawing/2014/main" id="{E15A04C3-51D0-9CAA-304D-081256472B8F}"/>
              </a:ext>
            </a:extLst>
          </p:cNvPr>
          <p:cNvSpPr/>
          <p:nvPr/>
        </p:nvSpPr>
        <p:spPr>
          <a:xfrm>
            <a:off x="8321040" y="4823460"/>
            <a:ext cx="365760" cy="164592"/>
          </a:xfrm>
          <a:prstGeom prst="rect">
            <a:avLst/>
          </a:prstGeom>
          <a:noFill/>
          <a:ln/>
        </p:spPr>
        <p:txBody>
          <a:bodyPr wrap="square" lIns="0" tIns="0" rIns="0" bIns="0" rtlCol="0" anchor="ctr"/>
          <a:lstStyle/>
          <a:p>
            <a:pPr marL="0" indent="0" algn="r">
              <a:buNone/>
            </a:pPr>
            <a:fld id="{00000000-0000-0000-0000-000000000031}" type="slidenum">
              <a:rPr lang="en-US" sz="800">
                <a:solidFill>
                  <a:srgbClr val="5C6470"/>
                </a:solidFill>
                <a:latin typeface="Calibri" pitchFamily="34" charset="0"/>
                <a:ea typeface="Calibri" pitchFamily="34" charset="-122"/>
                <a:cs typeface="Calibri" pitchFamily="34" charset="-120"/>
              </a:rPr>
              <a:t>53</a:t>
            </a:fld>
            <a:endParaRPr lang="en-US" sz="800"/>
          </a:p>
        </p:txBody>
      </p:sp>
      <p:sp>
        <p:nvSpPr>
          <p:cNvPr id="10" name="Text 9">
            <a:extLst>
              <a:ext uri="{FF2B5EF4-FFF2-40B4-BE49-F238E27FC236}">
                <a16:creationId xmlns:a16="http://schemas.microsoft.com/office/drawing/2014/main" id="{DFA48182-FB6B-2847-F474-F14035513481}"/>
              </a:ext>
            </a:extLst>
          </p:cNvPr>
          <p:cNvSpPr/>
          <p:nvPr/>
        </p:nvSpPr>
        <p:spPr>
          <a:xfrm>
            <a:off x="452203" y="1486707"/>
            <a:ext cx="7179520" cy="311058"/>
          </a:xfrm>
          <a:prstGeom prst="rect">
            <a:avLst/>
          </a:prstGeom>
          <a:noFill/>
          <a:ln/>
        </p:spPr>
        <p:txBody>
          <a:bodyPr wrap="square" lIns="0" tIns="0" rIns="0" bIns="0" rtlCol="0" anchor="t"/>
          <a:lstStyle/>
          <a:p>
            <a:pPr>
              <a:lnSpc>
                <a:spcPts val="2200"/>
              </a:lnSpc>
              <a:spcAft>
                <a:spcPts val="600"/>
              </a:spcAft>
              <a:buSzPct val="100000"/>
            </a:pPr>
            <a:r>
              <a:rPr lang="en-US" sz="1400" b="1">
                <a:solidFill>
                  <a:srgbClr val="004791"/>
                </a:solidFill>
                <a:latin typeface="Calibri" pitchFamily="34" charset="0"/>
                <a:ea typeface="Calibri" pitchFamily="34" charset="-122"/>
                <a:cs typeface="Calibri" pitchFamily="34" charset="-120"/>
              </a:rPr>
              <a:t>Example</a:t>
            </a:r>
          </a:p>
        </p:txBody>
      </p:sp>
      <p:sp>
        <p:nvSpPr>
          <p:cNvPr id="13" name="TextBox 20">
            <a:extLst>
              <a:ext uri="{FF2B5EF4-FFF2-40B4-BE49-F238E27FC236}">
                <a16:creationId xmlns:a16="http://schemas.microsoft.com/office/drawing/2014/main" id="{D59CBDAF-D8C7-5E68-B321-F3E5A09BCBE8}"/>
              </a:ext>
            </a:extLst>
          </p:cNvPr>
          <p:cNvSpPr txBox="1"/>
          <p:nvPr/>
        </p:nvSpPr>
        <p:spPr>
          <a:xfrm>
            <a:off x="457200" y="3516101"/>
            <a:ext cx="8229600" cy="1188018"/>
          </a:xfrm>
          <a:prstGeom prst="rect">
            <a:avLst/>
          </a:prstGeom>
          <a:noFill/>
        </p:spPr>
        <p:txBody>
          <a:bodyPr wrap="square" lIns="0" tIns="0" rIns="0" bIns="0" anchor="t">
            <a:spAutoFit/>
          </a:bodyPr>
          <a:lstStyle/>
          <a:p>
            <a:pPr marL="200025" indent="-200025">
              <a:lnSpc>
                <a:spcPct val="100000"/>
              </a:lnSpc>
              <a:spcAft>
                <a:spcPts val="800"/>
              </a:spcAft>
              <a:buFont typeface="Arial"/>
              <a:buChar char="•"/>
            </a:pPr>
            <a:r>
              <a:rPr lang="de-AT" sz="1400" b="0" i="0" err="1">
                <a:solidFill>
                  <a:srgbClr val="000000"/>
                </a:solidFill>
                <a:latin typeface="Calibri"/>
                <a:ea typeface="Calibri"/>
                <a:cs typeface="Calibri"/>
              </a:rPr>
              <a:t>One</a:t>
            </a:r>
            <a:r>
              <a:rPr lang="de-AT" sz="1400" b="0" i="0">
                <a:solidFill>
                  <a:srgbClr val="000000"/>
                </a:solidFill>
                <a:latin typeface="Calibri"/>
                <a:ea typeface="Calibri"/>
                <a:cs typeface="Calibri"/>
              </a:rPr>
              <a:t> </a:t>
            </a:r>
            <a:r>
              <a:rPr lang="de-AT" sz="1400" b="0" i="0" err="1">
                <a:solidFill>
                  <a:srgbClr val="000000"/>
                </a:solidFill>
                <a:latin typeface="Calibri"/>
                <a:ea typeface="Calibri"/>
                <a:cs typeface="Calibri"/>
              </a:rPr>
              <a:t>boolean</a:t>
            </a:r>
            <a:r>
              <a:rPr lang="de-AT" sz="1400" b="0" i="0">
                <a:solidFill>
                  <a:srgbClr val="000000"/>
                </a:solidFill>
                <a:latin typeface="Calibri"/>
                <a:ea typeface="Calibri"/>
                <a:cs typeface="Calibri"/>
              </a:rPr>
              <a:t> (</a:t>
            </a:r>
            <a:r>
              <a:rPr lang="de-AT" sz="1400" b="0" i="0" err="1">
                <a:solidFill>
                  <a:srgbClr val="000000"/>
                </a:solidFill>
                <a:latin typeface="Calibri"/>
                <a:ea typeface="Calibri"/>
                <a:cs typeface="Calibri"/>
              </a:rPr>
              <a:t>prev</a:t>
            </a:r>
            <a:r>
              <a:rPr lang="de-AT" sz="1400" err="1">
                <a:solidFill>
                  <a:srgbClr val="000000"/>
                </a:solidFill>
                <a:latin typeface="Calibri"/>
                <a:ea typeface="Calibri"/>
                <a:cs typeface="Calibri"/>
              </a:rPr>
              <a:t>_heart_failure</a:t>
            </a:r>
            <a:r>
              <a:rPr lang="de-AT" sz="1400">
                <a:solidFill>
                  <a:srgbClr val="000000"/>
                </a:solidFill>
                <a:latin typeface="Calibri"/>
                <a:ea typeface="Calibri"/>
                <a:cs typeface="Calibri"/>
              </a:rPr>
              <a:t>) vs. </a:t>
            </a:r>
            <a:r>
              <a:rPr lang="de-AT" sz="1400" err="1">
                <a:solidFill>
                  <a:srgbClr val="000000"/>
                </a:solidFill>
                <a:latin typeface="Calibri"/>
                <a:ea typeface="Calibri"/>
                <a:cs typeface="Calibri"/>
              </a:rPr>
              <a:t>three</a:t>
            </a:r>
            <a:endParaRPr lang="de-AT" sz="1400">
              <a:solidFill>
                <a:srgbClr val="000000"/>
              </a:solidFill>
              <a:latin typeface="Calibri"/>
              <a:ea typeface="Calibri"/>
              <a:cs typeface="Calibri"/>
            </a:endParaRPr>
          </a:p>
          <a:p>
            <a:pPr marL="200025" indent="-200025">
              <a:lnSpc>
                <a:spcPct val="100000"/>
              </a:lnSpc>
              <a:spcAft>
                <a:spcPts val="800"/>
              </a:spcAft>
              <a:buFont typeface="Arial"/>
              <a:buChar char="•"/>
            </a:pPr>
            <a:r>
              <a:rPr lang="de-AT" sz="1400" b="0" i="0">
                <a:solidFill>
                  <a:srgbClr val="000000"/>
                </a:solidFill>
                <a:latin typeface="Calibri"/>
                <a:ea typeface="Calibri"/>
                <a:cs typeface="Calibri"/>
              </a:rPr>
              <a:t>Two </a:t>
            </a:r>
            <a:r>
              <a:rPr lang="de-AT" sz="1400">
                <a:solidFill>
                  <a:srgbClr val="000000"/>
                </a:solidFill>
                <a:latin typeface="Calibri"/>
                <a:ea typeface="Calibri"/>
                <a:cs typeface="Calibri"/>
              </a:rPr>
              <a:t>high-level </a:t>
            </a:r>
            <a:r>
              <a:rPr lang="de-AT" sz="1400" b="0" i="0" err="1">
                <a:solidFill>
                  <a:srgbClr val="000000"/>
                </a:solidFill>
                <a:latin typeface="Calibri"/>
                <a:ea typeface="Calibri"/>
                <a:cs typeface="Calibri"/>
              </a:rPr>
              <a:t>categories</a:t>
            </a:r>
            <a:r>
              <a:rPr lang="de-AT" sz="1400" b="0" i="0">
                <a:solidFill>
                  <a:srgbClr val="000000"/>
                </a:solidFill>
                <a:latin typeface="Calibri"/>
                <a:ea typeface="Calibri"/>
                <a:cs typeface="Calibri"/>
              </a:rPr>
              <a:t> vs. </a:t>
            </a:r>
            <a:r>
              <a:rPr lang="de-AT" sz="1400" b="0" i="0" err="1">
                <a:solidFill>
                  <a:srgbClr val="000000"/>
                </a:solidFill>
                <a:latin typeface="Calibri"/>
                <a:ea typeface="Calibri"/>
                <a:cs typeface="Calibri"/>
              </a:rPr>
              <a:t>sixteen</a:t>
            </a:r>
            <a:r>
              <a:rPr lang="de-AT" sz="1400" b="0" i="0">
                <a:solidFill>
                  <a:srgbClr val="000000"/>
                </a:solidFill>
                <a:latin typeface="Calibri"/>
                <a:ea typeface="Calibri"/>
                <a:cs typeface="Calibri"/>
              </a:rPr>
              <a:t> </a:t>
            </a:r>
            <a:r>
              <a:rPr lang="de-AT" sz="1400" b="0" i="0" err="1">
                <a:solidFill>
                  <a:srgbClr val="000000"/>
                </a:solidFill>
                <a:latin typeface="Calibri"/>
                <a:ea typeface="Calibri"/>
                <a:cs typeface="Calibri"/>
              </a:rPr>
              <a:t>named</a:t>
            </a:r>
            <a:r>
              <a:rPr lang="de-AT" sz="1400" b="0" i="0">
                <a:solidFill>
                  <a:srgbClr val="000000"/>
                </a:solidFill>
                <a:latin typeface="Calibri"/>
                <a:ea typeface="Calibri"/>
                <a:cs typeface="Calibri"/>
              </a:rPr>
              <a:t> </a:t>
            </a:r>
            <a:r>
              <a:rPr lang="de-AT" sz="1400" b="0" i="0" err="1">
                <a:solidFill>
                  <a:srgbClr val="000000"/>
                </a:solidFill>
                <a:latin typeface="Calibri"/>
                <a:ea typeface="Calibri"/>
                <a:cs typeface="Calibri"/>
              </a:rPr>
              <a:t>drug</a:t>
            </a:r>
            <a:r>
              <a:rPr lang="de-AT" sz="1400" b="0" i="0">
                <a:solidFill>
                  <a:srgbClr val="000000"/>
                </a:solidFill>
                <a:latin typeface="Calibri"/>
                <a:ea typeface="Calibri"/>
                <a:cs typeface="Calibri"/>
              </a:rPr>
              <a:t>/</a:t>
            </a:r>
            <a:r>
              <a:rPr lang="de-AT" sz="1400" b="0" i="0" err="1">
                <a:solidFill>
                  <a:srgbClr val="000000"/>
                </a:solidFill>
                <a:latin typeface="Calibri"/>
                <a:ea typeface="Calibri"/>
                <a:cs typeface="Calibri"/>
              </a:rPr>
              <a:t>drug</a:t>
            </a:r>
            <a:r>
              <a:rPr lang="de-AT" sz="1400" b="0" i="0">
                <a:solidFill>
                  <a:srgbClr val="000000"/>
                </a:solidFill>
                <a:latin typeface="Calibri"/>
                <a:ea typeface="Calibri"/>
                <a:cs typeface="Calibri"/>
              </a:rPr>
              <a:t>-level </a:t>
            </a:r>
            <a:r>
              <a:rPr lang="de-AT" sz="1400" b="0" i="0" err="1">
                <a:solidFill>
                  <a:srgbClr val="000000"/>
                </a:solidFill>
                <a:latin typeface="Calibri"/>
                <a:ea typeface="Calibri"/>
                <a:cs typeface="Calibri"/>
              </a:rPr>
              <a:t>classes</a:t>
            </a:r>
            <a:r>
              <a:rPr lang="de-AT" sz="1400">
                <a:solidFill>
                  <a:srgbClr val="000000"/>
                </a:solidFill>
                <a:latin typeface="Calibri"/>
                <a:ea typeface="Calibri"/>
                <a:cs typeface="Calibri"/>
              </a:rPr>
              <a:t>, e.g., </a:t>
            </a:r>
            <a:r>
              <a:rPr lang="de-AT" sz="1400" b="0" i="0">
                <a:solidFill>
                  <a:srgbClr val="000000"/>
                </a:solidFill>
                <a:latin typeface="Calibri"/>
                <a:ea typeface="Calibri"/>
                <a:cs typeface="Calibri"/>
              </a:rPr>
              <a:t>ASA – Aspirin</a:t>
            </a:r>
          </a:p>
          <a:p>
            <a:pPr marL="200025" indent="-200025">
              <a:spcAft>
                <a:spcPts val="800"/>
              </a:spcAft>
              <a:buFont typeface="Arial"/>
              <a:buChar char="•"/>
            </a:pPr>
            <a:r>
              <a:rPr lang="en-US" sz="1400">
                <a:latin typeface="Calibri"/>
                <a:ea typeface="Calibri"/>
                <a:cs typeface="Calibri"/>
              </a:rPr>
              <a:t>Two different abbreviations denoting the same thing</a:t>
            </a:r>
          </a:p>
          <a:p>
            <a:pPr marL="200025" indent="-200025">
              <a:spcAft>
                <a:spcPts val="800"/>
              </a:spcAft>
              <a:buFont typeface="Arial"/>
              <a:buChar char="•"/>
            </a:pPr>
            <a:r>
              <a:rPr lang="en-US" sz="1430">
                <a:latin typeface="Calibri" panose="020F0502020204030204" pitchFamily="34" charset="0"/>
                <a:cs typeface="Calibri" panose="020F0502020204030204" pitchFamily="34" charset="0"/>
              </a:rPr>
              <a:t>…</a:t>
            </a:r>
          </a:p>
        </p:txBody>
      </p:sp>
      <p:sp>
        <p:nvSpPr>
          <p:cNvPr id="2" name="Text 2">
            <a:extLst>
              <a:ext uri="{FF2B5EF4-FFF2-40B4-BE49-F238E27FC236}">
                <a16:creationId xmlns:a16="http://schemas.microsoft.com/office/drawing/2014/main" id="{A9291C0C-D730-EC9D-7FBB-DE62F853598D}"/>
              </a:ext>
            </a:extLst>
          </p:cNvPr>
          <p:cNvSpPr/>
          <p:nvPr/>
        </p:nvSpPr>
        <p:spPr>
          <a:xfrm>
            <a:off x="984710" y="1749813"/>
            <a:ext cx="7555786" cy="1554480"/>
          </a:xfrm>
          <a:prstGeom prst="rect">
            <a:avLst/>
          </a:prstGeom>
          <a:noFill/>
          <a:ln/>
        </p:spPr>
        <p:txBody>
          <a:bodyPr wrap="square" lIns="0" tIns="0" rIns="0" bIns="0" rtlCol="0" anchor="t"/>
          <a:lstStyle/>
          <a:p>
            <a:pPr>
              <a:lnSpc>
                <a:spcPct val="105000"/>
              </a:lnSpc>
            </a:pPr>
            <a:r>
              <a:rPr lang="en-US" sz="1200">
                <a:solidFill>
                  <a:srgbClr val="000000"/>
                </a:solidFill>
                <a:latin typeface="Consolas"/>
                <a:ea typeface="Consolas" pitchFamily="34" charset="-122"/>
                <a:cs typeface="Consolas" pitchFamily="34" charset="-120"/>
              </a:rPr>
              <a:t>                        hospital A                 hospital B</a:t>
            </a:r>
            <a:endParaRPr lang="en-US" sz="1200">
              <a:latin typeface="Consolas"/>
            </a:endParaRPr>
          </a:p>
          <a:p>
            <a:pPr marL="0" indent="0">
              <a:lnSpc>
                <a:spcPct val="105000"/>
              </a:lnSpc>
              <a:buNone/>
            </a:pPr>
            <a:r>
              <a:rPr lang="en-US" sz="1200">
                <a:solidFill>
                  <a:srgbClr val="000000"/>
                </a:solidFill>
                <a:latin typeface="Consolas" pitchFamily="34" charset="0"/>
                <a:ea typeface="Consolas" pitchFamily="34" charset="-122"/>
                <a:cs typeface="Consolas" pitchFamily="34" charset="-120"/>
              </a:rPr>
              <a:t>-------------------------------------------------------------------------------</a:t>
            </a:r>
            <a:endParaRPr lang="en-US" sz="1200"/>
          </a:p>
          <a:p>
            <a:pPr>
              <a:lnSpc>
                <a:spcPct val="105000"/>
              </a:lnSpc>
            </a:pPr>
            <a:r>
              <a:rPr lang="en-US" sz="1200">
                <a:solidFill>
                  <a:srgbClr val="000000"/>
                </a:solidFill>
                <a:latin typeface="Consolas"/>
                <a:ea typeface="Consolas" pitchFamily="34" charset="-122"/>
                <a:cs typeface="Consolas" pitchFamily="34" charset="-120"/>
              </a:rPr>
              <a:t>heart failure           </a:t>
            </a:r>
            <a:r>
              <a:rPr lang="en-US" sz="1200" err="1">
                <a:solidFill>
                  <a:srgbClr val="000000"/>
                </a:solidFill>
                <a:latin typeface="Consolas"/>
                <a:ea typeface="Consolas" pitchFamily="34" charset="-122"/>
                <a:cs typeface="Consolas" pitchFamily="34" charset="-120"/>
              </a:rPr>
              <a:t>prev_heart_failure</a:t>
            </a:r>
            <a:r>
              <a:rPr lang="en-US" sz="1200">
                <a:solidFill>
                  <a:srgbClr val="000000"/>
                </a:solidFill>
                <a:latin typeface="Consolas"/>
                <a:ea typeface="Consolas" pitchFamily="34" charset="-122"/>
                <a:cs typeface="Consolas" pitchFamily="34" charset="-120"/>
              </a:rPr>
              <a:t>         HFpEF / </a:t>
            </a:r>
            <a:r>
              <a:rPr lang="en-US" sz="1200" err="1">
                <a:solidFill>
                  <a:srgbClr val="000000"/>
                </a:solidFill>
                <a:latin typeface="Consolas"/>
                <a:ea typeface="Consolas" pitchFamily="34" charset="-122"/>
                <a:cs typeface="Consolas" pitchFamily="34" charset="-120"/>
              </a:rPr>
              <a:t>HFmrEF</a:t>
            </a:r>
            <a:r>
              <a:rPr lang="en-US" sz="1200">
                <a:solidFill>
                  <a:srgbClr val="000000"/>
                </a:solidFill>
                <a:latin typeface="Consolas"/>
                <a:ea typeface="Consolas" pitchFamily="34" charset="-122"/>
                <a:cs typeface="Consolas" pitchFamily="34" charset="-120"/>
              </a:rPr>
              <a:t> / </a:t>
            </a:r>
            <a:r>
              <a:rPr lang="en-US" sz="1200" err="1">
                <a:solidFill>
                  <a:srgbClr val="000000"/>
                </a:solidFill>
                <a:latin typeface="Consolas"/>
                <a:ea typeface="Consolas" pitchFamily="34" charset="-122"/>
                <a:cs typeface="Consolas" pitchFamily="34" charset="-120"/>
              </a:rPr>
              <a:t>HFrEF</a:t>
            </a:r>
            <a:endParaRPr lang="en-US" sz="1200">
              <a:latin typeface="Consolas"/>
              <a:ea typeface="Calibri" panose="020F0502020204030204"/>
              <a:cs typeface="Calibri" panose="020F0502020204030204"/>
            </a:endParaRPr>
          </a:p>
          <a:p>
            <a:pPr>
              <a:lnSpc>
                <a:spcPct val="105000"/>
              </a:lnSpc>
            </a:pPr>
            <a:r>
              <a:rPr lang="en-US" sz="1200" err="1">
                <a:solidFill>
                  <a:srgbClr val="000000"/>
                </a:solidFill>
                <a:latin typeface="Consolas"/>
                <a:ea typeface="Consolas" pitchFamily="34" charset="-122"/>
                <a:cs typeface="Consolas" pitchFamily="34" charset="-120"/>
              </a:rPr>
              <a:t>antithrombotics</a:t>
            </a:r>
            <a:r>
              <a:rPr lang="en-US" sz="1200">
                <a:solidFill>
                  <a:srgbClr val="000000"/>
                </a:solidFill>
                <a:latin typeface="Consolas"/>
                <a:ea typeface="Consolas" pitchFamily="34" charset="-122"/>
                <a:cs typeface="Consolas" pitchFamily="34" charset="-120"/>
              </a:rPr>
              <a:t>         </a:t>
            </a:r>
            <a:r>
              <a:rPr lang="en-US" sz="1200" err="1">
                <a:solidFill>
                  <a:srgbClr val="000000"/>
                </a:solidFill>
                <a:latin typeface="Consolas"/>
                <a:ea typeface="Consolas" pitchFamily="34" charset="-122"/>
                <a:cs typeface="Consolas" pitchFamily="34" charset="-120"/>
              </a:rPr>
              <a:t>prev_antiplatelet</a:t>
            </a:r>
            <a:r>
              <a:rPr lang="en-US" sz="1200">
                <a:solidFill>
                  <a:srgbClr val="000000"/>
                </a:solidFill>
                <a:latin typeface="Consolas"/>
                <a:ea typeface="Consolas" pitchFamily="34" charset="-122"/>
                <a:cs typeface="Consolas" pitchFamily="34" charset="-120"/>
              </a:rPr>
              <a:t>,         ASA / P2Y12 / AVK / DOAC / ...</a:t>
            </a:r>
            <a:endParaRPr lang="en-US" sz="1200">
              <a:latin typeface="Consolas"/>
            </a:endParaRPr>
          </a:p>
          <a:p>
            <a:pPr>
              <a:lnSpc>
                <a:spcPct val="105000"/>
              </a:lnSpc>
            </a:pPr>
            <a:r>
              <a:rPr lang="en-US" sz="1200">
                <a:solidFill>
                  <a:srgbClr val="000000"/>
                </a:solidFill>
                <a:latin typeface="Consolas"/>
                <a:ea typeface="Consolas" pitchFamily="34" charset="-122"/>
                <a:cs typeface="Consolas" pitchFamily="34" charset="-120"/>
              </a:rPr>
              <a:t>                        </a:t>
            </a:r>
            <a:r>
              <a:rPr lang="en-US" sz="1200" err="1">
                <a:solidFill>
                  <a:srgbClr val="000000"/>
                </a:solidFill>
                <a:latin typeface="Consolas"/>
                <a:ea typeface="Consolas" pitchFamily="34" charset="-122"/>
                <a:cs typeface="Consolas" pitchFamily="34" charset="-120"/>
              </a:rPr>
              <a:t>prev_anticoagulant</a:t>
            </a:r>
            <a:endParaRPr lang="en-US" sz="1200">
              <a:latin typeface="Consolas"/>
            </a:endParaRPr>
          </a:p>
          <a:p>
            <a:pPr>
              <a:lnSpc>
                <a:spcPct val="105000"/>
              </a:lnSpc>
            </a:pPr>
            <a:r>
              <a:rPr lang="en-US" sz="1200">
                <a:solidFill>
                  <a:srgbClr val="000000"/>
                </a:solidFill>
                <a:latin typeface="Consolas"/>
                <a:ea typeface="Consolas" pitchFamily="34" charset="-122"/>
                <a:cs typeface="Consolas" pitchFamily="34" charset="-120"/>
              </a:rPr>
              <a:t>C-reactive protein      </a:t>
            </a:r>
            <a:r>
              <a:rPr lang="en-US" sz="1200" err="1">
                <a:solidFill>
                  <a:srgbClr val="000000"/>
                </a:solidFill>
                <a:latin typeface="Consolas"/>
                <a:ea typeface="Consolas" pitchFamily="34" charset="-122"/>
                <a:cs typeface="Consolas" pitchFamily="34" charset="-120"/>
              </a:rPr>
              <a:t>crp</a:t>
            </a:r>
            <a:r>
              <a:rPr lang="en-US" sz="1200">
                <a:solidFill>
                  <a:srgbClr val="000000"/>
                </a:solidFill>
                <a:latin typeface="Consolas"/>
                <a:ea typeface="Consolas" pitchFamily="34" charset="-122"/>
                <a:cs typeface="Consolas" pitchFamily="34" charset="-120"/>
              </a:rPr>
              <a:t>                        PCR</a:t>
            </a:r>
            <a:endParaRPr lang="en-US" sz="1200">
              <a:latin typeface="Consolas"/>
            </a:endParaRPr>
          </a:p>
        </p:txBody>
      </p:sp>
      <p:sp>
        <p:nvSpPr>
          <p:cNvPr id="6" name="Text 9">
            <a:extLst>
              <a:ext uri="{FF2B5EF4-FFF2-40B4-BE49-F238E27FC236}">
                <a16:creationId xmlns:a16="http://schemas.microsoft.com/office/drawing/2014/main" id="{244EF8FD-1CDB-D170-E35E-ED5A2DE3C5FA}"/>
              </a:ext>
            </a:extLst>
          </p:cNvPr>
          <p:cNvSpPr/>
          <p:nvPr/>
        </p:nvSpPr>
        <p:spPr>
          <a:xfrm>
            <a:off x="452203" y="3159655"/>
            <a:ext cx="7179520" cy="311058"/>
          </a:xfrm>
          <a:prstGeom prst="rect">
            <a:avLst/>
          </a:prstGeom>
          <a:noFill/>
          <a:ln/>
        </p:spPr>
        <p:txBody>
          <a:bodyPr wrap="square" lIns="0" tIns="0" rIns="0" bIns="0" rtlCol="0" anchor="t"/>
          <a:lstStyle/>
          <a:p>
            <a:pPr>
              <a:lnSpc>
                <a:spcPts val="2200"/>
              </a:lnSpc>
              <a:spcAft>
                <a:spcPts val="600"/>
              </a:spcAft>
              <a:buSzPct val="100000"/>
            </a:pPr>
            <a:r>
              <a:rPr lang="en-US" sz="1400" b="1">
                <a:solidFill>
                  <a:srgbClr val="004791"/>
                </a:solidFill>
                <a:latin typeface="Calibri"/>
                <a:ea typeface="Calibri"/>
                <a:cs typeface="Calibri"/>
              </a:rPr>
              <a:t>The two hospitals describe the same clinical concepts at different levels of detail</a:t>
            </a:r>
          </a:p>
        </p:txBody>
      </p:sp>
      <p:sp>
        <p:nvSpPr>
          <p:cNvPr id="9" name="Footer Divider">
            <a:extLst>
              <a:ext uri="{FF2B5EF4-FFF2-40B4-BE49-F238E27FC236}">
                <a16:creationId xmlns:a16="http://schemas.microsoft.com/office/drawing/2014/main" id="{651E8707-28A3-C6B1-31C0-D3C281D10943}"/>
              </a:ext>
            </a:extLst>
          </p:cNvPr>
          <p:cNvSpPr/>
          <p:nvPr/>
        </p:nvSpPr>
        <p:spPr>
          <a:xfrm>
            <a:off x="457200" y="4721380"/>
            <a:ext cx="8229600" cy="9525"/>
          </a:xfrm>
          <a:prstGeom prst="rect">
            <a:avLst/>
          </a:prstGeom>
          <a:solidFill>
            <a:srgbClr val="C9C3BB"/>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SE"/>
          </a:p>
        </p:txBody>
      </p:sp>
    </p:spTree>
    <p:extLst>
      <p:ext uri="{BB962C8B-B14F-4D97-AF65-F5344CB8AC3E}">
        <p14:creationId xmlns:p14="http://schemas.microsoft.com/office/powerpoint/2010/main" val="106636310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E19B84-046A-BECB-5C4B-80667DFF9BF0}"/>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1A178522-94C5-2DD0-9C59-C247DEA95450}"/>
              </a:ext>
            </a:extLst>
          </p:cNvPr>
          <p:cNvSpPr txBox="1"/>
          <p:nvPr/>
        </p:nvSpPr>
        <p:spPr>
          <a:xfrm>
            <a:off x="571501" y="652834"/>
            <a:ext cx="8229600" cy="984885"/>
          </a:xfrm>
          <a:prstGeom prst="rect">
            <a:avLst/>
          </a:prstGeom>
          <a:noFill/>
        </p:spPr>
        <p:txBody>
          <a:bodyPr wrap="square" lIns="0" tIns="0" rIns="0" bIns="0" anchor="t">
            <a:spAutoFit/>
          </a:bodyPr>
          <a:lstStyle/>
          <a:p>
            <a:r>
              <a:rPr lang="de-DE" sz="3200" b="1" err="1">
                <a:solidFill>
                  <a:srgbClr val="1B2A4A"/>
                </a:solidFill>
                <a:latin typeface="Bookman Old Style"/>
              </a:rPr>
              <a:t>Integrating</a:t>
            </a:r>
            <a:r>
              <a:rPr lang="de-DE" sz="3200" b="1">
                <a:solidFill>
                  <a:srgbClr val="1B2A4A"/>
                </a:solidFill>
                <a:latin typeface="Bookman Old Style"/>
              </a:rPr>
              <a:t> </a:t>
            </a:r>
            <a:r>
              <a:rPr lang="de-DE" sz="3200" b="1" err="1">
                <a:solidFill>
                  <a:srgbClr val="1B2A4A"/>
                </a:solidFill>
                <a:latin typeface="Bookman Old Style"/>
              </a:rPr>
              <a:t>Heterogeneous</a:t>
            </a:r>
            <a:r>
              <a:rPr lang="de-DE" sz="3200" b="1">
                <a:solidFill>
                  <a:srgbClr val="1B2A4A"/>
                </a:solidFill>
                <a:latin typeface="Bookman Old Style"/>
              </a:rPr>
              <a:t> Patients </a:t>
            </a:r>
            <a:r>
              <a:rPr lang="de-DE" sz="3200" b="1" err="1">
                <a:solidFill>
                  <a:srgbClr val="1B2A4A"/>
                </a:solidFill>
                <a:latin typeface="Bookman Old Style"/>
              </a:rPr>
              <a:t>using</a:t>
            </a:r>
            <a:r>
              <a:rPr lang="de-DE" sz="3200" b="1">
                <a:solidFill>
                  <a:srgbClr val="1B2A4A"/>
                </a:solidFill>
                <a:latin typeface="Bookman Old Style"/>
              </a:rPr>
              <a:t> Graphs</a:t>
            </a:r>
            <a:endParaRPr sz="3200" b="1" i="0">
              <a:solidFill>
                <a:srgbClr val="1B2A4A"/>
              </a:solidFill>
              <a:latin typeface="Bookman Old Style"/>
            </a:endParaRPr>
          </a:p>
        </p:txBody>
      </p:sp>
      <p:sp>
        <p:nvSpPr>
          <p:cNvPr id="4" name="Text 0">
            <a:extLst>
              <a:ext uri="{FF2B5EF4-FFF2-40B4-BE49-F238E27FC236}">
                <a16:creationId xmlns:a16="http://schemas.microsoft.com/office/drawing/2014/main" id="{DCAE14CA-5F37-DB3C-4F8B-4B66174A5558}"/>
              </a:ext>
            </a:extLst>
          </p:cNvPr>
          <p:cNvSpPr/>
          <p:nvPr/>
        </p:nvSpPr>
        <p:spPr>
          <a:xfrm>
            <a:off x="457200" y="301752"/>
            <a:ext cx="3840480" cy="274320"/>
          </a:xfrm>
          <a:prstGeom prst="rect">
            <a:avLst/>
          </a:prstGeom>
          <a:noFill/>
          <a:ln/>
        </p:spPr>
        <p:txBody>
          <a:bodyPr wrap="square" lIns="0" tIns="0" rIns="0" bIns="0" rtlCol="0" anchor="ctr"/>
          <a:lstStyle/>
          <a:p>
            <a:r>
              <a:rPr lang="en-US" sz="1100" b="1" kern="0" spc="200">
                <a:solidFill>
                  <a:srgbClr val="004791"/>
                </a:solidFill>
                <a:latin typeface="Calibri"/>
                <a:ea typeface="Calibri"/>
                <a:cs typeface="Calibri"/>
              </a:rPr>
              <a:t>THIRD GENERATION</a:t>
            </a:r>
            <a:endParaRPr lang="en-US" sz="1100"/>
          </a:p>
        </p:txBody>
      </p:sp>
      <p:sp>
        <p:nvSpPr>
          <p:cNvPr id="29" name="Text 17">
            <a:extLst>
              <a:ext uri="{FF2B5EF4-FFF2-40B4-BE49-F238E27FC236}">
                <a16:creationId xmlns:a16="http://schemas.microsoft.com/office/drawing/2014/main" id="{6485CC7C-9F35-0E7C-F35E-5E03ED6C3C1E}"/>
              </a:ext>
            </a:extLst>
          </p:cNvPr>
          <p:cNvSpPr/>
          <p:nvPr/>
        </p:nvSpPr>
        <p:spPr>
          <a:xfrm>
            <a:off x="457200" y="4832604"/>
            <a:ext cx="2743200" cy="146304"/>
          </a:xfrm>
          <a:prstGeom prst="rect">
            <a:avLst/>
          </a:prstGeom>
          <a:noFill/>
          <a:ln/>
        </p:spPr>
        <p:txBody>
          <a:bodyPr wrap="square" lIns="0" tIns="0" rIns="0" bIns="0" rtlCol="0" anchor="ctr"/>
          <a:lstStyle/>
          <a:p>
            <a:pPr marL="0" indent="0" algn="l">
              <a:buNone/>
            </a:pPr>
            <a:r>
              <a:rPr lang="en-US" sz="800" b="1" kern="0" spc="100">
                <a:solidFill>
                  <a:srgbClr val="004791"/>
                </a:solidFill>
                <a:latin typeface="Calibri" pitchFamily="34" charset="0"/>
                <a:ea typeface="Calibri" pitchFamily="34" charset="-122"/>
                <a:cs typeface="Calibri" pitchFamily="34" charset="-120"/>
              </a:rPr>
              <a:t>KTH</a:t>
            </a:r>
            <a:r>
              <a:rPr lang="en-US" sz="800" kern="0" spc="100">
                <a:solidFill>
                  <a:srgbClr val="C9C3BB"/>
                </a:solidFill>
                <a:latin typeface="Calibri" pitchFamily="34" charset="0"/>
                <a:ea typeface="Calibri" pitchFamily="34" charset="-122"/>
                <a:cs typeface="Calibri" pitchFamily="34" charset="-120"/>
              </a:rPr>
              <a:t>  /  </a:t>
            </a:r>
            <a:r>
              <a:rPr lang="en-US" sz="800" b="1" kern="0" spc="100">
                <a:solidFill>
                  <a:srgbClr val="57068C"/>
                </a:solidFill>
                <a:latin typeface="Calibri" pitchFamily="34" charset="0"/>
                <a:ea typeface="Calibri" pitchFamily="34" charset="-122"/>
                <a:cs typeface="Calibri" pitchFamily="34" charset="-120"/>
              </a:rPr>
              <a:t>NYU</a:t>
            </a:r>
            <a:r>
              <a:rPr lang="en-US" sz="800" kern="0" spc="100">
                <a:solidFill>
                  <a:srgbClr val="C9C3BB"/>
                </a:solidFill>
                <a:latin typeface="Calibri" pitchFamily="34" charset="0"/>
                <a:ea typeface="Calibri" pitchFamily="34" charset="-122"/>
                <a:cs typeface="Calibri" pitchFamily="34" charset="-120"/>
              </a:rPr>
              <a:t>  /  </a:t>
            </a:r>
            <a:r>
              <a:rPr lang="en-US" sz="800" b="1" kern="0" spc="100">
                <a:solidFill>
                  <a:srgbClr val="0066B3"/>
                </a:solidFill>
                <a:latin typeface="Calibri" pitchFamily="34" charset="0"/>
                <a:ea typeface="Calibri" pitchFamily="34" charset="-122"/>
                <a:cs typeface="Calibri" pitchFamily="34" charset="-120"/>
              </a:rPr>
              <a:t>TU Wien</a:t>
            </a:r>
            <a:endParaRPr lang="en-US" sz="800"/>
          </a:p>
        </p:txBody>
      </p:sp>
      <p:sp>
        <p:nvSpPr>
          <p:cNvPr id="31" name="Text 18">
            <a:extLst>
              <a:ext uri="{FF2B5EF4-FFF2-40B4-BE49-F238E27FC236}">
                <a16:creationId xmlns:a16="http://schemas.microsoft.com/office/drawing/2014/main" id="{AA583C69-BA36-1101-5516-84B7CB923890}"/>
              </a:ext>
            </a:extLst>
          </p:cNvPr>
          <p:cNvSpPr/>
          <p:nvPr/>
        </p:nvSpPr>
        <p:spPr>
          <a:xfrm>
            <a:off x="5486400" y="4823460"/>
            <a:ext cx="2743200" cy="164592"/>
          </a:xfrm>
          <a:prstGeom prst="rect">
            <a:avLst/>
          </a:prstGeom>
          <a:noFill/>
          <a:ln/>
        </p:spPr>
        <p:txBody>
          <a:bodyPr wrap="square" lIns="0" tIns="0" rIns="0" bIns="0" rtlCol="0" anchor="ctr"/>
          <a:lstStyle/>
          <a:p>
            <a:pPr algn="r"/>
            <a:r>
              <a:rPr lang="en-US" sz="800">
                <a:solidFill>
                  <a:srgbClr val="5C6470"/>
                </a:solidFill>
                <a:latin typeface="Calibri"/>
                <a:ea typeface="Calibri"/>
                <a:cs typeface="Calibri"/>
              </a:rPr>
              <a:t>Katja Hose</a:t>
            </a:r>
            <a:endParaRPr lang="en-US"/>
          </a:p>
        </p:txBody>
      </p:sp>
      <p:sp>
        <p:nvSpPr>
          <p:cNvPr id="33" name="Text 19">
            <a:extLst>
              <a:ext uri="{FF2B5EF4-FFF2-40B4-BE49-F238E27FC236}">
                <a16:creationId xmlns:a16="http://schemas.microsoft.com/office/drawing/2014/main" id="{959F5F4D-7324-C7DA-CE3F-703A1AEE7DA9}"/>
              </a:ext>
            </a:extLst>
          </p:cNvPr>
          <p:cNvSpPr/>
          <p:nvPr/>
        </p:nvSpPr>
        <p:spPr>
          <a:xfrm>
            <a:off x="8321040" y="4823460"/>
            <a:ext cx="365760" cy="164592"/>
          </a:xfrm>
          <a:prstGeom prst="rect">
            <a:avLst/>
          </a:prstGeom>
          <a:noFill/>
          <a:ln/>
        </p:spPr>
        <p:txBody>
          <a:bodyPr wrap="square" lIns="0" tIns="0" rIns="0" bIns="0" rtlCol="0" anchor="ctr"/>
          <a:lstStyle/>
          <a:p>
            <a:pPr marL="0" indent="0" algn="r">
              <a:buNone/>
            </a:pPr>
            <a:fld id="{00000000-0000-0000-0000-000000000031}" type="slidenum">
              <a:rPr lang="en-US" sz="800">
                <a:solidFill>
                  <a:srgbClr val="5C6470"/>
                </a:solidFill>
                <a:latin typeface="Calibri" pitchFamily="34" charset="0"/>
                <a:ea typeface="Calibri" pitchFamily="34" charset="-122"/>
                <a:cs typeface="Calibri" pitchFamily="34" charset="-120"/>
              </a:rPr>
              <a:t>54</a:t>
            </a:fld>
            <a:endParaRPr lang="en-US" sz="800"/>
          </a:p>
        </p:txBody>
      </p:sp>
      <p:grpSp>
        <p:nvGrpSpPr>
          <p:cNvPr id="2" name="Gruppieren 1">
            <a:extLst>
              <a:ext uri="{FF2B5EF4-FFF2-40B4-BE49-F238E27FC236}">
                <a16:creationId xmlns:a16="http://schemas.microsoft.com/office/drawing/2014/main" id="{88121362-A243-C9A2-EC85-9C7274FDB847}"/>
              </a:ext>
            </a:extLst>
          </p:cNvPr>
          <p:cNvGrpSpPr/>
          <p:nvPr/>
        </p:nvGrpSpPr>
        <p:grpSpPr>
          <a:xfrm>
            <a:off x="411030" y="2155658"/>
            <a:ext cx="954613" cy="438912"/>
            <a:chOff x="710966" y="1577120"/>
            <a:chExt cx="954613" cy="438912"/>
          </a:xfrm>
        </p:grpSpPr>
        <p:sp>
          <p:nvSpPr>
            <p:cNvPr id="6" name="Shape 1">
              <a:extLst>
                <a:ext uri="{FF2B5EF4-FFF2-40B4-BE49-F238E27FC236}">
                  <a16:creationId xmlns:a16="http://schemas.microsoft.com/office/drawing/2014/main" id="{272FAE53-6008-BE10-D999-CCB8202E702D}"/>
                </a:ext>
              </a:extLst>
            </p:cNvPr>
            <p:cNvSpPr/>
            <p:nvPr/>
          </p:nvSpPr>
          <p:spPr>
            <a:xfrm>
              <a:off x="720969" y="1577120"/>
              <a:ext cx="944610" cy="438912"/>
            </a:xfrm>
            <a:prstGeom prst="roundRect">
              <a:avLst>
                <a:gd name="adj" fmla="val 9091"/>
              </a:avLst>
            </a:prstGeom>
            <a:solidFill>
              <a:srgbClr val="FFFFFF"/>
            </a:solidFill>
            <a:ln w="12700">
              <a:solidFill>
                <a:srgbClr val="000000"/>
              </a:solidFill>
              <a:prstDash val="solid"/>
            </a:ln>
          </p:spPr>
          <p:txBody>
            <a:bodyPr/>
            <a:lstStyle/>
            <a:p>
              <a:endParaRPr lang="en-US" sz="1000">
                <a:latin typeface="Calibri" panose="020F0502020204030204" pitchFamily="34" charset="0"/>
                <a:cs typeface="Calibri" panose="020F0502020204030204" pitchFamily="34" charset="0"/>
              </a:endParaRPr>
            </a:p>
          </p:txBody>
        </p:sp>
        <p:sp>
          <p:nvSpPr>
            <p:cNvPr id="9" name="Text 2">
              <a:extLst>
                <a:ext uri="{FF2B5EF4-FFF2-40B4-BE49-F238E27FC236}">
                  <a16:creationId xmlns:a16="http://schemas.microsoft.com/office/drawing/2014/main" id="{2BA105F9-498E-9D38-E4B2-E746A526890D}"/>
                </a:ext>
              </a:extLst>
            </p:cNvPr>
            <p:cNvSpPr/>
            <p:nvPr/>
          </p:nvSpPr>
          <p:spPr>
            <a:xfrm>
              <a:off x="710966" y="1577120"/>
              <a:ext cx="954612" cy="219456"/>
            </a:xfrm>
            <a:prstGeom prst="rect">
              <a:avLst/>
            </a:prstGeom>
            <a:noFill/>
            <a:ln/>
          </p:spPr>
          <p:txBody>
            <a:bodyPr wrap="square" lIns="0" tIns="0" rIns="0" bIns="0" rtlCol="0" anchor="ctr"/>
            <a:lstStyle/>
            <a:p>
              <a:pPr marL="0" indent="0" algn="ctr">
                <a:buNone/>
              </a:pPr>
              <a:r>
                <a:rPr lang="en-US" sz="1000">
                  <a:solidFill>
                    <a:srgbClr val="000000"/>
                  </a:solidFill>
                  <a:latin typeface="Calibri" panose="020F0502020204030204" pitchFamily="34" charset="0"/>
                  <a:ea typeface="Consolas" pitchFamily="34" charset="-122"/>
                  <a:cs typeface="Calibri" panose="020F0502020204030204" pitchFamily="34" charset="0"/>
                </a:rPr>
                <a:t>Patient</a:t>
              </a:r>
              <a:endParaRPr lang="en-US" sz="1000">
                <a:latin typeface="Calibri" panose="020F0502020204030204" pitchFamily="34" charset="0"/>
                <a:cs typeface="Calibri" panose="020F0502020204030204" pitchFamily="34" charset="0"/>
              </a:endParaRPr>
            </a:p>
          </p:txBody>
        </p:sp>
        <p:sp>
          <p:nvSpPr>
            <p:cNvPr id="10" name="Text 3">
              <a:extLst>
                <a:ext uri="{FF2B5EF4-FFF2-40B4-BE49-F238E27FC236}">
                  <a16:creationId xmlns:a16="http://schemas.microsoft.com/office/drawing/2014/main" id="{0767BAF3-EB2B-DEFB-728A-C96D04190FC6}"/>
                </a:ext>
              </a:extLst>
            </p:cNvPr>
            <p:cNvSpPr/>
            <p:nvPr/>
          </p:nvSpPr>
          <p:spPr>
            <a:xfrm>
              <a:off x="710966" y="1778288"/>
              <a:ext cx="954612" cy="237744"/>
            </a:xfrm>
            <a:prstGeom prst="rect">
              <a:avLst/>
            </a:prstGeom>
            <a:noFill/>
            <a:ln/>
          </p:spPr>
          <p:txBody>
            <a:bodyPr wrap="square" lIns="0" tIns="0" rIns="0" bIns="0" rtlCol="0" anchor="ctr"/>
            <a:lstStyle/>
            <a:p>
              <a:pPr marL="0" indent="0" algn="ctr">
                <a:buNone/>
              </a:pPr>
              <a:r>
                <a:rPr lang="en-US" sz="1000" b="1">
                  <a:solidFill>
                    <a:srgbClr val="000000"/>
                  </a:solidFill>
                  <a:latin typeface="Calibri" panose="020F0502020204030204" pitchFamily="34" charset="0"/>
                  <a:ea typeface="Calibri" pitchFamily="34" charset="-122"/>
                  <a:cs typeface="Calibri" panose="020F0502020204030204" pitchFamily="34" charset="0"/>
                </a:rPr>
                <a:t>A / ID12345</a:t>
              </a:r>
              <a:endParaRPr lang="en-US" sz="1000">
                <a:latin typeface="Calibri" panose="020F0502020204030204" pitchFamily="34" charset="0"/>
                <a:cs typeface="Calibri" panose="020F0502020204030204" pitchFamily="34" charset="0"/>
              </a:endParaRPr>
            </a:p>
          </p:txBody>
        </p:sp>
      </p:grpSp>
      <p:grpSp>
        <p:nvGrpSpPr>
          <p:cNvPr id="12" name="Gruppieren 11">
            <a:extLst>
              <a:ext uri="{FF2B5EF4-FFF2-40B4-BE49-F238E27FC236}">
                <a16:creationId xmlns:a16="http://schemas.microsoft.com/office/drawing/2014/main" id="{E44371A3-FADA-A64B-D439-2C19B26B3A74}"/>
              </a:ext>
            </a:extLst>
          </p:cNvPr>
          <p:cNvGrpSpPr/>
          <p:nvPr/>
        </p:nvGrpSpPr>
        <p:grpSpPr>
          <a:xfrm>
            <a:off x="2312006" y="1831042"/>
            <a:ext cx="1207458" cy="438912"/>
            <a:chOff x="3181660" y="1037272"/>
            <a:chExt cx="1207458" cy="438912"/>
          </a:xfrm>
        </p:grpSpPr>
        <p:sp>
          <p:nvSpPr>
            <p:cNvPr id="13" name="Shape 4">
              <a:extLst>
                <a:ext uri="{FF2B5EF4-FFF2-40B4-BE49-F238E27FC236}">
                  <a16:creationId xmlns:a16="http://schemas.microsoft.com/office/drawing/2014/main" id="{ED9EE05B-69D8-7253-ED7A-F196303B02B2}"/>
                </a:ext>
              </a:extLst>
            </p:cNvPr>
            <p:cNvSpPr/>
            <p:nvPr/>
          </p:nvSpPr>
          <p:spPr>
            <a:xfrm>
              <a:off x="3181660" y="1038843"/>
              <a:ext cx="1207458" cy="436474"/>
            </a:xfrm>
            <a:prstGeom prst="roundRect">
              <a:avLst>
                <a:gd name="adj" fmla="val 9091"/>
              </a:avLst>
            </a:prstGeom>
            <a:solidFill>
              <a:srgbClr val="FFFFFF"/>
            </a:solidFill>
            <a:ln w="12700">
              <a:solidFill>
                <a:srgbClr val="000000"/>
              </a:solidFill>
              <a:prstDash val="solid"/>
            </a:ln>
          </p:spPr>
          <p:txBody>
            <a:bodyPr/>
            <a:lstStyle/>
            <a:p>
              <a:endParaRPr lang="en-US" sz="1000">
                <a:latin typeface="Calibri" panose="020F0502020204030204" pitchFamily="34" charset="0"/>
                <a:cs typeface="Calibri" panose="020F0502020204030204" pitchFamily="34" charset="0"/>
              </a:endParaRPr>
            </a:p>
          </p:txBody>
        </p:sp>
        <p:sp>
          <p:nvSpPr>
            <p:cNvPr id="14" name="Text 5">
              <a:extLst>
                <a:ext uri="{FF2B5EF4-FFF2-40B4-BE49-F238E27FC236}">
                  <a16:creationId xmlns:a16="http://schemas.microsoft.com/office/drawing/2014/main" id="{576D65A5-1A07-61E2-4D7A-6E139CB083FB}"/>
                </a:ext>
              </a:extLst>
            </p:cNvPr>
            <p:cNvSpPr/>
            <p:nvPr/>
          </p:nvSpPr>
          <p:spPr>
            <a:xfrm>
              <a:off x="3181660" y="1037272"/>
              <a:ext cx="1207458" cy="219456"/>
            </a:xfrm>
            <a:prstGeom prst="rect">
              <a:avLst/>
            </a:prstGeom>
            <a:noFill/>
            <a:ln/>
          </p:spPr>
          <p:txBody>
            <a:bodyPr wrap="square" lIns="0" tIns="0" rIns="0" bIns="0" rtlCol="0" anchor="ctr"/>
            <a:lstStyle/>
            <a:p>
              <a:pPr marL="0" indent="0" algn="ctr">
                <a:buNone/>
              </a:pPr>
              <a:r>
                <a:rPr lang="en-US" sz="1000">
                  <a:solidFill>
                    <a:srgbClr val="000000"/>
                  </a:solidFill>
                  <a:latin typeface="Calibri" panose="020F0502020204030204" pitchFamily="34" charset="0"/>
                  <a:ea typeface="Consolas" pitchFamily="34" charset="-122"/>
                  <a:cs typeface="Calibri" panose="020F0502020204030204" pitchFamily="34" charset="0"/>
                </a:rPr>
                <a:t>Condition</a:t>
              </a:r>
              <a:endParaRPr lang="en-US" sz="1000">
                <a:latin typeface="Calibri" panose="020F0502020204030204" pitchFamily="34" charset="0"/>
                <a:cs typeface="Calibri" panose="020F0502020204030204" pitchFamily="34" charset="0"/>
              </a:endParaRPr>
            </a:p>
          </p:txBody>
        </p:sp>
        <p:sp>
          <p:nvSpPr>
            <p:cNvPr id="15" name="Text 6">
              <a:extLst>
                <a:ext uri="{FF2B5EF4-FFF2-40B4-BE49-F238E27FC236}">
                  <a16:creationId xmlns:a16="http://schemas.microsoft.com/office/drawing/2014/main" id="{BF10D73B-3276-A78C-2EE9-E4746EDCE4F8}"/>
                </a:ext>
              </a:extLst>
            </p:cNvPr>
            <p:cNvSpPr/>
            <p:nvPr/>
          </p:nvSpPr>
          <p:spPr>
            <a:xfrm>
              <a:off x="3181660" y="1238440"/>
              <a:ext cx="1207458" cy="237744"/>
            </a:xfrm>
            <a:prstGeom prst="rect">
              <a:avLst/>
            </a:prstGeom>
            <a:noFill/>
            <a:ln/>
          </p:spPr>
          <p:txBody>
            <a:bodyPr wrap="square" lIns="0" tIns="0" rIns="0" bIns="0" rtlCol="0" anchor="ctr"/>
            <a:lstStyle/>
            <a:p>
              <a:pPr marL="0" indent="0" algn="ctr">
                <a:buNone/>
              </a:pPr>
              <a:r>
                <a:rPr lang="en-US" sz="1000" b="1">
                  <a:solidFill>
                    <a:srgbClr val="000000"/>
                  </a:solidFill>
                  <a:latin typeface="Calibri" panose="020F0502020204030204" pitchFamily="34" charset="0"/>
                  <a:ea typeface="Calibri" pitchFamily="34" charset="-122"/>
                  <a:cs typeface="Calibri" panose="020F0502020204030204" pitchFamily="34" charset="0"/>
                </a:rPr>
                <a:t>heart failure</a:t>
              </a:r>
              <a:endParaRPr lang="en-US" sz="1000">
                <a:latin typeface="Calibri" panose="020F0502020204030204" pitchFamily="34" charset="0"/>
                <a:cs typeface="Calibri" panose="020F0502020204030204" pitchFamily="34" charset="0"/>
              </a:endParaRPr>
            </a:p>
          </p:txBody>
        </p:sp>
      </p:grpSp>
      <p:sp>
        <p:nvSpPr>
          <p:cNvPr id="16" name="Shape 10">
            <a:extLst>
              <a:ext uri="{FF2B5EF4-FFF2-40B4-BE49-F238E27FC236}">
                <a16:creationId xmlns:a16="http://schemas.microsoft.com/office/drawing/2014/main" id="{ECDC15E4-A428-D0CE-1FA4-48CFC24EEB5C}"/>
              </a:ext>
            </a:extLst>
          </p:cNvPr>
          <p:cNvSpPr/>
          <p:nvPr/>
        </p:nvSpPr>
        <p:spPr>
          <a:xfrm flipV="1">
            <a:off x="1365643" y="2041798"/>
            <a:ext cx="944610" cy="315027"/>
          </a:xfrm>
          <a:prstGeom prst="line">
            <a:avLst/>
          </a:prstGeom>
          <a:noFill/>
          <a:ln w="12700">
            <a:solidFill>
              <a:srgbClr val="000000"/>
            </a:solidFill>
            <a:prstDash val="solid"/>
            <a:tailEnd type="triangle"/>
          </a:ln>
        </p:spPr>
        <p:txBody>
          <a:bodyPr/>
          <a:lstStyle/>
          <a:p>
            <a:endParaRPr lang="en-US" sz="1000">
              <a:latin typeface="Calibri" panose="020F0502020204030204" pitchFamily="34" charset="0"/>
              <a:cs typeface="Calibri" panose="020F0502020204030204" pitchFamily="34" charset="0"/>
            </a:endParaRPr>
          </a:p>
        </p:txBody>
      </p:sp>
      <p:sp>
        <p:nvSpPr>
          <p:cNvPr id="17" name="Shape 11">
            <a:extLst>
              <a:ext uri="{FF2B5EF4-FFF2-40B4-BE49-F238E27FC236}">
                <a16:creationId xmlns:a16="http://schemas.microsoft.com/office/drawing/2014/main" id="{6BC1072B-365E-C754-A6BA-B70AEBE2676F}"/>
              </a:ext>
            </a:extLst>
          </p:cNvPr>
          <p:cNvSpPr/>
          <p:nvPr/>
        </p:nvSpPr>
        <p:spPr>
          <a:xfrm>
            <a:off x="1365643" y="2365654"/>
            <a:ext cx="954612" cy="342775"/>
          </a:xfrm>
          <a:prstGeom prst="line">
            <a:avLst/>
          </a:prstGeom>
          <a:noFill/>
          <a:ln w="12700">
            <a:solidFill>
              <a:srgbClr val="000000"/>
            </a:solidFill>
            <a:prstDash val="solid"/>
            <a:tailEnd type="triangle"/>
          </a:ln>
        </p:spPr>
        <p:txBody>
          <a:bodyPr/>
          <a:lstStyle/>
          <a:p>
            <a:endParaRPr lang="en-US" sz="1000">
              <a:latin typeface="Calibri" panose="020F0502020204030204" pitchFamily="34" charset="0"/>
              <a:cs typeface="Calibri" panose="020F0502020204030204" pitchFamily="34" charset="0"/>
            </a:endParaRPr>
          </a:p>
        </p:txBody>
      </p:sp>
      <p:sp>
        <p:nvSpPr>
          <p:cNvPr id="18" name="Text 12">
            <a:extLst>
              <a:ext uri="{FF2B5EF4-FFF2-40B4-BE49-F238E27FC236}">
                <a16:creationId xmlns:a16="http://schemas.microsoft.com/office/drawing/2014/main" id="{75F2D568-A3ED-48B4-F438-1EF67457B776}"/>
              </a:ext>
            </a:extLst>
          </p:cNvPr>
          <p:cNvSpPr/>
          <p:nvPr/>
        </p:nvSpPr>
        <p:spPr>
          <a:xfrm>
            <a:off x="411030" y="1858474"/>
            <a:ext cx="954612" cy="274320"/>
          </a:xfrm>
          <a:prstGeom prst="rect">
            <a:avLst/>
          </a:prstGeom>
          <a:noFill/>
          <a:ln/>
        </p:spPr>
        <p:txBody>
          <a:bodyPr wrap="square" lIns="0" tIns="0" rIns="0" bIns="0" rtlCol="0" anchor="ctr"/>
          <a:lstStyle/>
          <a:p>
            <a:pPr algn="ctr"/>
            <a:r>
              <a:rPr lang="en-US" sz="1000" b="1">
                <a:solidFill>
                  <a:srgbClr val="004791"/>
                </a:solidFill>
                <a:latin typeface="Calibri" panose="020F0502020204030204" pitchFamily="34" charset="0"/>
                <a:ea typeface="Calibri" pitchFamily="34" charset="-122"/>
                <a:cs typeface="Calibri" panose="020F0502020204030204" pitchFamily="34" charset="0"/>
              </a:rPr>
              <a:t>Hospital A</a:t>
            </a:r>
            <a:endParaRPr lang="en-US" sz="1000">
              <a:latin typeface="Calibri" panose="020F0502020204030204" pitchFamily="34" charset="0"/>
              <a:cs typeface="Calibri" panose="020F0502020204030204" pitchFamily="34" charset="0"/>
            </a:endParaRPr>
          </a:p>
        </p:txBody>
      </p:sp>
      <p:grpSp>
        <p:nvGrpSpPr>
          <p:cNvPr id="19" name="Gruppieren 18">
            <a:extLst>
              <a:ext uri="{FF2B5EF4-FFF2-40B4-BE49-F238E27FC236}">
                <a16:creationId xmlns:a16="http://schemas.microsoft.com/office/drawing/2014/main" id="{D18EB9DF-344B-7E1E-AEAD-610C4680829D}"/>
              </a:ext>
            </a:extLst>
          </p:cNvPr>
          <p:cNvGrpSpPr/>
          <p:nvPr/>
        </p:nvGrpSpPr>
        <p:grpSpPr>
          <a:xfrm>
            <a:off x="421033" y="3640179"/>
            <a:ext cx="944610" cy="447739"/>
            <a:chOff x="720969" y="4037173"/>
            <a:chExt cx="944610" cy="447739"/>
          </a:xfrm>
        </p:grpSpPr>
        <p:sp>
          <p:nvSpPr>
            <p:cNvPr id="20" name="Shape 1">
              <a:extLst>
                <a:ext uri="{FF2B5EF4-FFF2-40B4-BE49-F238E27FC236}">
                  <a16:creationId xmlns:a16="http://schemas.microsoft.com/office/drawing/2014/main" id="{2318FF3A-BBB7-0CFC-A2F1-925878F5F6EC}"/>
                </a:ext>
              </a:extLst>
            </p:cNvPr>
            <p:cNvSpPr/>
            <p:nvPr/>
          </p:nvSpPr>
          <p:spPr>
            <a:xfrm>
              <a:off x="720969" y="4037173"/>
              <a:ext cx="944610" cy="438912"/>
            </a:xfrm>
            <a:prstGeom prst="roundRect">
              <a:avLst>
                <a:gd name="adj" fmla="val 9091"/>
              </a:avLst>
            </a:prstGeom>
            <a:solidFill>
              <a:srgbClr val="FFFFFF"/>
            </a:solidFill>
            <a:ln w="12700">
              <a:solidFill>
                <a:srgbClr val="000000"/>
              </a:solidFill>
              <a:prstDash val="solid"/>
            </a:ln>
          </p:spPr>
          <p:txBody>
            <a:bodyPr/>
            <a:lstStyle/>
            <a:p>
              <a:endParaRPr lang="en-US" sz="1000">
                <a:latin typeface="Calibri" panose="020F0502020204030204" pitchFamily="34" charset="0"/>
                <a:cs typeface="Calibri" panose="020F0502020204030204" pitchFamily="34" charset="0"/>
              </a:endParaRPr>
            </a:p>
          </p:txBody>
        </p:sp>
        <p:sp>
          <p:nvSpPr>
            <p:cNvPr id="21" name="Text 14">
              <a:extLst>
                <a:ext uri="{FF2B5EF4-FFF2-40B4-BE49-F238E27FC236}">
                  <a16:creationId xmlns:a16="http://schemas.microsoft.com/office/drawing/2014/main" id="{F0D9C654-1D3A-573E-E525-0F957E25D4C9}"/>
                </a:ext>
              </a:extLst>
            </p:cNvPr>
            <p:cNvSpPr/>
            <p:nvPr/>
          </p:nvSpPr>
          <p:spPr>
            <a:xfrm>
              <a:off x="720969" y="4046000"/>
              <a:ext cx="944610" cy="219456"/>
            </a:xfrm>
            <a:prstGeom prst="rect">
              <a:avLst/>
            </a:prstGeom>
            <a:noFill/>
            <a:ln/>
          </p:spPr>
          <p:txBody>
            <a:bodyPr wrap="square" lIns="0" tIns="0" rIns="0" bIns="0" rtlCol="0" anchor="ctr"/>
            <a:lstStyle/>
            <a:p>
              <a:pPr marL="0" indent="0" algn="ctr">
                <a:buNone/>
              </a:pPr>
              <a:r>
                <a:rPr lang="en-US" sz="1000">
                  <a:solidFill>
                    <a:srgbClr val="000000"/>
                  </a:solidFill>
                  <a:latin typeface="Calibri" panose="020F0502020204030204" pitchFamily="34" charset="0"/>
                  <a:ea typeface="Consolas" pitchFamily="34" charset="-122"/>
                  <a:cs typeface="Calibri" panose="020F0502020204030204" pitchFamily="34" charset="0"/>
                </a:rPr>
                <a:t>Patient</a:t>
              </a:r>
              <a:endParaRPr lang="en-US" sz="1000">
                <a:latin typeface="Calibri" panose="020F0502020204030204" pitchFamily="34" charset="0"/>
                <a:cs typeface="Calibri" panose="020F0502020204030204" pitchFamily="34" charset="0"/>
              </a:endParaRPr>
            </a:p>
          </p:txBody>
        </p:sp>
        <p:sp>
          <p:nvSpPr>
            <p:cNvPr id="22" name="Text 15">
              <a:extLst>
                <a:ext uri="{FF2B5EF4-FFF2-40B4-BE49-F238E27FC236}">
                  <a16:creationId xmlns:a16="http://schemas.microsoft.com/office/drawing/2014/main" id="{E2E92C05-3C8C-50A2-AD5C-3A5D5938916B}"/>
                </a:ext>
              </a:extLst>
            </p:cNvPr>
            <p:cNvSpPr/>
            <p:nvPr/>
          </p:nvSpPr>
          <p:spPr>
            <a:xfrm>
              <a:off x="720969" y="4247168"/>
              <a:ext cx="944610" cy="237744"/>
            </a:xfrm>
            <a:prstGeom prst="rect">
              <a:avLst/>
            </a:prstGeom>
            <a:noFill/>
            <a:ln/>
          </p:spPr>
          <p:txBody>
            <a:bodyPr wrap="square" lIns="0" tIns="0" rIns="0" bIns="0" rtlCol="0" anchor="ctr"/>
            <a:lstStyle/>
            <a:p>
              <a:pPr marL="0" indent="0" algn="ctr">
                <a:buNone/>
              </a:pPr>
              <a:r>
                <a:rPr lang="en-US" sz="1000" b="1">
                  <a:solidFill>
                    <a:srgbClr val="000000"/>
                  </a:solidFill>
                  <a:latin typeface="Calibri" panose="020F0502020204030204" pitchFamily="34" charset="0"/>
                  <a:ea typeface="Calibri" pitchFamily="34" charset="-122"/>
                  <a:cs typeface="Calibri" panose="020F0502020204030204" pitchFamily="34" charset="0"/>
                </a:rPr>
                <a:t>B / RO-0088</a:t>
              </a:r>
              <a:endParaRPr lang="en-US" sz="1000">
                <a:latin typeface="Calibri" panose="020F0502020204030204" pitchFamily="34" charset="0"/>
                <a:cs typeface="Calibri" panose="020F0502020204030204" pitchFamily="34" charset="0"/>
              </a:endParaRPr>
            </a:p>
          </p:txBody>
        </p:sp>
      </p:grpSp>
      <p:sp>
        <p:nvSpPr>
          <p:cNvPr id="23" name="Shape 22">
            <a:extLst>
              <a:ext uri="{FF2B5EF4-FFF2-40B4-BE49-F238E27FC236}">
                <a16:creationId xmlns:a16="http://schemas.microsoft.com/office/drawing/2014/main" id="{194F5204-5FCF-CC26-7C9A-69E2A08D057B}"/>
              </a:ext>
            </a:extLst>
          </p:cNvPr>
          <p:cNvSpPr/>
          <p:nvPr/>
        </p:nvSpPr>
        <p:spPr>
          <a:xfrm flipV="1">
            <a:off x="1365642" y="3531764"/>
            <a:ext cx="941092" cy="318409"/>
          </a:xfrm>
          <a:prstGeom prst="line">
            <a:avLst/>
          </a:prstGeom>
          <a:noFill/>
          <a:ln w="12700">
            <a:solidFill>
              <a:srgbClr val="000000"/>
            </a:solidFill>
            <a:prstDash val="solid"/>
            <a:tailEnd type="triangle"/>
          </a:ln>
        </p:spPr>
        <p:txBody>
          <a:bodyPr/>
          <a:lstStyle/>
          <a:p>
            <a:endParaRPr lang="en-US" sz="1000">
              <a:latin typeface="Calibri" panose="020F0502020204030204" pitchFamily="34" charset="0"/>
              <a:cs typeface="Calibri" panose="020F0502020204030204" pitchFamily="34" charset="0"/>
            </a:endParaRPr>
          </a:p>
        </p:txBody>
      </p:sp>
      <p:sp>
        <p:nvSpPr>
          <p:cNvPr id="24" name="Shape 23">
            <a:extLst>
              <a:ext uri="{FF2B5EF4-FFF2-40B4-BE49-F238E27FC236}">
                <a16:creationId xmlns:a16="http://schemas.microsoft.com/office/drawing/2014/main" id="{BE0705FA-560F-2550-75BE-39DFB47AF985}"/>
              </a:ext>
            </a:extLst>
          </p:cNvPr>
          <p:cNvSpPr/>
          <p:nvPr/>
        </p:nvSpPr>
        <p:spPr>
          <a:xfrm>
            <a:off x="1365642" y="3850173"/>
            <a:ext cx="951637" cy="382055"/>
          </a:xfrm>
          <a:prstGeom prst="line">
            <a:avLst/>
          </a:prstGeom>
          <a:noFill/>
          <a:ln w="12700">
            <a:solidFill>
              <a:srgbClr val="000000"/>
            </a:solidFill>
            <a:prstDash val="solid"/>
            <a:tailEnd type="triangle"/>
          </a:ln>
        </p:spPr>
        <p:txBody>
          <a:bodyPr/>
          <a:lstStyle/>
          <a:p>
            <a:endParaRPr lang="en-US" sz="1000">
              <a:latin typeface="Calibri" panose="020F0502020204030204" pitchFamily="34" charset="0"/>
              <a:cs typeface="Calibri" panose="020F0502020204030204" pitchFamily="34" charset="0"/>
            </a:endParaRPr>
          </a:p>
        </p:txBody>
      </p:sp>
      <p:sp>
        <p:nvSpPr>
          <p:cNvPr id="25" name="Text 24">
            <a:extLst>
              <a:ext uri="{FF2B5EF4-FFF2-40B4-BE49-F238E27FC236}">
                <a16:creationId xmlns:a16="http://schemas.microsoft.com/office/drawing/2014/main" id="{2A69D4F1-67E4-CDD4-FFF3-A9288C8E58F8}"/>
              </a:ext>
            </a:extLst>
          </p:cNvPr>
          <p:cNvSpPr/>
          <p:nvPr/>
        </p:nvSpPr>
        <p:spPr>
          <a:xfrm>
            <a:off x="411030" y="3345107"/>
            <a:ext cx="971503" cy="274320"/>
          </a:xfrm>
          <a:prstGeom prst="rect">
            <a:avLst/>
          </a:prstGeom>
          <a:noFill/>
          <a:ln/>
        </p:spPr>
        <p:txBody>
          <a:bodyPr wrap="square" lIns="0" tIns="0" rIns="0" bIns="0" rtlCol="0" anchor="ctr"/>
          <a:lstStyle/>
          <a:p>
            <a:pPr algn="ctr"/>
            <a:r>
              <a:rPr lang="en-US" sz="1000" b="1">
                <a:solidFill>
                  <a:srgbClr val="004791"/>
                </a:solidFill>
                <a:latin typeface="Calibri" panose="020F0502020204030204" pitchFamily="34" charset="0"/>
                <a:ea typeface="Calibri" pitchFamily="34" charset="-122"/>
                <a:cs typeface="Calibri" panose="020F0502020204030204" pitchFamily="34" charset="0"/>
              </a:rPr>
              <a:t>Hospital B</a:t>
            </a:r>
            <a:endParaRPr lang="en-US" sz="1000">
              <a:latin typeface="Calibri" panose="020F0502020204030204" pitchFamily="34" charset="0"/>
              <a:cs typeface="Calibri" panose="020F0502020204030204" pitchFamily="34" charset="0"/>
            </a:endParaRPr>
          </a:p>
        </p:txBody>
      </p:sp>
      <p:sp>
        <p:nvSpPr>
          <p:cNvPr id="26" name="Text 28">
            <a:extLst>
              <a:ext uri="{FF2B5EF4-FFF2-40B4-BE49-F238E27FC236}">
                <a16:creationId xmlns:a16="http://schemas.microsoft.com/office/drawing/2014/main" id="{7F9CFD30-617A-FD23-9223-350C0DDA6BD5}"/>
              </a:ext>
            </a:extLst>
          </p:cNvPr>
          <p:cNvSpPr/>
          <p:nvPr/>
        </p:nvSpPr>
        <p:spPr>
          <a:xfrm>
            <a:off x="4465826" y="2313106"/>
            <a:ext cx="1207458" cy="237744"/>
          </a:xfrm>
          <a:prstGeom prst="rect">
            <a:avLst/>
          </a:prstGeom>
          <a:noFill/>
          <a:ln/>
        </p:spPr>
        <p:txBody>
          <a:bodyPr wrap="square" lIns="0" tIns="0" rIns="0" bIns="0" rtlCol="0" anchor="ctr"/>
          <a:lstStyle/>
          <a:p>
            <a:pPr marL="0" indent="0" algn="ctr">
              <a:buNone/>
            </a:pPr>
            <a:r>
              <a:rPr lang="en-US" sz="1000">
                <a:solidFill>
                  <a:srgbClr val="000000"/>
                </a:solidFill>
                <a:latin typeface="Calibri" panose="020F0502020204030204" pitchFamily="34" charset="0"/>
                <a:ea typeface="Calibri" pitchFamily="34" charset="-122"/>
                <a:cs typeface="Calibri" panose="020F0502020204030204" pitchFamily="34" charset="0"/>
              </a:rPr>
              <a:t>heart failure</a:t>
            </a:r>
            <a:endParaRPr lang="en-US" sz="1000">
              <a:latin typeface="Calibri" panose="020F0502020204030204" pitchFamily="34" charset="0"/>
              <a:cs typeface="Calibri" panose="020F0502020204030204" pitchFamily="34" charset="0"/>
            </a:endParaRPr>
          </a:p>
        </p:txBody>
      </p:sp>
      <p:sp>
        <p:nvSpPr>
          <p:cNvPr id="27" name="Text 32">
            <a:extLst>
              <a:ext uri="{FF2B5EF4-FFF2-40B4-BE49-F238E27FC236}">
                <a16:creationId xmlns:a16="http://schemas.microsoft.com/office/drawing/2014/main" id="{E7E73BA1-9263-418E-2CB3-0A3C596A95BA}"/>
              </a:ext>
            </a:extLst>
          </p:cNvPr>
          <p:cNvSpPr/>
          <p:nvPr/>
        </p:nvSpPr>
        <p:spPr>
          <a:xfrm>
            <a:off x="4470999" y="3235344"/>
            <a:ext cx="1214157" cy="237744"/>
          </a:xfrm>
          <a:prstGeom prst="rect">
            <a:avLst/>
          </a:prstGeom>
          <a:noFill/>
          <a:ln/>
        </p:spPr>
        <p:txBody>
          <a:bodyPr wrap="square" lIns="0" tIns="0" rIns="0" bIns="0" rtlCol="0" anchor="ctr"/>
          <a:lstStyle/>
          <a:p>
            <a:pPr marL="0" indent="0" algn="ctr">
              <a:buNone/>
            </a:pPr>
            <a:r>
              <a:rPr lang="en-US" sz="1000">
                <a:solidFill>
                  <a:srgbClr val="000000"/>
                </a:solidFill>
                <a:latin typeface="Calibri" panose="020F0502020204030204" pitchFamily="34" charset="0"/>
                <a:ea typeface="Calibri" pitchFamily="34" charset="-122"/>
                <a:cs typeface="Calibri" panose="020F0502020204030204" pitchFamily="34" charset="0"/>
              </a:rPr>
              <a:t>C-reactive protein</a:t>
            </a:r>
            <a:endParaRPr lang="en-US" sz="1000">
              <a:latin typeface="Calibri" panose="020F0502020204030204" pitchFamily="34" charset="0"/>
              <a:cs typeface="Calibri" panose="020F0502020204030204" pitchFamily="34" charset="0"/>
            </a:endParaRPr>
          </a:p>
        </p:txBody>
      </p:sp>
      <p:sp>
        <p:nvSpPr>
          <p:cNvPr id="28" name="Text 36">
            <a:extLst>
              <a:ext uri="{FF2B5EF4-FFF2-40B4-BE49-F238E27FC236}">
                <a16:creationId xmlns:a16="http://schemas.microsoft.com/office/drawing/2014/main" id="{3875542F-5615-C9AB-90D7-8B8DD355FEB4}"/>
              </a:ext>
            </a:extLst>
          </p:cNvPr>
          <p:cNvSpPr/>
          <p:nvPr/>
        </p:nvSpPr>
        <p:spPr>
          <a:xfrm>
            <a:off x="4460551" y="4236865"/>
            <a:ext cx="1202184" cy="384048"/>
          </a:xfrm>
          <a:prstGeom prst="rect">
            <a:avLst/>
          </a:prstGeom>
          <a:noFill/>
          <a:ln/>
        </p:spPr>
        <p:txBody>
          <a:bodyPr wrap="square" lIns="0" tIns="0" rIns="0" bIns="0" rtlCol="0" anchor="ctr"/>
          <a:lstStyle/>
          <a:p>
            <a:pPr marL="0" indent="0" algn="ctr">
              <a:buNone/>
            </a:pPr>
            <a:r>
              <a:rPr lang="en-US" sz="1000">
                <a:solidFill>
                  <a:srgbClr val="000000"/>
                </a:solidFill>
                <a:latin typeface="Calibri" panose="020F0502020204030204" pitchFamily="34" charset="0"/>
                <a:ea typeface="Calibri" pitchFamily="34" charset="-122"/>
                <a:cs typeface="Calibri" panose="020F0502020204030204" pitchFamily="34" charset="0"/>
              </a:rPr>
              <a:t>HF with preserved ejection fraction</a:t>
            </a:r>
            <a:endParaRPr lang="en-US" sz="1000">
              <a:latin typeface="Calibri" panose="020F0502020204030204" pitchFamily="34" charset="0"/>
              <a:cs typeface="Calibri" panose="020F0502020204030204" pitchFamily="34" charset="0"/>
            </a:endParaRPr>
          </a:p>
        </p:txBody>
      </p:sp>
      <p:sp>
        <p:nvSpPr>
          <p:cNvPr id="30" name="Shape 37">
            <a:extLst>
              <a:ext uri="{FF2B5EF4-FFF2-40B4-BE49-F238E27FC236}">
                <a16:creationId xmlns:a16="http://schemas.microsoft.com/office/drawing/2014/main" id="{47D45360-1845-6C8F-9D47-296E4C571FC4}"/>
              </a:ext>
            </a:extLst>
          </p:cNvPr>
          <p:cNvSpPr/>
          <p:nvPr/>
        </p:nvSpPr>
        <p:spPr>
          <a:xfrm>
            <a:off x="3519463" y="2037965"/>
            <a:ext cx="946362" cy="49159"/>
          </a:xfrm>
          <a:prstGeom prst="line">
            <a:avLst/>
          </a:prstGeom>
          <a:noFill/>
          <a:ln w="12700">
            <a:solidFill>
              <a:srgbClr val="000000"/>
            </a:solidFill>
            <a:prstDash val="solid"/>
            <a:tailEnd type="triangle"/>
          </a:ln>
        </p:spPr>
        <p:txBody>
          <a:bodyPr/>
          <a:lstStyle/>
          <a:p>
            <a:endParaRPr lang="en-US" sz="1000">
              <a:latin typeface="Calibri" panose="020F0502020204030204" pitchFamily="34" charset="0"/>
              <a:cs typeface="Calibri" panose="020F0502020204030204" pitchFamily="34" charset="0"/>
            </a:endParaRPr>
          </a:p>
        </p:txBody>
      </p:sp>
      <p:sp>
        <p:nvSpPr>
          <p:cNvPr id="32" name="Shape 38">
            <a:extLst>
              <a:ext uri="{FF2B5EF4-FFF2-40B4-BE49-F238E27FC236}">
                <a16:creationId xmlns:a16="http://schemas.microsoft.com/office/drawing/2014/main" id="{ADE4F5ED-B389-DFE1-4FB6-BB798E662D06}"/>
              </a:ext>
            </a:extLst>
          </p:cNvPr>
          <p:cNvSpPr/>
          <p:nvPr/>
        </p:nvSpPr>
        <p:spPr>
          <a:xfrm>
            <a:off x="3519463" y="3528737"/>
            <a:ext cx="941088" cy="506014"/>
          </a:xfrm>
          <a:prstGeom prst="line">
            <a:avLst/>
          </a:prstGeom>
          <a:noFill/>
          <a:ln w="12700">
            <a:solidFill>
              <a:srgbClr val="000000"/>
            </a:solidFill>
            <a:prstDash val="solid"/>
            <a:tailEnd type="triangle"/>
          </a:ln>
        </p:spPr>
        <p:txBody>
          <a:bodyPr/>
          <a:lstStyle/>
          <a:p>
            <a:endParaRPr lang="en-US" sz="1000">
              <a:latin typeface="Calibri" panose="020F0502020204030204" pitchFamily="34" charset="0"/>
              <a:cs typeface="Calibri" panose="020F0502020204030204" pitchFamily="34" charset="0"/>
            </a:endParaRPr>
          </a:p>
        </p:txBody>
      </p:sp>
      <p:sp>
        <p:nvSpPr>
          <p:cNvPr id="34" name="Shape 39">
            <a:extLst>
              <a:ext uri="{FF2B5EF4-FFF2-40B4-BE49-F238E27FC236}">
                <a16:creationId xmlns:a16="http://schemas.microsoft.com/office/drawing/2014/main" id="{FF736B13-2DDC-3C61-C504-37AF88F722F0}"/>
              </a:ext>
            </a:extLst>
          </p:cNvPr>
          <p:cNvSpPr/>
          <p:nvPr/>
        </p:nvSpPr>
        <p:spPr>
          <a:xfrm>
            <a:off x="3519463" y="2686945"/>
            <a:ext cx="946361" cy="319869"/>
          </a:xfrm>
          <a:prstGeom prst="line">
            <a:avLst/>
          </a:prstGeom>
          <a:noFill/>
          <a:ln w="12700">
            <a:solidFill>
              <a:srgbClr val="000000"/>
            </a:solidFill>
            <a:prstDash val="solid"/>
            <a:tailEnd type="triangle"/>
          </a:ln>
        </p:spPr>
        <p:txBody>
          <a:bodyPr/>
          <a:lstStyle/>
          <a:p>
            <a:endParaRPr lang="en-US" sz="1000">
              <a:latin typeface="Calibri" panose="020F0502020204030204" pitchFamily="34" charset="0"/>
              <a:cs typeface="Calibri" panose="020F0502020204030204" pitchFamily="34" charset="0"/>
            </a:endParaRPr>
          </a:p>
        </p:txBody>
      </p:sp>
      <p:sp>
        <p:nvSpPr>
          <p:cNvPr id="35" name="Shape 40">
            <a:extLst>
              <a:ext uri="{FF2B5EF4-FFF2-40B4-BE49-F238E27FC236}">
                <a16:creationId xmlns:a16="http://schemas.microsoft.com/office/drawing/2014/main" id="{2FBA97B8-395E-AC7F-6C0C-A57925344E3D}"/>
              </a:ext>
            </a:extLst>
          </p:cNvPr>
          <p:cNvSpPr/>
          <p:nvPr/>
        </p:nvSpPr>
        <p:spPr>
          <a:xfrm flipV="1">
            <a:off x="3524736" y="3227953"/>
            <a:ext cx="924197" cy="993068"/>
          </a:xfrm>
          <a:prstGeom prst="line">
            <a:avLst/>
          </a:prstGeom>
          <a:noFill/>
          <a:ln w="12700">
            <a:solidFill>
              <a:srgbClr val="000000"/>
            </a:solidFill>
            <a:prstDash val="solid"/>
            <a:tailEnd type="triangle"/>
          </a:ln>
        </p:spPr>
        <p:txBody>
          <a:bodyPr/>
          <a:lstStyle/>
          <a:p>
            <a:endParaRPr lang="en-US" sz="1000">
              <a:latin typeface="Calibri" panose="020F0502020204030204" pitchFamily="34" charset="0"/>
              <a:cs typeface="Calibri" panose="020F0502020204030204" pitchFamily="34" charset="0"/>
            </a:endParaRPr>
          </a:p>
        </p:txBody>
      </p:sp>
      <p:sp>
        <p:nvSpPr>
          <p:cNvPr id="36" name="Text 44">
            <a:extLst>
              <a:ext uri="{FF2B5EF4-FFF2-40B4-BE49-F238E27FC236}">
                <a16:creationId xmlns:a16="http://schemas.microsoft.com/office/drawing/2014/main" id="{88F926E5-6624-1BB4-6E25-C40FEF857F75}"/>
              </a:ext>
            </a:extLst>
          </p:cNvPr>
          <p:cNvSpPr/>
          <p:nvPr/>
        </p:nvSpPr>
        <p:spPr>
          <a:xfrm rot="5400000">
            <a:off x="5388790" y="2928833"/>
            <a:ext cx="1188720" cy="182880"/>
          </a:xfrm>
          <a:prstGeom prst="rect">
            <a:avLst/>
          </a:prstGeom>
          <a:noFill/>
          <a:ln/>
        </p:spPr>
        <p:txBody>
          <a:bodyPr wrap="square" lIns="0" tIns="0" rIns="0" bIns="0" rtlCol="0" anchor="ctr"/>
          <a:lstStyle/>
          <a:p>
            <a:pPr algn="ctr"/>
            <a:r>
              <a:rPr lang="en-US" sz="1000" err="1">
                <a:solidFill>
                  <a:srgbClr val="404040"/>
                </a:solidFill>
                <a:latin typeface="Calibri" panose="020F0502020204030204" pitchFamily="34" charset="0"/>
                <a:ea typeface="Consolas" pitchFamily="34" charset="-122"/>
                <a:cs typeface="Calibri" panose="020F0502020204030204" pitchFamily="34" charset="0"/>
              </a:rPr>
              <a:t>rdfs:subClassOf</a:t>
            </a:r>
            <a:endParaRPr lang="en-US" sz="1000">
              <a:latin typeface="Calibri" panose="020F0502020204030204" pitchFamily="34" charset="0"/>
              <a:cs typeface="Calibri" panose="020F0502020204030204" pitchFamily="34" charset="0"/>
            </a:endParaRPr>
          </a:p>
        </p:txBody>
      </p:sp>
      <p:sp>
        <p:nvSpPr>
          <p:cNvPr id="37" name="Text 45">
            <a:extLst>
              <a:ext uri="{FF2B5EF4-FFF2-40B4-BE49-F238E27FC236}">
                <a16:creationId xmlns:a16="http://schemas.microsoft.com/office/drawing/2014/main" id="{8684C096-A68C-5534-03DD-37A448A51A78}"/>
              </a:ext>
            </a:extLst>
          </p:cNvPr>
          <p:cNvSpPr/>
          <p:nvPr/>
        </p:nvSpPr>
        <p:spPr>
          <a:xfrm rot="1215228">
            <a:off x="1087009" y="2514808"/>
            <a:ext cx="1463040" cy="182880"/>
          </a:xfrm>
          <a:prstGeom prst="rect">
            <a:avLst/>
          </a:prstGeom>
          <a:noFill/>
          <a:ln/>
        </p:spPr>
        <p:txBody>
          <a:bodyPr wrap="square" lIns="0" tIns="0" rIns="0" bIns="0" rtlCol="0" anchor="ctr"/>
          <a:lstStyle/>
          <a:p>
            <a:pPr marL="0" indent="0" algn="ctr">
              <a:buNone/>
            </a:pPr>
            <a:r>
              <a:rPr lang="en-US" sz="1000">
                <a:solidFill>
                  <a:srgbClr val="404040"/>
                </a:solidFill>
                <a:latin typeface="Calibri" panose="020F0502020204030204" pitchFamily="34" charset="0"/>
                <a:ea typeface="Consolas" pitchFamily="34" charset="-122"/>
                <a:cs typeface="Calibri" panose="020F0502020204030204" pitchFamily="34" charset="0"/>
              </a:rPr>
              <a:t>fhir:subject</a:t>
            </a:r>
            <a:endParaRPr lang="en-US" sz="1000">
              <a:latin typeface="Calibri" panose="020F0502020204030204" pitchFamily="34" charset="0"/>
              <a:cs typeface="Calibri" panose="020F0502020204030204" pitchFamily="34" charset="0"/>
            </a:endParaRPr>
          </a:p>
        </p:txBody>
      </p:sp>
      <p:sp>
        <p:nvSpPr>
          <p:cNvPr id="38" name="Text 46">
            <a:extLst>
              <a:ext uri="{FF2B5EF4-FFF2-40B4-BE49-F238E27FC236}">
                <a16:creationId xmlns:a16="http://schemas.microsoft.com/office/drawing/2014/main" id="{CEC9B09B-4442-22E1-4B02-870DF8B15565}"/>
              </a:ext>
            </a:extLst>
          </p:cNvPr>
          <p:cNvSpPr/>
          <p:nvPr/>
        </p:nvSpPr>
        <p:spPr>
          <a:xfrm rot="219980">
            <a:off x="3370314" y="1890504"/>
            <a:ext cx="1280160" cy="182880"/>
          </a:xfrm>
          <a:prstGeom prst="rect">
            <a:avLst/>
          </a:prstGeom>
          <a:noFill/>
          <a:ln/>
        </p:spPr>
        <p:txBody>
          <a:bodyPr wrap="square" lIns="0" tIns="0" rIns="0" bIns="0" rtlCol="0" anchor="ctr"/>
          <a:lstStyle/>
          <a:p>
            <a:pPr marL="0" indent="0" algn="ctr">
              <a:buNone/>
            </a:pPr>
            <a:r>
              <a:rPr lang="en-US" sz="1000">
                <a:solidFill>
                  <a:srgbClr val="404040"/>
                </a:solidFill>
                <a:latin typeface="Calibri" panose="020F0502020204030204" pitchFamily="34" charset="0"/>
                <a:ea typeface="Consolas" pitchFamily="34" charset="-122"/>
                <a:cs typeface="Calibri" panose="020F0502020204030204" pitchFamily="34" charset="0"/>
              </a:rPr>
              <a:t>fhir:code</a:t>
            </a:r>
            <a:endParaRPr lang="en-US" sz="1000">
              <a:latin typeface="Calibri" panose="020F0502020204030204" pitchFamily="34" charset="0"/>
              <a:cs typeface="Calibri" panose="020F0502020204030204" pitchFamily="34" charset="0"/>
            </a:endParaRPr>
          </a:p>
        </p:txBody>
      </p:sp>
      <p:sp>
        <p:nvSpPr>
          <p:cNvPr id="39" name="Text 45">
            <a:extLst>
              <a:ext uri="{FF2B5EF4-FFF2-40B4-BE49-F238E27FC236}">
                <a16:creationId xmlns:a16="http://schemas.microsoft.com/office/drawing/2014/main" id="{201F8D1C-1087-AD2C-DABB-11CEECA20DBF}"/>
              </a:ext>
            </a:extLst>
          </p:cNvPr>
          <p:cNvSpPr/>
          <p:nvPr/>
        </p:nvSpPr>
        <p:spPr>
          <a:xfrm rot="1291021">
            <a:off x="1086863" y="4041155"/>
            <a:ext cx="1463040" cy="182880"/>
          </a:xfrm>
          <a:prstGeom prst="rect">
            <a:avLst/>
          </a:prstGeom>
          <a:noFill/>
          <a:ln/>
        </p:spPr>
        <p:txBody>
          <a:bodyPr wrap="square" lIns="0" tIns="0" rIns="0" bIns="0" rtlCol="0" anchor="ctr"/>
          <a:lstStyle/>
          <a:p>
            <a:pPr marL="0" indent="0" algn="ctr">
              <a:buNone/>
            </a:pPr>
            <a:r>
              <a:rPr lang="en-US" sz="1000">
                <a:solidFill>
                  <a:srgbClr val="404040"/>
                </a:solidFill>
                <a:latin typeface="Calibri" panose="020F0502020204030204" pitchFamily="34" charset="0"/>
                <a:ea typeface="Consolas" pitchFamily="34" charset="-122"/>
                <a:cs typeface="Calibri" panose="020F0502020204030204" pitchFamily="34" charset="0"/>
              </a:rPr>
              <a:t>fhir:subject</a:t>
            </a:r>
            <a:endParaRPr lang="en-US" sz="1000">
              <a:latin typeface="Calibri" panose="020F0502020204030204" pitchFamily="34" charset="0"/>
              <a:cs typeface="Calibri" panose="020F0502020204030204" pitchFamily="34" charset="0"/>
            </a:endParaRPr>
          </a:p>
        </p:txBody>
      </p:sp>
      <p:sp>
        <p:nvSpPr>
          <p:cNvPr id="40" name="Text 46">
            <a:extLst>
              <a:ext uri="{FF2B5EF4-FFF2-40B4-BE49-F238E27FC236}">
                <a16:creationId xmlns:a16="http://schemas.microsoft.com/office/drawing/2014/main" id="{FFC75418-1995-A4DC-5246-C963537C8C03}"/>
              </a:ext>
            </a:extLst>
          </p:cNvPr>
          <p:cNvSpPr/>
          <p:nvPr/>
        </p:nvSpPr>
        <p:spPr>
          <a:xfrm rot="1098549">
            <a:off x="3386031" y="2687145"/>
            <a:ext cx="1280160" cy="182880"/>
          </a:xfrm>
          <a:prstGeom prst="rect">
            <a:avLst/>
          </a:prstGeom>
          <a:noFill/>
          <a:ln/>
        </p:spPr>
        <p:txBody>
          <a:bodyPr wrap="square" lIns="0" tIns="0" rIns="0" bIns="0" rtlCol="0" anchor="ctr"/>
          <a:lstStyle/>
          <a:p>
            <a:pPr marL="0" indent="0" algn="ctr">
              <a:buNone/>
            </a:pPr>
            <a:r>
              <a:rPr lang="en-US" sz="1000">
                <a:solidFill>
                  <a:srgbClr val="404040"/>
                </a:solidFill>
                <a:latin typeface="Calibri" panose="020F0502020204030204" pitchFamily="34" charset="0"/>
                <a:ea typeface="Consolas" pitchFamily="34" charset="-122"/>
                <a:cs typeface="Calibri" panose="020F0502020204030204" pitchFamily="34" charset="0"/>
              </a:rPr>
              <a:t>fhir:code</a:t>
            </a:r>
            <a:endParaRPr lang="en-US" sz="1000">
              <a:latin typeface="Calibri" panose="020F0502020204030204" pitchFamily="34" charset="0"/>
              <a:cs typeface="Calibri" panose="020F0502020204030204" pitchFamily="34" charset="0"/>
            </a:endParaRPr>
          </a:p>
        </p:txBody>
      </p:sp>
      <p:sp>
        <p:nvSpPr>
          <p:cNvPr id="41" name="Text 46">
            <a:extLst>
              <a:ext uri="{FF2B5EF4-FFF2-40B4-BE49-F238E27FC236}">
                <a16:creationId xmlns:a16="http://schemas.microsoft.com/office/drawing/2014/main" id="{4D228B6D-1376-37C2-82BE-785347F4C150}"/>
              </a:ext>
            </a:extLst>
          </p:cNvPr>
          <p:cNvSpPr/>
          <p:nvPr/>
        </p:nvSpPr>
        <p:spPr>
          <a:xfrm rot="1687013">
            <a:off x="3120155" y="3482830"/>
            <a:ext cx="1280160" cy="182880"/>
          </a:xfrm>
          <a:prstGeom prst="rect">
            <a:avLst/>
          </a:prstGeom>
          <a:noFill/>
          <a:ln/>
        </p:spPr>
        <p:txBody>
          <a:bodyPr wrap="square" lIns="0" tIns="0" rIns="0" bIns="0" rtlCol="0" anchor="ctr"/>
          <a:lstStyle/>
          <a:p>
            <a:pPr marL="0" indent="0" algn="ctr">
              <a:buNone/>
            </a:pPr>
            <a:r>
              <a:rPr lang="en-US" sz="1000">
                <a:solidFill>
                  <a:srgbClr val="404040"/>
                </a:solidFill>
                <a:latin typeface="Calibri" panose="020F0502020204030204" pitchFamily="34" charset="0"/>
                <a:ea typeface="Consolas" pitchFamily="34" charset="-122"/>
                <a:cs typeface="Calibri" panose="020F0502020204030204" pitchFamily="34" charset="0"/>
              </a:rPr>
              <a:t>fhir:code</a:t>
            </a:r>
            <a:endParaRPr lang="en-US" sz="1000">
              <a:latin typeface="Calibri" panose="020F0502020204030204" pitchFamily="34" charset="0"/>
              <a:cs typeface="Calibri" panose="020F0502020204030204" pitchFamily="34" charset="0"/>
            </a:endParaRPr>
          </a:p>
        </p:txBody>
      </p:sp>
      <p:sp>
        <p:nvSpPr>
          <p:cNvPr id="42" name="Text 46">
            <a:extLst>
              <a:ext uri="{FF2B5EF4-FFF2-40B4-BE49-F238E27FC236}">
                <a16:creationId xmlns:a16="http://schemas.microsoft.com/office/drawing/2014/main" id="{3CBE7703-B7C1-6EC4-404A-E752B0862225}"/>
              </a:ext>
            </a:extLst>
          </p:cNvPr>
          <p:cNvSpPr/>
          <p:nvPr/>
        </p:nvSpPr>
        <p:spPr>
          <a:xfrm rot="18707705">
            <a:off x="3520400" y="3329673"/>
            <a:ext cx="1280160" cy="182880"/>
          </a:xfrm>
          <a:prstGeom prst="rect">
            <a:avLst/>
          </a:prstGeom>
          <a:noFill/>
          <a:ln/>
        </p:spPr>
        <p:txBody>
          <a:bodyPr wrap="square" lIns="0" tIns="0" rIns="0" bIns="0" rtlCol="0" anchor="ctr"/>
          <a:lstStyle/>
          <a:p>
            <a:pPr marL="0" indent="0" algn="ctr">
              <a:buNone/>
            </a:pPr>
            <a:r>
              <a:rPr lang="en-US" sz="1000">
                <a:solidFill>
                  <a:srgbClr val="404040"/>
                </a:solidFill>
                <a:latin typeface="Calibri" panose="020F0502020204030204" pitchFamily="34" charset="0"/>
                <a:ea typeface="Consolas" pitchFamily="34" charset="-122"/>
                <a:cs typeface="Calibri" panose="020F0502020204030204" pitchFamily="34" charset="0"/>
              </a:rPr>
              <a:t>fhir:code</a:t>
            </a:r>
            <a:endParaRPr lang="en-US" sz="1000">
              <a:latin typeface="Calibri" panose="020F0502020204030204" pitchFamily="34" charset="0"/>
              <a:cs typeface="Calibri" panose="020F0502020204030204" pitchFamily="34" charset="0"/>
            </a:endParaRPr>
          </a:p>
        </p:txBody>
      </p:sp>
      <p:sp>
        <p:nvSpPr>
          <p:cNvPr id="43" name="Text 45">
            <a:extLst>
              <a:ext uri="{FF2B5EF4-FFF2-40B4-BE49-F238E27FC236}">
                <a16:creationId xmlns:a16="http://schemas.microsoft.com/office/drawing/2014/main" id="{AAF27ABE-A38D-8BE3-2000-C652453A245A}"/>
              </a:ext>
            </a:extLst>
          </p:cNvPr>
          <p:cNvSpPr/>
          <p:nvPr/>
        </p:nvSpPr>
        <p:spPr>
          <a:xfrm rot="20472037">
            <a:off x="1078979" y="3523193"/>
            <a:ext cx="1463040" cy="182880"/>
          </a:xfrm>
          <a:prstGeom prst="rect">
            <a:avLst/>
          </a:prstGeom>
          <a:noFill/>
          <a:ln/>
        </p:spPr>
        <p:txBody>
          <a:bodyPr wrap="square" lIns="0" tIns="0" rIns="0" bIns="0" rtlCol="0" anchor="ctr"/>
          <a:lstStyle/>
          <a:p>
            <a:pPr marL="0" indent="0" algn="ctr">
              <a:buNone/>
            </a:pPr>
            <a:r>
              <a:rPr lang="en-US" sz="1000">
                <a:solidFill>
                  <a:srgbClr val="404040"/>
                </a:solidFill>
                <a:latin typeface="Calibri" panose="020F0502020204030204" pitchFamily="34" charset="0"/>
                <a:ea typeface="Consolas" pitchFamily="34" charset="-122"/>
                <a:cs typeface="Calibri" panose="020F0502020204030204" pitchFamily="34" charset="0"/>
              </a:rPr>
              <a:t>fhir:subject</a:t>
            </a:r>
            <a:endParaRPr lang="en-US" sz="1000">
              <a:latin typeface="Calibri" panose="020F0502020204030204" pitchFamily="34" charset="0"/>
              <a:cs typeface="Calibri" panose="020F0502020204030204" pitchFamily="34" charset="0"/>
            </a:endParaRPr>
          </a:p>
        </p:txBody>
      </p:sp>
      <p:sp>
        <p:nvSpPr>
          <p:cNvPr id="44" name="Text 45">
            <a:extLst>
              <a:ext uri="{FF2B5EF4-FFF2-40B4-BE49-F238E27FC236}">
                <a16:creationId xmlns:a16="http://schemas.microsoft.com/office/drawing/2014/main" id="{17A1E776-582C-E7DB-D080-3D8EA72256A1}"/>
              </a:ext>
            </a:extLst>
          </p:cNvPr>
          <p:cNvSpPr/>
          <p:nvPr/>
        </p:nvSpPr>
        <p:spPr>
          <a:xfrm rot="20527148">
            <a:off x="1088730" y="2031114"/>
            <a:ext cx="1463040" cy="182880"/>
          </a:xfrm>
          <a:prstGeom prst="rect">
            <a:avLst/>
          </a:prstGeom>
          <a:noFill/>
          <a:ln/>
        </p:spPr>
        <p:txBody>
          <a:bodyPr wrap="square" lIns="0" tIns="0" rIns="0" bIns="0" rtlCol="0" anchor="ctr"/>
          <a:lstStyle/>
          <a:p>
            <a:pPr marL="0" indent="0" algn="ctr">
              <a:buNone/>
            </a:pPr>
            <a:r>
              <a:rPr lang="en-US" sz="1000">
                <a:solidFill>
                  <a:srgbClr val="404040"/>
                </a:solidFill>
                <a:latin typeface="Calibri" panose="020F0502020204030204" pitchFamily="34" charset="0"/>
                <a:ea typeface="Consolas" pitchFamily="34" charset="-122"/>
                <a:cs typeface="Calibri" panose="020F0502020204030204" pitchFamily="34" charset="0"/>
              </a:rPr>
              <a:t>fhir:subject</a:t>
            </a:r>
            <a:endParaRPr lang="en-US" sz="1000">
              <a:latin typeface="Calibri" panose="020F0502020204030204" pitchFamily="34" charset="0"/>
              <a:cs typeface="Calibri" panose="020F0502020204030204" pitchFamily="34" charset="0"/>
            </a:endParaRPr>
          </a:p>
        </p:txBody>
      </p:sp>
      <p:cxnSp>
        <p:nvCxnSpPr>
          <p:cNvPr id="45" name="Elbow Connector 58">
            <a:extLst>
              <a:ext uri="{FF2B5EF4-FFF2-40B4-BE49-F238E27FC236}">
                <a16:creationId xmlns:a16="http://schemas.microsoft.com/office/drawing/2014/main" id="{1502A8F0-497E-EF7C-A482-77CBA3F1AF0F}"/>
              </a:ext>
            </a:extLst>
          </p:cNvPr>
          <p:cNvCxnSpPr>
            <a:cxnSpLocks/>
          </p:cNvCxnSpPr>
          <p:nvPr/>
        </p:nvCxnSpPr>
        <p:spPr>
          <a:xfrm rot="5400000" flipH="1" flipV="1">
            <a:off x="4695708" y="3053576"/>
            <a:ext cx="1951200" cy="2"/>
          </a:xfrm>
          <a:prstGeom prst="bentConnector4">
            <a:avLst>
              <a:gd name="adj1" fmla="val 449"/>
              <a:gd name="adj2" fmla="val 11430100000"/>
            </a:avLst>
          </a:prstGeom>
          <a:noFill/>
          <a:ln w="12700">
            <a:solidFill>
              <a:srgbClr val="000000"/>
            </a:solidFill>
            <a:prstDash val="solid"/>
            <a:tailEnd type="triangle"/>
          </a:ln>
        </p:spPr>
      </p:cxnSp>
      <p:grpSp>
        <p:nvGrpSpPr>
          <p:cNvPr id="46" name="Gruppieren 45">
            <a:extLst>
              <a:ext uri="{FF2B5EF4-FFF2-40B4-BE49-F238E27FC236}">
                <a16:creationId xmlns:a16="http://schemas.microsoft.com/office/drawing/2014/main" id="{194BA3AB-5897-B4B2-BB76-E2D0CF9D6482}"/>
              </a:ext>
            </a:extLst>
          </p:cNvPr>
          <p:cNvGrpSpPr/>
          <p:nvPr/>
        </p:nvGrpSpPr>
        <p:grpSpPr>
          <a:xfrm>
            <a:off x="2312004" y="2485650"/>
            <a:ext cx="1207460" cy="442235"/>
            <a:chOff x="3181658" y="1691880"/>
            <a:chExt cx="1207460" cy="442235"/>
          </a:xfrm>
        </p:grpSpPr>
        <p:sp>
          <p:nvSpPr>
            <p:cNvPr id="47" name="Shape 4">
              <a:extLst>
                <a:ext uri="{FF2B5EF4-FFF2-40B4-BE49-F238E27FC236}">
                  <a16:creationId xmlns:a16="http://schemas.microsoft.com/office/drawing/2014/main" id="{5C94EBAF-6D07-A39C-433A-ABEB0C4918CB}"/>
                </a:ext>
              </a:extLst>
            </p:cNvPr>
            <p:cNvSpPr/>
            <p:nvPr/>
          </p:nvSpPr>
          <p:spPr>
            <a:xfrm>
              <a:off x="3181660" y="1691880"/>
              <a:ext cx="1207458" cy="436474"/>
            </a:xfrm>
            <a:prstGeom prst="roundRect">
              <a:avLst>
                <a:gd name="adj" fmla="val 9091"/>
              </a:avLst>
            </a:prstGeom>
            <a:solidFill>
              <a:srgbClr val="FFFFFF"/>
            </a:solidFill>
            <a:ln w="12700">
              <a:solidFill>
                <a:srgbClr val="000000"/>
              </a:solidFill>
              <a:prstDash val="solid"/>
            </a:ln>
          </p:spPr>
          <p:txBody>
            <a:bodyPr/>
            <a:lstStyle/>
            <a:p>
              <a:endParaRPr lang="en-US" sz="1000">
                <a:latin typeface="Calibri" panose="020F0502020204030204" pitchFamily="34" charset="0"/>
                <a:cs typeface="Calibri" panose="020F0502020204030204" pitchFamily="34" charset="0"/>
              </a:endParaRPr>
            </a:p>
          </p:txBody>
        </p:sp>
        <p:sp>
          <p:nvSpPr>
            <p:cNvPr id="48" name="Text 8">
              <a:extLst>
                <a:ext uri="{FF2B5EF4-FFF2-40B4-BE49-F238E27FC236}">
                  <a16:creationId xmlns:a16="http://schemas.microsoft.com/office/drawing/2014/main" id="{FA419F26-9EE9-D42E-7E75-56974812AE8D}"/>
                </a:ext>
              </a:extLst>
            </p:cNvPr>
            <p:cNvSpPr/>
            <p:nvPr/>
          </p:nvSpPr>
          <p:spPr>
            <a:xfrm>
              <a:off x="3181658" y="1695203"/>
              <a:ext cx="1207459" cy="219456"/>
            </a:xfrm>
            <a:prstGeom prst="rect">
              <a:avLst/>
            </a:prstGeom>
            <a:noFill/>
            <a:ln/>
          </p:spPr>
          <p:txBody>
            <a:bodyPr wrap="square" lIns="0" tIns="0" rIns="0" bIns="0" rtlCol="0" anchor="ctr"/>
            <a:lstStyle/>
            <a:p>
              <a:pPr marL="0" indent="0" algn="ctr">
                <a:buNone/>
              </a:pPr>
              <a:r>
                <a:rPr lang="en-US" sz="1000">
                  <a:solidFill>
                    <a:srgbClr val="000000"/>
                  </a:solidFill>
                  <a:latin typeface="Calibri" panose="020F0502020204030204" pitchFamily="34" charset="0"/>
                  <a:ea typeface="Consolas" pitchFamily="34" charset="-122"/>
                  <a:cs typeface="Calibri" panose="020F0502020204030204" pitchFamily="34" charset="0"/>
                </a:rPr>
                <a:t>Observation</a:t>
              </a:r>
              <a:endParaRPr lang="en-US" sz="1000">
                <a:latin typeface="Calibri" panose="020F0502020204030204" pitchFamily="34" charset="0"/>
                <a:cs typeface="Calibri" panose="020F0502020204030204" pitchFamily="34" charset="0"/>
              </a:endParaRPr>
            </a:p>
          </p:txBody>
        </p:sp>
        <p:sp>
          <p:nvSpPr>
            <p:cNvPr id="49" name="Text 9">
              <a:extLst>
                <a:ext uri="{FF2B5EF4-FFF2-40B4-BE49-F238E27FC236}">
                  <a16:creationId xmlns:a16="http://schemas.microsoft.com/office/drawing/2014/main" id="{4548C5B8-09E5-1BD2-4374-3CD38AAB8663}"/>
                </a:ext>
              </a:extLst>
            </p:cNvPr>
            <p:cNvSpPr/>
            <p:nvPr/>
          </p:nvSpPr>
          <p:spPr>
            <a:xfrm>
              <a:off x="3181658" y="1896371"/>
              <a:ext cx="1207459" cy="237744"/>
            </a:xfrm>
            <a:prstGeom prst="rect">
              <a:avLst/>
            </a:prstGeom>
            <a:noFill/>
            <a:ln/>
          </p:spPr>
          <p:txBody>
            <a:bodyPr wrap="square" lIns="0" tIns="0" rIns="0" bIns="0" rtlCol="0" anchor="ctr"/>
            <a:lstStyle/>
            <a:p>
              <a:pPr marL="0" indent="0" algn="ctr">
                <a:buNone/>
              </a:pPr>
              <a:r>
                <a:rPr lang="en-US" sz="1000" b="1">
                  <a:solidFill>
                    <a:srgbClr val="000000"/>
                  </a:solidFill>
                  <a:latin typeface="Calibri" panose="020F0502020204030204" pitchFamily="34" charset="0"/>
                  <a:ea typeface="Calibri" pitchFamily="34" charset="-122"/>
                  <a:cs typeface="Calibri" panose="020F0502020204030204" pitchFamily="34" charset="0"/>
                </a:rPr>
                <a:t>CRP 41 mg/L</a:t>
              </a:r>
              <a:endParaRPr lang="en-US" sz="1000">
                <a:latin typeface="Calibri" panose="020F0502020204030204" pitchFamily="34" charset="0"/>
                <a:cs typeface="Calibri" panose="020F0502020204030204" pitchFamily="34" charset="0"/>
              </a:endParaRPr>
            </a:p>
          </p:txBody>
        </p:sp>
      </p:grpSp>
      <p:grpSp>
        <p:nvGrpSpPr>
          <p:cNvPr id="50" name="Gruppieren 49">
            <a:extLst>
              <a:ext uri="{FF2B5EF4-FFF2-40B4-BE49-F238E27FC236}">
                <a16:creationId xmlns:a16="http://schemas.microsoft.com/office/drawing/2014/main" id="{6A4705F8-4DAE-141A-C596-4F4FD5833AF4}"/>
              </a:ext>
            </a:extLst>
          </p:cNvPr>
          <p:cNvGrpSpPr/>
          <p:nvPr/>
        </p:nvGrpSpPr>
        <p:grpSpPr>
          <a:xfrm>
            <a:off x="2312004" y="3333876"/>
            <a:ext cx="1207460" cy="442235"/>
            <a:chOff x="3181658" y="1691880"/>
            <a:chExt cx="1207460" cy="442235"/>
          </a:xfrm>
        </p:grpSpPr>
        <p:sp>
          <p:nvSpPr>
            <p:cNvPr id="51" name="Shape 4">
              <a:extLst>
                <a:ext uri="{FF2B5EF4-FFF2-40B4-BE49-F238E27FC236}">
                  <a16:creationId xmlns:a16="http://schemas.microsoft.com/office/drawing/2014/main" id="{F6253730-E264-42F5-84AC-36DD832DC372}"/>
                </a:ext>
              </a:extLst>
            </p:cNvPr>
            <p:cNvSpPr/>
            <p:nvPr/>
          </p:nvSpPr>
          <p:spPr>
            <a:xfrm>
              <a:off x="3181660" y="1691880"/>
              <a:ext cx="1207458" cy="436474"/>
            </a:xfrm>
            <a:prstGeom prst="roundRect">
              <a:avLst>
                <a:gd name="adj" fmla="val 9091"/>
              </a:avLst>
            </a:prstGeom>
            <a:solidFill>
              <a:srgbClr val="FFFFFF"/>
            </a:solidFill>
            <a:ln w="12700">
              <a:solidFill>
                <a:srgbClr val="000000"/>
              </a:solidFill>
              <a:prstDash val="solid"/>
            </a:ln>
          </p:spPr>
          <p:txBody>
            <a:bodyPr/>
            <a:lstStyle/>
            <a:p>
              <a:endParaRPr lang="en-US" sz="1000">
                <a:latin typeface="Calibri" panose="020F0502020204030204" pitchFamily="34" charset="0"/>
                <a:cs typeface="Calibri" panose="020F0502020204030204" pitchFamily="34" charset="0"/>
              </a:endParaRPr>
            </a:p>
          </p:txBody>
        </p:sp>
        <p:sp>
          <p:nvSpPr>
            <p:cNvPr id="52" name="Text 8">
              <a:extLst>
                <a:ext uri="{FF2B5EF4-FFF2-40B4-BE49-F238E27FC236}">
                  <a16:creationId xmlns:a16="http://schemas.microsoft.com/office/drawing/2014/main" id="{8BB39DA2-E43C-F106-E640-F15FFED140D5}"/>
                </a:ext>
              </a:extLst>
            </p:cNvPr>
            <p:cNvSpPr/>
            <p:nvPr/>
          </p:nvSpPr>
          <p:spPr>
            <a:xfrm>
              <a:off x="3181658" y="1695203"/>
              <a:ext cx="1207459" cy="219456"/>
            </a:xfrm>
            <a:prstGeom prst="rect">
              <a:avLst/>
            </a:prstGeom>
            <a:noFill/>
            <a:ln/>
          </p:spPr>
          <p:txBody>
            <a:bodyPr wrap="square" lIns="0" tIns="0" rIns="0" bIns="0" rtlCol="0" anchor="ctr"/>
            <a:lstStyle/>
            <a:p>
              <a:pPr marL="0" indent="0" algn="ctr">
                <a:buNone/>
              </a:pPr>
              <a:r>
                <a:rPr lang="en-US" sz="1000">
                  <a:solidFill>
                    <a:srgbClr val="000000"/>
                  </a:solidFill>
                  <a:latin typeface="Calibri" panose="020F0502020204030204" pitchFamily="34" charset="0"/>
                  <a:ea typeface="Consolas" pitchFamily="34" charset="-122"/>
                  <a:cs typeface="Calibri" panose="020F0502020204030204" pitchFamily="34" charset="0"/>
                </a:rPr>
                <a:t>Condition</a:t>
              </a:r>
              <a:endParaRPr lang="en-US" sz="1000">
                <a:latin typeface="Calibri" panose="020F0502020204030204" pitchFamily="34" charset="0"/>
                <a:cs typeface="Calibri" panose="020F0502020204030204" pitchFamily="34" charset="0"/>
              </a:endParaRPr>
            </a:p>
          </p:txBody>
        </p:sp>
        <p:sp>
          <p:nvSpPr>
            <p:cNvPr id="53" name="Text 9">
              <a:extLst>
                <a:ext uri="{FF2B5EF4-FFF2-40B4-BE49-F238E27FC236}">
                  <a16:creationId xmlns:a16="http://schemas.microsoft.com/office/drawing/2014/main" id="{D82280CE-BCA6-AB34-22AC-49AB097D708F}"/>
                </a:ext>
              </a:extLst>
            </p:cNvPr>
            <p:cNvSpPr/>
            <p:nvPr/>
          </p:nvSpPr>
          <p:spPr>
            <a:xfrm>
              <a:off x="3181658" y="1896371"/>
              <a:ext cx="1207459" cy="237744"/>
            </a:xfrm>
            <a:prstGeom prst="rect">
              <a:avLst/>
            </a:prstGeom>
            <a:noFill/>
            <a:ln/>
          </p:spPr>
          <p:txBody>
            <a:bodyPr wrap="square" lIns="0" tIns="0" rIns="0" bIns="0" rtlCol="0" anchor="ctr"/>
            <a:lstStyle/>
            <a:p>
              <a:pPr algn="ctr"/>
              <a:r>
                <a:rPr lang="en-US" sz="1000" b="1">
                  <a:solidFill>
                    <a:srgbClr val="000000"/>
                  </a:solidFill>
                  <a:latin typeface="Calibri" panose="020F0502020204030204" pitchFamily="34" charset="0"/>
                  <a:ea typeface="Calibri" pitchFamily="34" charset="-122"/>
                  <a:cs typeface="Calibri" panose="020F0502020204030204" pitchFamily="34" charset="0"/>
                </a:rPr>
                <a:t>HFpEF</a:t>
              </a:r>
              <a:endParaRPr lang="en-US" sz="1000">
                <a:latin typeface="Calibri" panose="020F0502020204030204" pitchFamily="34" charset="0"/>
                <a:cs typeface="Calibri" panose="020F0502020204030204" pitchFamily="34" charset="0"/>
              </a:endParaRPr>
            </a:p>
          </p:txBody>
        </p:sp>
      </p:grpSp>
      <p:grpSp>
        <p:nvGrpSpPr>
          <p:cNvPr id="54" name="Gruppieren 53">
            <a:extLst>
              <a:ext uri="{FF2B5EF4-FFF2-40B4-BE49-F238E27FC236}">
                <a16:creationId xmlns:a16="http://schemas.microsoft.com/office/drawing/2014/main" id="{F620EFA9-E51B-84E8-C38D-CE6667B6D3CA}"/>
              </a:ext>
            </a:extLst>
          </p:cNvPr>
          <p:cNvGrpSpPr/>
          <p:nvPr/>
        </p:nvGrpSpPr>
        <p:grpSpPr>
          <a:xfrm>
            <a:off x="2312004" y="3992674"/>
            <a:ext cx="1207460" cy="442235"/>
            <a:chOff x="3181658" y="1691880"/>
            <a:chExt cx="1207460" cy="442235"/>
          </a:xfrm>
        </p:grpSpPr>
        <p:sp>
          <p:nvSpPr>
            <p:cNvPr id="55" name="Shape 4">
              <a:extLst>
                <a:ext uri="{FF2B5EF4-FFF2-40B4-BE49-F238E27FC236}">
                  <a16:creationId xmlns:a16="http://schemas.microsoft.com/office/drawing/2014/main" id="{844A42B9-BBF5-AE70-4D34-5205F8AFFCF0}"/>
                </a:ext>
              </a:extLst>
            </p:cNvPr>
            <p:cNvSpPr/>
            <p:nvPr/>
          </p:nvSpPr>
          <p:spPr>
            <a:xfrm>
              <a:off x="3181660" y="1691880"/>
              <a:ext cx="1207458" cy="436474"/>
            </a:xfrm>
            <a:prstGeom prst="roundRect">
              <a:avLst>
                <a:gd name="adj" fmla="val 9091"/>
              </a:avLst>
            </a:prstGeom>
            <a:solidFill>
              <a:srgbClr val="FFFFFF"/>
            </a:solidFill>
            <a:ln w="12700">
              <a:solidFill>
                <a:srgbClr val="000000"/>
              </a:solidFill>
              <a:prstDash val="solid"/>
            </a:ln>
          </p:spPr>
          <p:txBody>
            <a:bodyPr/>
            <a:lstStyle/>
            <a:p>
              <a:endParaRPr lang="en-US" sz="1000">
                <a:latin typeface="Calibri" panose="020F0502020204030204" pitchFamily="34" charset="0"/>
                <a:cs typeface="Calibri" panose="020F0502020204030204" pitchFamily="34" charset="0"/>
              </a:endParaRPr>
            </a:p>
          </p:txBody>
        </p:sp>
        <p:sp>
          <p:nvSpPr>
            <p:cNvPr id="56" name="Text 8">
              <a:extLst>
                <a:ext uri="{FF2B5EF4-FFF2-40B4-BE49-F238E27FC236}">
                  <a16:creationId xmlns:a16="http://schemas.microsoft.com/office/drawing/2014/main" id="{3D8B2123-9E7C-BFE5-7BC1-E97A7403BB33}"/>
                </a:ext>
              </a:extLst>
            </p:cNvPr>
            <p:cNvSpPr/>
            <p:nvPr/>
          </p:nvSpPr>
          <p:spPr>
            <a:xfrm>
              <a:off x="3181658" y="1695203"/>
              <a:ext cx="1207459" cy="219456"/>
            </a:xfrm>
            <a:prstGeom prst="rect">
              <a:avLst/>
            </a:prstGeom>
            <a:noFill/>
            <a:ln/>
          </p:spPr>
          <p:txBody>
            <a:bodyPr wrap="square" lIns="0" tIns="0" rIns="0" bIns="0" rtlCol="0" anchor="ctr"/>
            <a:lstStyle/>
            <a:p>
              <a:pPr algn="ctr"/>
              <a:r>
                <a:rPr lang="en-US" sz="1000">
                  <a:solidFill>
                    <a:srgbClr val="000000"/>
                  </a:solidFill>
                  <a:latin typeface="Calibri" panose="020F0502020204030204" pitchFamily="34" charset="0"/>
                  <a:ea typeface="Consolas" pitchFamily="34" charset="-122"/>
                  <a:cs typeface="Calibri" panose="020F0502020204030204" pitchFamily="34" charset="0"/>
                </a:rPr>
                <a:t>Observation</a:t>
              </a:r>
              <a:endParaRPr lang="en-US" sz="1000">
                <a:latin typeface="Calibri" panose="020F0502020204030204" pitchFamily="34" charset="0"/>
                <a:cs typeface="Calibri" panose="020F0502020204030204" pitchFamily="34" charset="0"/>
              </a:endParaRPr>
            </a:p>
          </p:txBody>
        </p:sp>
        <p:sp>
          <p:nvSpPr>
            <p:cNvPr id="57" name="Text 9">
              <a:extLst>
                <a:ext uri="{FF2B5EF4-FFF2-40B4-BE49-F238E27FC236}">
                  <a16:creationId xmlns:a16="http://schemas.microsoft.com/office/drawing/2014/main" id="{6B1B7913-338B-27AF-61EC-2DBE5DBCB12B}"/>
                </a:ext>
              </a:extLst>
            </p:cNvPr>
            <p:cNvSpPr/>
            <p:nvPr/>
          </p:nvSpPr>
          <p:spPr>
            <a:xfrm>
              <a:off x="3181658" y="1896371"/>
              <a:ext cx="1207459" cy="237744"/>
            </a:xfrm>
            <a:prstGeom prst="rect">
              <a:avLst/>
            </a:prstGeom>
            <a:noFill/>
            <a:ln/>
          </p:spPr>
          <p:txBody>
            <a:bodyPr wrap="square" lIns="0" tIns="0" rIns="0" bIns="0" rtlCol="0" anchor="ctr"/>
            <a:lstStyle/>
            <a:p>
              <a:pPr algn="ctr"/>
              <a:r>
                <a:rPr lang="en-US" sz="1000" b="1">
                  <a:solidFill>
                    <a:srgbClr val="000000"/>
                  </a:solidFill>
                  <a:latin typeface="Calibri" panose="020F0502020204030204" pitchFamily="34" charset="0"/>
                  <a:ea typeface="Calibri" pitchFamily="34" charset="-122"/>
                  <a:cs typeface="Calibri" panose="020F0502020204030204" pitchFamily="34" charset="0"/>
                </a:rPr>
                <a:t>PCR 38 mg/L</a:t>
              </a:r>
              <a:endParaRPr lang="en-US" sz="1000">
                <a:latin typeface="Calibri" panose="020F0502020204030204" pitchFamily="34" charset="0"/>
                <a:cs typeface="Calibri" panose="020F0502020204030204" pitchFamily="34" charset="0"/>
              </a:endParaRPr>
            </a:p>
          </p:txBody>
        </p:sp>
      </p:grpSp>
      <p:grpSp>
        <p:nvGrpSpPr>
          <p:cNvPr id="58" name="Gruppieren 57">
            <a:extLst>
              <a:ext uri="{FF2B5EF4-FFF2-40B4-BE49-F238E27FC236}">
                <a16:creationId xmlns:a16="http://schemas.microsoft.com/office/drawing/2014/main" id="{95A3259F-556B-95E8-7494-401ADCC301A4}"/>
              </a:ext>
            </a:extLst>
          </p:cNvPr>
          <p:cNvGrpSpPr/>
          <p:nvPr/>
        </p:nvGrpSpPr>
        <p:grpSpPr>
          <a:xfrm>
            <a:off x="4465826" y="1873486"/>
            <a:ext cx="1207460" cy="442235"/>
            <a:chOff x="3181658" y="1691880"/>
            <a:chExt cx="1207460" cy="442235"/>
          </a:xfrm>
        </p:grpSpPr>
        <p:sp>
          <p:nvSpPr>
            <p:cNvPr id="59" name="Shape 4">
              <a:extLst>
                <a:ext uri="{FF2B5EF4-FFF2-40B4-BE49-F238E27FC236}">
                  <a16:creationId xmlns:a16="http://schemas.microsoft.com/office/drawing/2014/main" id="{7D11D10E-A863-CB19-E417-F131E6078095}"/>
                </a:ext>
              </a:extLst>
            </p:cNvPr>
            <p:cNvSpPr/>
            <p:nvPr/>
          </p:nvSpPr>
          <p:spPr>
            <a:xfrm>
              <a:off x="3181660" y="1691880"/>
              <a:ext cx="1207458" cy="436474"/>
            </a:xfrm>
            <a:prstGeom prst="roundRect">
              <a:avLst>
                <a:gd name="adj" fmla="val 9091"/>
              </a:avLst>
            </a:prstGeom>
            <a:solidFill>
              <a:srgbClr val="FFFFFF"/>
            </a:solidFill>
            <a:ln w="12700">
              <a:solidFill>
                <a:srgbClr val="000000"/>
              </a:solidFill>
              <a:prstDash val="solid"/>
            </a:ln>
          </p:spPr>
          <p:txBody>
            <a:bodyPr/>
            <a:lstStyle/>
            <a:p>
              <a:endParaRPr lang="en-US" sz="1000">
                <a:latin typeface="Calibri" panose="020F0502020204030204" pitchFamily="34" charset="0"/>
                <a:cs typeface="Calibri" panose="020F0502020204030204" pitchFamily="34" charset="0"/>
              </a:endParaRPr>
            </a:p>
          </p:txBody>
        </p:sp>
        <p:sp>
          <p:nvSpPr>
            <p:cNvPr id="60" name="Text 8">
              <a:extLst>
                <a:ext uri="{FF2B5EF4-FFF2-40B4-BE49-F238E27FC236}">
                  <a16:creationId xmlns:a16="http://schemas.microsoft.com/office/drawing/2014/main" id="{4CBFA57C-BC77-DC21-06C6-E4AB027A4531}"/>
                </a:ext>
              </a:extLst>
            </p:cNvPr>
            <p:cNvSpPr/>
            <p:nvPr/>
          </p:nvSpPr>
          <p:spPr>
            <a:xfrm>
              <a:off x="3181658" y="1695203"/>
              <a:ext cx="1207459" cy="219456"/>
            </a:xfrm>
            <a:prstGeom prst="rect">
              <a:avLst/>
            </a:prstGeom>
            <a:noFill/>
            <a:ln/>
          </p:spPr>
          <p:txBody>
            <a:bodyPr wrap="square" lIns="0" tIns="0" rIns="0" bIns="0" rtlCol="0" anchor="ctr"/>
            <a:lstStyle/>
            <a:p>
              <a:pPr algn="ctr"/>
              <a:r>
                <a:rPr lang="en-US" sz="1000">
                  <a:solidFill>
                    <a:srgbClr val="000000"/>
                  </a:solidFill>
                  <a:latin typeface="Calibri" panose="020F0502020204030204" pitchFamily="34" charset="0"/>
                  <a:ea typeface="Consolas" pitchFamily="34" charset="-122"/>
                  <a:cs typeface="Calibri" panose="020F0502020204030204" pitchFamily="34" charset="0"/>
                </a:rPr>
                <a:t>SNOMED CT</a:t>
              </a:r>
              <a:endParaRPr lang="en-US" sz="1000">
                <a:latin typeface="Calibri" panose="020F0502020204030204" pitchFamily="34" charset="0"/>
                <a:cs typeface="Calibri" panose="020F0502020204030204" pitchFamily="34" charset="0"/>
              </a:endParaRPr>
            </a:p>
          </p:txBody>
        </p:sp>
        <p:sp>
          <p:nvSpPr>
            <p:cNvPr id="61" name="Text 9">
              <a:extLst>
                <a:ext uri="{FF2B5EF4-FFF2-40B4-BE49-F238E27FC236}">
                  <a16:creationId xmlns:a16="http://schemas.microsoft.com/office/drawing/2014/main" id="{1AFBB5F2-39C3-EFF4-AE00-29A3400F8DDD}"/>
                </a:ext>
              </a:extLst>
            </p:cNvPr>
            <p:cNvSpPr/>
            <p:nvPr/>
          </p:nvSpPr>
          <p:spPr>
            <a:xfrm>
              <a:off x="3181658" y="1896371"/>
              <a:ext cx="1207459" cy="237744"/>
            </a:xfrm>
            <a:prstGeom prst="rect">
              <a:avLst/>
            </a:prstGeom>
            <a:noFill/>
            <a:ln/>
          </p:spPr>
          <p:txBody>
            <a:bodyPr wrap="square" lIns="0" tIns="0" rIns="0" bIns="0" rtlCol="0" anchor="ctr"/>
            <a:lstStyle/>
            <a:p>
              <a:pPr algn="ctr"/>
              <a:r>
                <a:rPr lang="en-US" sz="1000" b="1">
                  <a:solidFill>
                    <a:srgbClr val="000000"/>
                  </a:solidFill>
                  <a:latin typeface="Calibri" panose="020F0502020204030204" pitchFamily="34" charset="0"/>
                  <a:ea typeface="Calibri" pitchFamily="34" charset="-122"/>
                  <a:cs typeface="Calibri" panose="020F0502020204030204" pitchFamily="34" charset="0"/>
                </a:rPr>
                <a:t>84114007</a:t>
              </a:r>
              <a:endParaRPr lang="en-US" sz="1000">
                <a:latin typeface="Calibri" panose="020F0502020204030204" pitchFamily="34" charset="0"/>
                <a:cs typeface="Calibri" panose="020F0502020204030204" pitchFamily="34" charset="0"/>
              </a:endParaRPr>
            </a:p>
          </p:txBody>
        </p:sp>
      </p:grpSp>
      <p:grpSp>
        <p:nvGrpSpPr>
          <p:cNvPr id="62" name="Gruppieren 61">
            <a:extLst>
              <a:ext uri="{FF2B5EF4-FFF2-40B4-BE49-F238E27FC236}">
                <a16:creationId xmlns:a16="http://schemas.microsoft.com/office/drawing/2014/main" id="{37227046-874D-7964-92BC-B616A8191DF2}"/>
              </a:ext>
            </a:extLst>
          </p:cNvPr>
          <p:cNvGrpSpPr/>
          <p:nvPr/>
        </p:nvGrpSpPr>
        <p:grpSpPr>
          <a:xfrm>
            <a:off x="4460551" y="2791479"/>
            <a:ext cx="1207460" cy="442235"/>
            <a:chOff x="3181658" y="1691880"/>
            <a:chExt cx="1207460" cy="442235"/>
          </a:xfrm>
        </p:grpSpPr>
        <p:sp>
          <p:nvSpPr>
            <p:cNvPr id="63" name="Shape 4">
              <a:extLst>
                <a:ext uri="{FF2B5EF4-FFF2-40B4-BE49-F238E27FC236}">
                  <a16:creationId xmlns:a16="http://schemas.microsoft.com/office/drawing/2014/main" id="{60496670-E2F9-96C2-C987-E869939B6808}"/>
                </a:ext>
              </a:extLst>
            </p:cNvPr>
            <p:cNvSpPr/>
            <p:nvPr/>
          </p:nvSpPr>
          <p:spPr>
            <a:xfrm>
              <a:off x="3181660" y="1691880"/>
              <a:ext cx="1207458" cy="436474"/>
            </a:xfrm>
            <a:prstGeom prst="roundRect">
              <a:avLst>
                <a:gd name="adj" fmla="val 9091"/>
              </a:avLst>
            </a:prstGeom>
            <a:solidFill>
              <a:srgbClr val="FFFFFF"/>
            </a:solidFill>
            <a:ln w="12700">
              <a:solidFill>
                <a:srgbClr val="000000"/>
              </a:solidFill>
              <a:prstDash val="solid"/>
            </a:ln>
          </p:spPr>
          <p:txBody>
            <a:bodyPr/>
            <a:lstStyle/>
            <a:p>
              <a:endParaRPr lang="en-US" sz="1000">
                <a:latin typeface="Calibri" panose="020F0502020204030204" pitchFamily="34" charset="0"/>
                <a:cs typeface="Calibri" panose="020F0502020204030204" pitchFamily="34" charset="0"/>
              </a:endParaRPr>
            </a:p>
          </p:txBody>
        </p:sp>
        <p:sp>
          <p:nvSpPr>
            <p:cNvPr id="64" name="Text 8">
              <a:extLst>
                <a:ext uri="{FF2B5EF4-FFF2-40B4-BE49-F238E27FC236}">
                  <a16:creationId xmlns:a16="http://schemas.microsoft.com/office/drawing/2014/main" id="{71B869B8-E1B8-661B-62AA-72FE3DD277F6}"/>
                </a:ext>
              </a:extLst>
            </p:cNvPr>
            <p:cNvSpPr/>
            <p:nvPr/>
          </p:nvSpPr>
          <p:spPr>
            <a:xfrm>
              <a:off x="3181658" y="1695203"/>
              <a:ext cx="1207459" cy="219456"/>
            </a:xfrm>
            <a:prstGeom prst="rect">
              <a:avLst/>
            </a:prstGeom>
            <a:noFill/>
            <a:ln/>
          </p:spPr>
          <p:txBody>
            <a:bodyPr wrap="square" lIns="0" tIns="0" rIns="0" bIns="0" rtlCol="0" anchor="ctr"/>
            <a:lstStyle/>
            <a:p>
              <a:pPr algn="ctr"/>
              <a:r>
                <a:rPr lang="en-US" sz="1000">
                  <a:solidFill>
                    <a:srgbClr val="000000"/>
                  </a:solidFill>
                  <a:latin typeface="Calibri" panose="020F0502020204030204" pitchFamily="34" charset="0"/>
                  <a:ea typeface="Consolas" pitchFamily="34" charset="-122"/>
                  <a:cs typeface="Calibri" panose="020F0502020204030204" pitchFamily="34" charset="0"/>
                </a:rPr>
                <a:t>LOINC</a:t>
              </a:r>
              <a:endParaRPr lang="en-US" sz="1000">
                <a:latin typeface="Calibri" panose="020F0502020204030204" pitchFamily="34" charset="0"/>
                <a:cs typeface="Calibri" panose="020F0502020204030204" pitchFamily="34" charset="0"/>
              </a:endParaRPr>
            </a:p>
          </p:txBody>
        </p:sp>
        <p:sp>
          <p:nvSpPr>
            <p:cNvPr id="65" name="Text 9">
              <a:extLst>
                <a:ext uri="{FF2B5EF4-FFF2-40B4-BE49-F238E27FC236}">
                  <a16:creationId xmlns:a16="http://schemas.microsoft.com/office/drawing/2014/main" id="{7DA333C0-E8C4-3EB7-FFA3-06E2ED7E891B}"/>
                </a:ext>
              </a:extLst>
            </p:cNvPr>
            <p:cNvSpPr/>
            <p:nvPr/>
          </p:nvSpPr>
          <p:spPr>
            <a:xfrm>
              <a:off x="3181658" y="1896371"/>
              <a:ext cx="1207459" cy="237744"/>
            </a:xfrm>
            <a:prstGeom prst="rect">
              <a:avLst/>
            </a:prstGeom>
            <a:noFill/>
            <a:ln/>
          </p:spPr>
          <p:txBody>
            <a:bodyPr wrap="square" lIns="0" tIns="0" rIns="0" bIns="0" rtlCol="0" anchor="ctr"/>
            <a:lstStyle/>
            <a:p>
              <a:pPr algn="ctr"/>
              <a:r>
                <a:rPr lang="en-US" sz="1000" b="1">
                  <a:solidFill>
                    <a:srgbClr val="000000"/>
                  </a:solidFill>
                  <a:latin typeface="Calibri" panose="020F0502020204030204" pitchFamily="34" charset="0"/>
                  <a:ea typeface="Calibri" pitchFamily="34" charset="-122"/>
                  <a:cs typeface="Calibri" panose="020F0502020204030204" pitchFamily="34" charset="0"/>
                </a:rPr>
                <a:t>1988-5</a:t>
              </a:r>
              <a:endParaRPr lang="en-US" sz="1000">
                <a:latin typeface="Calibri" panose="020F0502020204030204" pitchFamily="34" charset="0"/>
                <a:cs typeface="Calibri" panose="020F0502020204030204" pitchFamily="34" charset="0"/>
              </a:endParaRPr>
            </a:p>
          </p:txBody>
        </p:sp>
      </p:grpSp>
      <p:grpSp>
        <p:nvGrpSpPr>
          <p:cNvPr id="66" name="Gruppieren 65">
            <a:extLst>
              <a:ext uri="{FF2B5EF4-FFF2-40B4-BE49-F238E27FC236}">
                <a16:creationId xmlns:a16="http://schemas.microsoft.com/office/drawing/2014/main" id="{D8E292AD-CF7A-CB6D-07EC-2F511CB7B9E2}"/>
              </a:ext>
            </a:extLst>
          </p:cNvPr>
          <p:cNvGrpSpPr/>
          <p:nvPr/>
        </p:nvGrpSpPr>
        <p:grpSpPr>
          <a:xfrm>
            <a:off x="4455276" y="3806531"/>
            <a:ext cx="1207460" cy="442235"/>
            <a:chOff x="3181658" y="1691880"/>
            <a:chExt cx="1207460" cy="442235"/>
          </a:xfrm>
        </p:grpSpPr>
        <p:sp>
          <p:nvSpPr>
            <p:cNvPr id="67" name="Shape 4">
              <a:extLst>
                <a:ext uri="{FF2B5EF4-FFF2-40B4-BE49-F238E27FC236}">
                  <a16:creationId xmlns:a16="http://schemas.microsoft.com/office/drawing/2014/main" id="{8078A6D7-CDDA-1DC2-AA6A-2766F68A4DF3}"/>
                </a:ext>
              </a:extLst>
            </p:cNvPr>
            <p:cNvSpPr/>
            <p:nvPr/>
          </p:nvSpPr>
          <p:spPr>
            <a:xfrm>
              <a:off x="3181660" y="1691880"/>
              <a:ext cx="1207458" cy="436474"/>
            </a:xfrm>
            <a:prstGeom prst="roundRect">
              <a:avLst>
                <a:gd name="adj" fmla="val 9091"/>
              </a:avLst>
            </a:prstGeom>
            <a:solidFill>
              <a:srgbClr val="FFFFFF"/>
            </a:solidFill>
            <a:ln w="12700">
              <a:solidFill>
                <a:srgbClr val="000000"/>
              </a:solidFill>
              <a:prstDash val="solid"/>
            </a:ln>
          </p:spPr>
          <p:txBody>
            <a:bodyPr/>
            <a:lstStyle/>
            <a:p>
              <a:endParaRPr lang="en-US" sz="1000">
                <a:latin typeface="Calibri" panose="020F0502020204030204" pitchFamily="34" charset="0"/>
                <a:cs typeface="Calibri" panose="020F0502020204030204" pitchFamily="34" charset="0"/>
              </a:endParaRPr>
            </a:p>
          </p:txBody>
        </p:sp>
        <p:sp>
          <p:nvSpPr>
            <p:cNvPr id="68" name="Text 8">
              <a:extLst>
                <a:ext uri="{FF2B5EF4-FFF2-40B4-BE49-F238E27FC236}">
                  <a16:creationId xmlns:a16="http://schemas.microsoft.com/office/drawing/2014/main" id="{C9D192DE-84AB-D01B-8665-20FA7403EC3F}"/>
                </a:ext>
              </a:extLst>
            </p:cNvPr>
            <p:cNvSpPr/>
            <p:nvPr/>
          </p:nvSpPr>
          <p:spPr>
            <a:xfrm>
              <a:off x="3181658" y="1695203"/>
              <a:ext cx="1207459" cy="219456"/>
            </a:xfrm>
            <a:prstGeom prst="rect">
              <a:avLst/>
            </a:prstGeom>
            <a:noFill/>
            <a:ln/>
          </p:spPr>
          <p:txBody>
            <a:bodyPr wrap="square" lIns="0" tIns="0" rIns="0" bIns="0" rtlCol="0" anchor="ctr"/>
            <a:lstStyle/>
            <a:p>
              <a:pPr algn="ctr"/>
              <a:r>
                <a:rPr lang="en-US" sz="1000">
                  <a:solidFill>
                    <a:srgbClr val="000000"/>
                  </a:solidFill>
                  <a:latin typeface="Calibri" panose="020F0502020204030204" pitchFamily="34" charset="0"/>
                  <a:ea typeface="Consolas" pitchFamily="34" charset="-122"/>
                  <a:cs typeface="Calibri" panose="020F0502020204030204" pitchFamily="34" charset="0"/>
                </a:rPr>
                <a:t>SNOMED CT</a:t>
              </a:r>
              <a:endParaRPr lang="en-US" sz="1000">
                <a:latin typeface="Calibri" panose="020F0502020204030204" pitchFamily="34" charset="0"/>
                <a:cs typeface="Calibri" panose="020F0502020204030204" pitchFamily="34" charset="0"/>
              </a:endParaRPr>
            </a:p>
          </p:txBody>
        </p:sp>
        <p:sp>
          <p:nvSpPr>
            <p:cNvPr id="69" name="Text 9">
              <a:extLst>
                <a:ext uri="{FF2B5EF4-FFF2-40B4-BE49-F238E27FC236}">
                  <a16:creationId xmlns:a16="http://schemas.microsoft.com/office/drawing/2014/main" id="{C3BAF20E-19F6-1E0E-53A3-98C5FA03412C}"/>
                </a:ext>
              </a:extLst>
            </p:cNvPr>
            <p:cNvSpPr/>
            <p:nvPr/>
          </p:nvSpPr>
          <p:spPr>
            <a:xfrm>
              <a:off x="3181658" y="1896371"/>
              <a:ext cx="1207459" cy="237744"/>
            </a:xfrm>
            <a:prstGeom prst="rect">
              <a:avLst/>
            </a:prstGeom>
            <a:noFill/>
            <a:ln/>
          </p:spPr>
          <p:txBody>
            <a:bodyPr wrap="square" lIns="0" tIns="0" rIns="0" bIns="0" rtlCol="0" anchor="ctr"/>
            <a:lstStyle/>
            <a:p>
              <a:pPr algn="ctr"/>
              <a:r>
                <a:rPr lang="en-US" sz="1000" b="1">
                  <a:solidFill>
                    <a:srgbClr val="000000"/>
                  </a:solidFill>
                  <a:latin typeface="Calibri" panose="020F0502020204030204" pitchFamily="34" charset="0"/>
                  <a:ea typeface="Calibri" pitchFamily="34" charset="-122"/>
                  <a:cs typeface="Calibri" panose="020F0502020204030204" pitchFamily="34" charset="0"/>
                </a:rPr>
                <a:t>703272007</a:t>
              </a:r>
              <a:endParaRPr lang="en-US" sz="1000">
                <a:latin typeface="Calibri" panose="020F0502020204030204" pitchFamily="34" charset="0"/>
                <a:cs typeface="Calibri" panose="020F0502020204030204" pitchFamily="34" charset="0"/>
              </a:endParaRPr>
            </a:p>
          </p:txBody>
        </p:sp>
      </p:grpSp>
      <p:sp>
        <p:nvSpPr>
          <p:cNvPr id="70" name="TextBox 20">
            <a:extLst>
              <a:ext uri="{FF2B5EF4-FFF2-40B4-BE49-F238E27FC236}">
                <a16:creationId xmlns:a16="http://schemas.microsoft.com/office/drawing/2014/main" id="{4802D496-CC3B-2364-0EC2-2E287481B3D2}"/>
              </a:ext>
            </a:extLst>
          </p:cNvPr>
          <p:cNvSpPr txBox="1"/>
          <p:nvPr/>
        </p:nvSpPr>
        <p:spPr>
          <a:xfrm>
            <a:off x="6074590" y="1764029"/>
            <a:ext cx="2743190" cy="2933624"/>
          </a:xfrm>
          <a:prstGeom prst="rect">
            <a:avLst/>
          </a:prstGeom>
          <a:noFill/>
        </p:spPr>
        <p:txBody>
          <a:bodyPr wrap="square" lIns="0" tIns="0" rIns="0" bIns="0" anchor="t">
            <a:spAutoFit/>
          </a:bodyPr>
          <a:lstStyle/>
          <a:p>
            <a:pPr marL="200025" indent="-200025">
              <a:spcAft>
                <a:spcPts val="800"/>
              </a:spcAft>
              <a:buFont typeface="Arial"/>
              <a:buChar char="•"/>
            </a:pPr>
            <a:r>
              <a:rPr lang="en-US" sz="1430"/>
              <a:t>No need to design a joint schema or harmonize data upfront</a:t>
            </a:r>
          </a:p>
          <a:p>
            <a:pPr marL="200025" indent="-200025">
              <a:spcAft>
                <a:spcPts val="800"/>
              </a:spcAft>
              <a:buFont typeface="Arial"/>
              <a:buChar char="•"/>
            </a:pPr>
            <a:r>
              <a:rPr lang="en-US" sz="1430"/>
              <a:t>Patient cohorts remain disjoint but become linked via concepts </a:t>
            </a:r>
          </a:p>
          <a:p>
            <a:pPr marL="200025" indent="-200025">
              <a:spcAft>
                <a:spcPts val="800"/>
              </a:spcAft>
              <a:buFont typeface="Arial"/>
              <a:buChar char="•"/>
            </a:pPr>
            <a:r>
              <a:rPr lang="en-US" sz="1430"/>
              <a:t>Examples</a:t>
            </a:r>
          </a:p>
          <a:p>
            <a:pPr marL="657225" lvl="1" indent="-200025">
              <a:spcAft>
                <a:spcPts val="800"/>
              </a:spcAft>
              <a:buFont typeface="Arial"/>
              <a:buChar char="•"/>
            </a:pPr>
            <a:r>
              <a:rPr lang="de-DE" sz="1400">
                <a:solidFill>
                  <a:srgbClr val="000000"/>
                </a:solidFill>
                <a:latin typeface="Calibri"/>
                <a:ea typeface="Calibri"/>
                <a:cs typeface="Calibri"/>
              </a:rPr>
              <a:t>"</a:t>
            </a:r>
            <a:r>
              <a:rPr lang="en-US" sz="1400" err="1"/>
              <a:t>crp</a:t>
            </a:r>
            <a:r>
              <a:rPr lang="de-DE" sz="1400">
                <a:solidFill>
                  <a:srgbClr val="000000"/>
                </a:solidFill>
                <a:latin typeface="Calibri"/>
                <a:ea typeface="Calibri"/>
                <a:cs typeface="Calibri"/>
              </a:rPr>
              <a:t>"</a:t>
            </a:r>
            <a:r>
              <a:rPr lang="en-US" sz="1400"/>
              <a:t> and </a:t>
            </a:r>
            <a:r>
              <a:rPr lang="de-DE" sz="1400">
                <a:solidFill>
                  <a:srgbClr val="000000"/>
                </a:solidFill>
                <a:latin typeface="Calibri"/>
                <a:ea typeface="Calibri"/>
                <a:cs typeface="Calibri"/>
              </a:rPr>
              <a:t>"</a:t>
            </a:r>
            <a:r>
              <a:rPr lang="en-US" sz="1400"/>
              <a:t>PCR</a:t>
            </a:r>
            <a:r>
              <a:rPr lang="de-DE" sz="1400">
                <a:solidFill>
                  <a:srgbClr val="000000"/>
                </a:solidFill>
                <a:latin typeface="Calibri"/>
                <a:ea typeface="Calibri"/>
                <a:cs typeface="Calibri"/>
              </a:rPr>
              <a:t>"</a:t>
            </a:r>
            <a:r>
              <a:rPr lang="en-US" sz="1400"/>
              <a:t> resolve to the same LOINC code</a:t>
            </a:r>
            <a:endParaRPr lang="en-US" sz="1400">
              <a:ea typeface="Calibri"/>
              <a:cs typeface="Calibri"/>
            </a:endParaRPr>
          </a:p>
          <a:p>
            <a:pPr marL="657225" lvl="1" indent="-200025">
              <a:spcAft>
                <a:spcPts val="800"/>
              </a:spcAft>
              <a:buFont typeface="Arial"/>
              <a:buChar char="•"/>
            </a:pPr>
            <a:r>
              <a:rPr lang="en-US" sz="1400"/>
              <a:t>SNOMED links two heart-failure codes via a </a:t>
            </a:r>
            <a:r>
              <a:rPr lang="de-DE" sz="1400">
                <a:solidFill>
                  <a:srgbClr val="000000"/>
                </a:solidFill>
                <a:latin typeface="Calibri"/>
                <a:ea typeface="Calibri"/>
                <a:cs typeface="Calibri"/>
              </a:rPr>
              <a:t>"</a:t>
            </a:r>
            <a:r>
              <a:rPr lang="en-US" sz="1400" err="1"/>
              <a:t>subclassOf</a:t>
            </a:r>
            <a:r>
              <a:rPr lang="de-DE" sz="1400">
                <a:solidFill>
                  <a:srgbClr val="000000"/>
                </a:solidFill>
                <a:latin typeface="Calibri"/>
                <a:ea typeface="Calibri"/>
                <a:cs typeface="Calibri"/>
              </a:rPr>
              <a:t>"</a:t>
            </a:r>
            <a:r>
              <a:rPr lang="en-US" sz="1400"/>
              <a:t> edge</a:t>
            </a:r>
            <a:endParaRPr lang="en-US" sz="1400">
              <a:ea typeface="Calibri"/>
              <a:cs typeface="Calibri"/>
            </a:endParaRPr>
          </a:p>
          <a:p>
            <a:pPr marL="200025" indent="-200025">
              <a:spcAft>
                <a:spcPts val="800"/>
              </a:spcAft>
              <a:buFont typeface="Arial"/>
              <a:buChar char="•"/>
            </a:pPr>
            <a:endParaRPr lang="en-US" sz="1430"/>
          </a:p>
        </p:txBody>
      </p:sp>
      <p:sp>
        <p:nvSpPr>
          <p:cNvPr id="71" name="Footer Divider">
            <a:extLst>
              <a:ext uri="{FF2B5EF4-FFF2-40B4-BE49-F238E27FC236}">
                <a16:creationId xmlns:a16="http://schemas.microsoft.com/office/drawing/2014/main" id="{DA74A4C1-2E99-688E-1F97-8B0FAAA1BFA7}"/>
              </a:ext>
            </a:extLst>
          </p:cNvPr>
          <p:cNvSpPr/>
          <p:nvPr/>
        </p:nvSpPr>
        <p:spPr>
          <a:xfrm>
            <a:off x="457200" y="4721380"/>
            <a:ext cx="8229600" cy="9525"/>
          </a:xfrm>
          <a:prstGeom prst="rect">
            <a:avLst/>
          </a:prstGeom>
          <a:solidFill>
            <a:srgbClr val="C9C3BB"/>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SE"/>
          </a:p>
        </p:txBody>
      </p:sp>
    </p:spTree>
    <p:extLst>
      <p:ext uri="{BB962C8B-B14F-4D97-AF65-F5344CB8AC3E}">
        <p14:creationId xmlns:p14="http://schemas.microsoft.com/office/powerpoint/2010/main" val="37848224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94936A-7421-8AED-5E4A-6B711B16BA1E}"/>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2C8724E8-ED27-4D64-0AEE-C1CDC25C02B6}"/>
              </a:ext>
            </a:extLst>
          </p:cNvPr>
          <p:cNvSpPr txBox="1"/>
          <p:nvPr/>
        </p:nvSpPr>
        <p:spPr>
          <a:xfrm>
            <a:off x="406129" y="863600"/>
            <a:ext cx="8436312" cy="492443"/>
          </a:xfrm>
          <a:prstGeom prst="rect">
            <a:avLst/>
          </a:prstGeom>
          <a:noFill/>
        </p:spPr>
        <p:txBody>
          <a:bodyPr wrap="square" lIns="0" tIns="0" rIns="0" bIns="0" anchor="t">
            <a:spAutoFit/>
          </a:bodyPr>
          <a:lstStyle/>
          <a:p>
            <a:r>
              <a:rPr lang="de-DE" sz="3200" b="1" i="0" err="1">
                <a:solidFill>
                  <a:srgbClr val="1B2A4A"/>
                </a:solidFill>
                <a:latin typeface="Bookman Old Style"/>
              </a:rPr>
              <a:t>Queries</a:t>
            </a:r>
            <a:r>
              <a:rPr lang="de-DE" sz="3200" b="1" i="0">
                <a:solidFill>
                  <a:srgbClr val="1B2A4A"/>
                </a:solidFill>
                <a:latin typeface="Bookman Old Style"/>
              </a:rPr>
              <a:t> for </a:t>
            </a:r>
            <a:r>
              <a:rPr lang="de-DE" sz="3200" b="1" i="0" err="1">
                <a:solidFill>
                  <a:srgbClr val="1B2A4A"/>
                </a:solidFill>
                <a:latin typeface="Bookman Old Style"/>
              </a:rPr>
              <a:t>Retrieving</a:t>
            </a:r>
            <a:r>
              <a:rPr lang="de-DE" sz="3200" b="1" i="0">
                <a:solidFill>
                  <a:srgbClr val="1B2A4A"/>
                </a:solidFill>
                <a:latin typeface="Bookman Old Style"/>
              </a:rPr>
              <a:t> Integrated </a:t>
            </a:r>
            <a:r>
              <a:rPr lang="de-DE" sz="3200" b="1">
                <a:solidFill>
                  <a:srgbClr val="1B2A4A"/>
                </a:solidFill>
                <a:latin typeface="Bookman Old Style"/>
              </a:rPr>
              <a:t>Data</a:t>
            </a:r>
            <a:endParaRPr sz="3200" b="1" i="0">
              <a:solidFill>
                <a:srgbClr val="1B2A4A"/>
              </a:solidFill>
              <a:latin typeface="Bookman Old Style"/>
            </a:endParaRPr>
          </a:p>
        </p:txBody>
      </p:sp>
      <p:sp>
        <p:nvSpPr>
          <p:cNvPr id="4" name="Text 0">
            <a:extLst>
              <a:ext uri="{FF2B5EF4-FFF2-40B4-BE49-F238E27FC236}">
                <a16:creationId xmlns:a16="http://schemas.microsoft.com/office/drawing/2014/main" id="{D516E16F-BC08-C5C4-E6AB-1952461B6255}"/>
              </a:ext>
            </a:extLst>
          </p:cNvPr>
          <p:cNvSpPr/>
          <p:nvPr/>
        </p:nvSpPr>
        <p:spPr>
          <a:xfrm>
            <a:off x="457200" y="301752"/>
            <a:ext cx="3840480" cy="274320"/>
          </a:xfrm>
          <a:prstGeom prst="rect">
            <a:avLst/>
          </a:prstGeom>
          <a:noFill/>
          <a:ln/>
        </p:spPr>
        <p:txBody>
          <a:bodyPr wrap="square" lIns="0" tIns="0" rIns="0" bIns="0" rtlCol="0" anchor="ctr"/>
          <a:lstStyle/>
          <a:p>
            <a:r>
              <a:rPr lang="en-US" sz="1100" b="1" kern="0" spc="200">
                <a:solidFill>
                  <a:srgbClr val="004791"/>
                </a:solidFill>
                <a:latin typeface="Calibri"/>
                <a:ea typeface="Calibri"/>
                <a:cs typeface="Calibri"/>
              </a:rPr>
              <a:t>THIRD GENERATION</a:t>
            </a:r>
            <a:endParaRPr lang="en-US" sz="1100"/>
          </a:p>
        </p:txBody>
      </p:sp>
      <p:sp>
        <p:nvSpPr>
          <p:cNvPr id="29" name="Text 17">
            <a:extLst>
              <a:ext uri="{FF2B5EF4-FFF2-40B4-BE49-F238E27FC236}">
                <a16:creationId xmlns:a16="http://schemas.microsoft.com/office/drawing/2014/main" id="{C689564A-4946-C134-9BF2-FFFCB5AD9372}"/>
              </a:ext>
            </a:extLst>
          </p:cNvPr>
          <p:cNvSpPr/>
          <p:nvPr/>
        </p:nvSpPr>
        <p:spPr>
          <a:xfrm>
            <a:off x="457200" y="4832604"/>
            <a:ext cx="2743200" cy="146304"/>
          </a:xfrm>
          <a:prstGeom prst="rect">
            <a:avLst/>
          </a:prstGeom>
          <a:noFill/>
          <a:ln/>
        </p:spPr>
        <p:txBody>
          <a:bodyPr wrap="square" lIns="0" tIns="0" rIns="0" bIns="0" rtlCol="0" anchor="ctr"/>
          <a:lstStyle/>
          <a:p>
            <a:pPr marL="0" indent="0" algn="l">
              <a:buNone/>
            </a:pPr>
            <a:r>
              <a:rPr lang="en-US" sz="800" b="1" kern="0" spc="100">
                <a:solidFill>
                  <a:srgbClr val="004791"/>
                </a:solidFill>
                <a:latin typeface="Calibri" pitchFamily="34" charset="0"/>
                <a:ea typeface="Calibri" pitchFamily="34" charset="-122"/>
                <a:cs typeface="Calibri" pitchFamily="34" charset="-120"/>
              </a:rPr>
              <a:t>KTH</a:t>
            </a:r>
            <a:r>
              <a:rPr lang="en-US" sz="800" kern="0" spc="100">
                <a:solidFill>
                  <a:srgbClr val="C9C3BB"/>
                </a:solidFill>
                <a:latin typeface="Calibri" pitchFamily="34" charset="0"/>
                <a:ea typeface="Calibri" pitchFamily="34" charset="-122"/>
                <a:cs typeface="Calibri" pitchFamily="34" charset="-120"/>
              </a:rPr>
              <a:t>  /  </a:t>
            </a:r>
            <a:r>
              <a:rPr lang="en-US" sz="800" b="1" kern="0" spc="100">
                <a:solidFill>
                  <a:srgbClr val="57068C"/>
                </a:solidFill>
                <a:latin typeface="Calibri" pitchFamily="34" charset="0"/>
                <a:ea typeface="Calibri" pitchFamily="34" charset="-122"/>
                <a:cs typeface="Calibri" pitchFamily="34" charset="-120"/>
              </a:rPr>
              <a:t>NYU</a:t>
            </a:r>
            <a:r>
              <a:rPr lang="en-US" sz="800" kern="0" spc="100">
                <a:solidFill>
                  <a:srgbClr val="C9C3BB"/>
                </a:solidFill>
                <a:latin typeface="Calibri" pitchFamily="34" charset="0"/>
                <a:ea typeface="Calibri" pitchFamily="34" charset="-122"/>
                <a:cs typeface="Calibri" pitchFamily="34" charset="-120"/>
              </a:rPr>
              <a:t>  /  </a:t>
            </a:r>
            <a:r>
              <a:rPr lang="en-US" sz="800" b="1" kern="0" spc="100">
                <a:solidFill>
                  <a:srgbClr val="0066B3"/>
                </a:solidFill>
                <a:latin typeface="Calibri" pitchFamily="34" charset="0"/>
                <a:ea typeface="Calibri" pitchFamily="34" charset="-122"/>
                <a:cs typeface="Calibri" pitchFamily="34" charset="-120"/>
              </a:rPr>
              <a:t>TU Wien</a:t>
            </a:r>
            <a:endParaRPr lang="en-US" sz="800"/>
          </a:p>
        </p:txBody>
      </p:sp>
      <p:sp>
        <p:nvSpPr>
          <p:cNvPr id="31" name="Text 18">
            <a:extLst>
              <a:ext uri="{FF2B5EF4-FFF2-40B4-BE49-F238E27FC236}">
                <a16:creationId xmlns:a16="http://schemas.microsoft.com/office/drawing/2014/main" id="{6A504786-0D9D-3FCE-3D48-B3FB247F1273}"/>
              </a:ext>
            </a:extLst>
          </p:cNvPr>
          <p:cNvSpPr/>
          <p:nvPr/>
        </p:nvSpPr>
        <p:spPr>
          <a:xfrm>
            <a:off x="5486400" y="4823460"/>
            <a:ext cx="2743200" cy="164592"/>
          </a:xfrm>
          <a:prstGeom prst="rect">
            <a:avLst/>
          </a:prstGeom>
          <a:noFill/>
          <a:ln/>
        </p:spPr>
        <p:txBody>
          <a:bodyPr wrap="square" lIns="0" tIns="0" rIns="0" bIns="0" rtlCol="0" anchor="ctr"/>
          <a:lstStyle/>
          <a:p>
            <a:pPr algn="r"/>
            <a:r>
              <a:rPr lang="en-US" sz="800">
                <a:solidFill>
                  <a:srgbClr val="5C6470"/>
                </a:solidFill>
                <a:latin typeface="Calibri"/>
                <a:ea typeface="Calibri"/>
                <a:cs typeface="Calibri"/>
              </a:rPr>
              <a:t>Katja Hose</a:t>
            </a:r>
            <a:endParaRPr lang="en-US"/>
          </a:p>
        </p:txBody>
      </p:sp>
      <p:sp>
        <p:nvSpPr>
          <p:cNvPr id="33" name="Text 19">
            <a:extLst>
              <a:ext uri="{FF2B5EF4-FFF2-40B4-BE49-F238E27FC236}">
                <a16:creationId xmlns:a16="http://schemas.microsoft.com/office/drawing/2014/main" id="{6C523637-8DCA-FFF0-8392-3F962B30EF05}"/>
              </a:ext>
            </a:extLst>
          </p:cNvPr>
          <p:cNvSpPr/>
          <p:nvPr/>
        </p:nvSpPr>
        <p:spPr>
          <a:xfrm>
            <a:off x="8321040" y="4823460"/>
            <a:ext cx="365760" cy="164592"/>
          </a:xfrm>
          <a:prstGeom prst="rect">
            <a:avLst/>
          </a:prstGeom>
          <a:noFill/>
          <a:ln/>
        </p:spPr>
        <p:txBody>
          <a:bodyPr wrap="square" lIns="0" tIns="0" rIns="0" bIns="0" rtlCol="0" anchor="ctr"/>
          <a:lstStyle/>
          <a:p>
            <a:pPr marL="0" indent="0" algn="r">
              <a:buNone/>
            </a:pPr>
            <a:fld id="{00000000-0000-0000-0000-000000000031}" type="slidenum">
              <a:rPr lang="en-US" sz="800">
                <a:solidFill>
                  <a:srgbClr val="5C6470"/>
                </a:solidFill>
                <a:latin typeface="Calibri" pitchFamily="34" charset="0"/>
                <a:ea typeface="Calibri" pitchFamily="34" charset="-122"/>
                <a:cs typeface="Calibri" pitchFamily="34" charset="-120"/>
              </a:rPr>
              <a:t>55</a:t>
            </a:fld>
            <a:endParaRPr lang="en-US" sz="800"/>
          </a:p>
        </p:txBody>
      </p:sp>
      <p:sp>
        <p:nvSpPr>
          <p:cNvPr id="125" name="Text 2">
            <a:extLst>
              <a:ext uri="{FF2B5EF4-FFF2-40B4-BE49-F238E27FC236}">
                <a16:creationId xmlns:a16="http://schemas.microsoft.com/office/drawing/2014/main" id="{D235CD14-8C32-FDFC-204D-8E8305F5295A}"/>
              </a:ext>
            </a:extLst>
          </p:cNvPr>
          <p:cNvSpPr/>
          <p:nvPr/>
        </p:nvSpPr>
        <p:spPr>
          <a:xfrm>
            <a:off x="274320" y="2324774"/>
            <a:ext cx="10424160" cy="1554480"/>
          </a:xfrm>
          <a:prstGeom prst="rect">
            <a:avLst/>
          </a:prstGeom>
          <a:noFill/>
          <a:ln/>
        </p:spPr>
        <p:txBody>
          <a:bodyPr wrap="square" lIns="0" tIns="0" rIns="0" bIns="0" rtlCol="0" anchor="t"/>
          <a:lstStyle/>
          <a:p>
            <a:pPr marL="0" indent="0">
              <a:lnSpc>
                <a:spcPct val="105000"/>
              </a:lnSpc>
              <a:buNone/>
            </a:pPr>
            <a:r>
              <a:rPr lang="en-US" sz="1300">
                <a:solidFill>
                  <a:srgbClr val="000000"/>
                </a:solidFill>
                <a:latin typeface="Consolas" pitchFamily="34" charset="0"/>
                <a:ea typeface="Consolas" pitchFamily="34" charset="-122"/>
                <a:cs typeface="Consolas" pitchFamily="34" charset="-120"/>
              </a:rPr>
              <a:t>SELECT ?patient WHERE {</a:t>
            </a:r>
            <a:endParaRPr lang="en-US" sz="1300"/>
          </a:p>
          <a:p>
            <a:pPr>
              <a:lnSpc>
                <a:spcPct val="105000"/>
              </a:lnSpc>
            </a:pPr>
            <a:r>
              <a:rPr lang="en-US" sz="1300">
                <a:solidFill>
                  <a:srgbClr val="000000"/>
                </a:solidFill>
                <a:latin typeface="Consolas" pitchFamily="34" charset="0"/>
                <a:ea typeface="Consolas" pitchFamily="34" charset="-122"/>
                <a:cs typeface="Consolas" pitchFamily="34" charset="-120"/>
              </a:rPr>
              <a:t>  ?</a:t>
            </a:r>
            <a:r>
              <a:rPr lang="en-US" sz="1300" err="1">
                <a:solidFill>
                  <a:srgbClr val="000000"/>
                </a:solidFill>
                <a:latin typeface="Consolas" pitchFamily="34" charset="0"/>
                <a:ea typeface="Consolas" pitchFamily="34" charset="-122"/>
                <a:cs typeface="Consolas" pitchFamily="34" charset="-120"/>
              </a:rPr>
              <a:t>cond</a:t>
            </a:r>
            <a:r>
              <a:rPr lang="en-US" sz="1300">
                <a:solidFill>
                  <a:srgbClr val="000000"/>
                </a:solidFill>
                <a:latin typeface="Consolas" pitchFamily="34" charset="0"/>
                <a:ea typeface="Consolas" pitchFamily="34" charset="-122"/>
                <a:cs typeface="Consolas" pitchFamily="34" charset="-120"/>
              </a:rPr>
              <a:t> </a:t>
            </a:r>
            <a:r>
              <a:rPr lang="en-US" sz="1300" err="1">
                <a:solidFill>
                  <a:srgbClr val="000000"/>
                </a:solidFill>
                <a:latin typeface="Consolas" pitchFamily="34" charset="0"/>
                <a:ea typeface="Consolas" pitchFamily="34" charset="-122"/>
                <a:cs typeface="Consolas" pitchFamily="34" charset="-120"/>
              </a:rPr>
              <a:t>rdf:type</a:t>
            </a:r>
            <a:r>
              <a:rPr lang="en-US" sz="1300">
                <a:solidFill>
                  <a:srgbClr val="000000"/>
                </a:solidFill>
                <a:latin typeface="Consolas" pitchFamily="34" charset="0"/>
                <a:ea typeface="Consolas" pitchFamily="34" charset="-122"/>
                <a:cs typeface="Consolas" pitchFamily="34" charset="-120"/>
              </a:rPr>
              <a:t> </a:t>
            </a:r>
            <a:r>
              <a:rPr lang="en-US" sz="1300" err="1">
                <a:solidFill>
                  <a:srgbClr val="000000"/>
                </a:solidFill>
                <a:latin typeface="Consolas" pitchFamily="34" charset="0"/>
                <a:ea typeface="Consolas" pitchFamily="34" charset="-122"/>
                <a:cs typeface="Consolas" pitchFamily="34" charset="-120"/>
              </a:rPr>
              <a:t>fhir:Condition</a:t>
            </a:r>
            <a:r>
              <a:rPr lang="en-US" sz="1300">
                <a:solidFill>
                  <a:srgbClr val="000000"/>
                </a:solidFill>
                <a:latin typeface="Consolas" pitchFamily="34" charset="0"/>
                <a:ea typeface="Consolas" pitchFamily="34" charset="-122"/>
                <a:cs typeface="Consolas" pitchFamily="34" charset="-120"/>
              </a:rPr>
              <a:t> . </a:t>
            </a:r>
            <a:r>
              <a:rPr lang="en-US" sz="1300">
                <a:solidFill>
                  <a:schemeClr val="bg1">
                    <a:lumMod val="65000"/>
                  </a:schemeClr>
                </a:solidFill>
                <a:latin typeface="Consolas" pitchFamily="34" charset="0"/>
                <a:ea typeface="Consolas" pitchFamily="34" charset="-122"/>
                <a:cs typeface="Consolas" pitchFamily="34" charset="-120"/>
              </a:rPr>
              <a:t># find all conditions</a:t>
            </a:r>
            <a:endParaRPr lang="en-US" sz="1300"/>
          </a:p>
          <a:p>
            <a:pPr>
              <a:lnSpc>
                <a:spcPct val="105000"/>
              </a:lnSpc>
            </a:pPr>
            <a:r>
              <a:rPr lang="en-US" sz="1300">
                <a:solidFill>
                  <a:srgbClr val="000000"/>
                </a:solidFill>
                <a:latin typeface="Consolas" pitchFamily="34" charset="0"/>
                <a:ea typeface="Consolas" pitchFamily="34" charset="-122"/>
                <a:cs typeface="Consolas" pitchFamily="34" charset="-120"/>
              </a:rPr>
              <a:t>  ?</a:t>
            </a:r>
            <a:r>
              <a:rPr lang="en-US" sz="1300" err="1">
                <a:solidFill>
                  <a:srgbClr val="000000"/>
                </a:solidFill>
                <a:latin typeface="Consolas" pitchFamily="34" charset="0"/>
                <a:ea typeface="Consolas" pitchFamily="34" charset="-122"/>
                <a:cs typeface="Consolas" pitchFamily="34" charset="-120"/>
              </a:rPr>
              <a:t>cond</a:t>
            </a:r>
            <a:r>
              <a:rPr lang="en-US" sz="1300">
                <a:solidFill>
                  <a:srgbClr val="000000"/>
                </a:solidFill>
                <a:latin typeface="Consolas" pitchFamily="34" charset="0"/>
                <a:ea typeface="Consolas" pitchFamily="34" charset="-122"/>
                <a:cs typeface="Consolas" pitchFamily="34" charset="-120"/>
              </a:rPr>
              <a:t> </a:t>
            </a:r>
            <a:r>
              <a:rPr lang="en-US" sz="1300" err="1">
                <a:solidFill>
                  <a:srgbClr val="000000"/>
                </a:solidFill>
                <a:latin typeface="Consolas" pitchFamily="34" charset="0"/>
                <a:ea typeface="Consolas" pitchFamily="34" charset="-122"/>
                <a:cs typeface="Consolas" pitchFamily="34" charset="-120"/>
              </a:rPr>
              <a:t>fhir:subject</a:t>
            </a:r>
            <a:r>
              <a:rPr lang="en-US" sz="1300">
                <a:solidFill>
                  <a:srgbClr val="000000"/>
                </a:solidFill>
                <a:latin typeface="Consolas" pitchFamily="34" charset="0"/>
                <a:ea typeface="Consolas" pitchFamily="34" charset="-122"/>
                <a:cs typeface="Consolas" pitchFamily="34" charset="-120"/>
              </a:rPr>
              <a:t> ?patient .   </a:t>
            </a:r>
            <a:r>
              <a:rPr lang="en-US" sz="1300">
                <a:solidFill>
                  <a:schemeClr val="bg1">
                    <a:lumMod val="65000"/>
                  </a:schemeClr>
                </a:solidFill>
                <a:latin typeface="Consolas" pitchFamily="34" charset="0"/>
                <a:ea typeface="Consolas" pitchFamily="34" charset="-122"/>
                <a:cs typeface="Consolas" pitchFamily="34" charset="-120"/>
              </a:rPr>
              <a:t># find the patients with the identified conditions</a:t>
            </a:r>
            <a:endParaRPr lang="en-US" sz="1300"/>
          </a:p>
          <a:p>
            <a:pPr>
              <a:lnSpc>
                <a:spcPct val="105000"/>
              </a:lnSpc>
            </a:pPr>
            <a:r>
              <a:rPr lang="en-US" sz="1300">
                <a:solidFill>
                  <a:srgbClr val="000000"/>
                </a:solidFill>
                <a:latin typeface="Consolas" pitchFamily="34" charset="0"/>
                <a:ea typeface="Consolas" pitchFamily="34" charset="-122"/>
                <a:cs typeface="Consolas" pitchFamily="34" charset="-120"/>
              </a:rPr>
              <a:t>  ?</a:t>
            </a:r>
            <a:r>
              <a:rPr lang="en-US" sz="1300" err="1">
                <a:solidFill>
                  <a:srgbClr val="000000"/>
                </a:solidFill>
                <a:latin typeface="Consolas" pitchFamily="34" charset="0"/>
                <a:ea typeface="Consolas" pitchFamily="34" charset="-122"/>
                <a:cs typeface="Consolas" pitchFamily="34" charset="-120"/>
              </a:rPr>
              <a:t>cond</a:t>
            </a:r>
            <a:r>
              <a:rPr lang="en-US" sz="1300">
                <a:solidFill>
                  <a:srgbClr val="000000"/>
                </a:solidFill>
                <a:latin typeface="Consolas" pitchFamily="34" charset="0"/>
                <a:ea typeface="Consolas" pitchFamily="34" charset="-122"/>
                <a:cs typeface="Consolas" pitchFamily="34" charset="-120"/>
              </a:rPr>
              <a:t> </a:t>
            </a:r>
            <a:r>
              <a:rPr lang="en-US" sz="1300" err="1">
                <a:solidFill>
                  <a:srgbClr val="000000"/>
                </a:solidFill>
                <a:latin typeface="Consolas" pitchFamily="34" charset="0"/>
                <a:ea typeface="Consolas" pitchFamily="34" charset="-122"/>
                <a:cs typeface="Consolas" pitchFamily="34" charset="-120"/>
              </a:rPr>
              <a:t>fhir:code</a:t>
            </a:r>
            <a:r>
              <a:rPr lang="en-US" sz="1300">
                <a:solidFill>
                  <a:srgbClr val="000000"/>
                </a:solidFill>
                <a:latin typeface="Consolas" pitchFamily="34" charset="0"/>
                <a:ea typeface="Consolas" pitchFamily="34" charset="-122"/>
                <a:cs typeface="Consolas" pitchFamily="34" charset="-120"/>
              </a:rPr>
              <a:t> ?code .         </a:t>
            </a:r>
            <a:r>
              <a:rPr lang="en-US" sz="1300">
                <a:solidFill>
                  <a:schemeClr val="bg1">
                    <a:lumMod val="65000"/>
                  </a:schemeClr>
                </a:solidFill>
                <a:latin typeface="Consolas" pitchFamily="34" charset="0"/>
                <a:ea typeface="Consolas" pitchFamily="34" charset="-122"/>
                <a:cs typeface="Consolas" pitchFamily="34" charset="-120"/>
              </a:rPr>
              <a:t># find the code of the identified conditions</a:t>
            </a:r>
            <a:endParaRPr lang="en-US" sz="1300"/>
          </a:p>
          <a:p>
            <a:pPr marL="0" indent="0">
              <a:lnSpc>
                <a:spcPct val="105000"/>
              </a:lnSpc>
              <a:buNone/>
            </a:pPr>
            <a:r>
              <a:rPr lang="en-US" sz="1300">
                <a:solidFill>
                  <a:srgbClr val="000000"/>
                </a:solidFill>
                <a:latin typeface="Consolas" pitchFamily="34" charset="0"/>
                <a:ea typeface="Consolas" pitchFamily="34" charset="-122"/>
                <a:cs typeface="Consolas" pitchFamily="34" charset="-120"/>
              </a:rPr>
              <a:t>  ?code </a:t>
            </a:r>
            <a:r>
              <a:rPr lang="en-US" sz="1300" err="1">
                <a:solidFill>
                  <a:srgbClr val="000000"/>
                </a:solidFill>
                <a:latin typeface="Consolas" pitchFamily="34" charset="0"/>
                <a:ea typeface="Consolas" pitchFamily="34" charset="-122"/>
                <a:cs typeface="Consolas" pitchFamily="34" charset="-120"/>
              </a:rPr>
              <a:t>rdfs:subClassOf</a:t>
            </a:r>
            <a:r>
              <a:rPr lang="en-US" sz="1300">
                <a:solidFill>
                  <a:srgbClr val="000000"/>
                </a:solidFill>
                <a:latin typeface="Consolas" pitchFamily="34" charset="0"/>
                <a:ea typeface="Consolas" pitchFamily="34" charset="-122"/>
                <a:cs typeface="Consolas" pitchFamily="34" charset="-120"/>
              </a:rPr>
              <a:t>* &lt;http://</a:t>
            </a:r>
            <a:r>
              <a:rPr lang="en-US" sz="1300" err="1">
                <a:solidFill>
                  <a:srgbClr val="000000"/>
                </a:solidFill>
                <a:latin typeface="Consolas" pitchFamily="34" charset="0"/>
                <a:ea typeface="Consolas" pitchFamily="34" charset="-122"/>
                <a:cs typeface="Consolas" pitchFamily="34" charset="-120"/>
              </a:rPr>
              <a:t>snomed.info</a:t>
            </a:r>
            <a:r>
              <a:rPr lang="en-US" sz="1300">
                <a:solidFill>
                  <a:srgbClr val="000000"/>
                </a:solidFill>
                <a:latin typeface="Consolas" pitchFamily="34" charset="0"/>
                <a:ea typeface="Consolas" pitchFamily="34" charset="-122"/>
                <a:cs typeface="Consolas" pitchFamily="34" charset="-120"/>
              </a:rPr>
              <a:t>/id/84114007&gt; . 	</a:t>
            </a:r>
            <a:r>
              <a:rPr lang="en-US" sz="1300">
                <a:solidFill>
                  <a:schemeClr val="bg1">
                    <a:lumMod val="65000"/>
                  </a:schemeClr>
                </a:solidFill>
                <a:latin typeface="Consolas" pitchFamily="34" charset="0"/>
                <a:ea typeface="Consolas" pitchFamily="34" charset="-122"/>
                <a:cs typeface="Consolas" pitchFamily="34" charset="-120"/>
              </a:rPr>
              <a:t># restrict to codes that represent </a:t>
            </a:r>
            <a:br>
              <a:rPr lang="en-US" sz="1300">
                <a:solidFill>
                  <a:schemeClr val="bg1">
                    <a:lumMod val="65000"/>
                  </a:schemeClr>
                </a:solidFill>
                <a:latin typeface="Consolas" pitchFamily="34" charset="0"/>
                <a:ea typeface="Consolas" pitchFamily="34" charset="-122"/>
                <a:cs typeface="Consolas" pitchFamily="34" charset="-120"/>
              </a:rPr>
            </a:br>
            <a:r>
              <a:rPr lang="en-US" sz="1300">
                <a:solidFill>
                  <a:schemeClr val="bg1">
                    <a:lumMod val="65000"/>
                  </a:schemeClr>
                </a:solidFill>
                <a:latin typeface="Consolas" pitchFamily="34" charset="0"/>
                <a:ea typeface="Consolas" pitchFamily="34" charset="-122"/>
                <a:cs typeface="Consolas" pitchFamily="34" charset="-120"/>
              </a:rPr>
              <a:t>						# heart failure, incl. any subtypes</a:t>
            </a:r>
            <a:br>
              <a:rPr lang="en-US" sz="1300">
                <a:solidFill>
                  <a:schemeClr val="bg1">
                    <a:lumMod val="65000"/>
                  </a:schemeClr>
                </a:solidFill>
                <a:latin typeface="Consolas" pitchFamily="34" charset="0"/>
                <a:ea typeface="Consolas" pitchFamily="34" charset="-122"/>
                <a:cs typeface="Consolas" pitchFamily="34" charset="-120"/>
              </a:rPr>
            </a:br>
            <a:r>
              <a:rPr lang="en-US" sz="1300">
                <a:solidFill>
                  <a:schemeClr val="bg1">
                    <a:lumMod val="65000"/>
                  </a:schemeClr>
                </a:solidFill>
                <a:latin typeface="Consolas" pitchFamily="34" charset="0"/>
                <a:ea typeface="Consolas" pitchFamily="34" charset="-122"/>
                <a:cs typeface="Consolas" pitchFamily="34" charset="-120"/>
              </a:rPr>
              <a:t>						# of it</a:t>
            </a:r>
            <a:endParaRPr lang="en-US" sz="1300">
              <a:solidFill>
                <a:schemeClr val="bg1">
                  <a:lumMod val="65000"/>
                </a:schemeClr>
              </a:solidFill>
            </a:endParaRPr>
          </a:p>
          <a:p>
            <a:pPr marL="0" indent="0">
              <a:lnSpc>
                <a:spcPct val="105000"/>
              </a:lnSpc>
              <a:buNone/>
            </a:pPr>
            <a:r>
              <a:rPr lang="en-US" sz="1300">
                <a:solidFill>
                  <a:srgbClr val="000000"/>
                </a:solidFill>
                <a:latin typeface="Consolas" pitchFamily="34" charset="0"/>
                <a:ea typeface="Consolas" pitchFamily="34" charset="-122"/>
                <a:cs typeface="Consolas" pitchFamily="34" charset="-120"/>
              </a:rPr>
              <a:t>}</a:t>
            </a:r>
            <a:endParaRPr lang="en-US" sz="1300"/>
          </a:p>
        </p:txBody>
      </p:sp>
      <p:sp>
        <p:nvSpPr>
          <p:cNvPr id="126" name="Text 9">
            <a:extLst>
              <a:ext uri="{FF2B5EF4-FFF2-40B4-BE49-F238E27FC236}">
                <a16:creationId xmlns:a16="http://schemas.microsoft.com/office/drawing/2014/main" id="{D43990C3-EB39-742F-3F64-E4779FD2F734}"/>
              </a:ext>
            </a:extLst>
          </p:cNvPr>
          <p:cNvSpPr/>
          <p:nvPr/>
        </p:nvSpPr>
        <p:spPr>
          <a:xfrm>
            <a:off x="274320" y="2011684"/>
            <a:ext cx="3714020" cy="311058"/>
          </a:xfrm>
          <a:prstGeom prst="rect">
            <a:avLst/>
          </a:prstGeom>
          <a:noFill/>
          <a:ln/>
        </p:spPr>
        <p:txBody>
          <a:bodyPr wrap="square" lIns="0" tIns="0" rIns="0" bIns="0" rtlCol="0" anchor="t"/>
          <a:lstStyle/>
          <a:p>
            <a:pPr>
              <a:lnSpc>
                <a:spcPts val="2200"/>
              </a:lnSpc>
              <a:spcAft>
                <a:spcPts val="600"/>
              </a:spcAft>
              <a:buSzPct val="100000"/>
            </a:pPr>
            <a:r>
              <a:rPr lang="en-US" sz="1400" b="1">
                <a:solidFill>
                  <a:srgbClr val="004791"/>
                </a:solidFill>
                <a:latin typeface="Calibri" pitchFamily="34" charset="0"/>
                <a:ea typeface="Calibri" pitchFamily="34" charset="-122"/>
                <a:cs typeface="Calibri" pitchFamily="34" charset="-120"/>
              </a:rPr>
              <a:t>All patients with heart failure from all hospitals</a:t>
            </a:r>
          </a:p>
        </p:txBody>
      </p:sp>
      <p:sp>
        <p:nvSpPr>
          <p:cNvPr id="2" name="Footer Divider">
            <a:extLst>
              <a:ext uri="{FF2B5EF4-FFF2-40B4-BE49-F238E27FC236}">
                <a16:creationId xmlns:a16="http://schemas.microsoft.com/office/drawing/2014/main" id="{E4E0D857-F595-4322-F9EB-B8183A5DB426}"/>
              </a:ext>
            </a:extLst>
          </p:cNvPr>
          <p:cNvSpPr/>
          <p:nvPr/>
        </p:nvSpPr>
        <p:spPr>
          <a:xfrm>
            <a:off x="457200" y="4721380"/>
            <a:ext cx="8229600" cy="9525"/>
          </a:xfrm>
          <a:prstGeom prst="rect">
            <a:avLst/>
          </a:prstGeom>
          <a:solidFill>
            <a:srgbClr val="C9C3BB"/>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SE"/>
          </a:p>
        </p:txBody>
      </p:sp>
    </p:spTree>
    <p:extLst>
      <p:ext uri="{BB962C8B-B14F-4D97-AF65-F5344CB8AC3E}">
        <p14:creationId xmlns:p14="http://schemas.microsoft.com/office/powerpoint/2010/main" val="3658960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E19B84-046A-BECB-5C4B-80667DFF9BF0}"/>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1A178522-94C5-2DD0-9C59-C247DEA95450}"/>
              </a:ext>
            </a:extLst>
          </p:cNvPr>
          <p:cNvSpPr txBox="1"/>
          <p:nvPr/>
        </p:nvSpPr>
        <p:spPr>
          <a:xfrm>
            <a:off x="571501" y="863600"/>
            <a:ext cx="8229600" cy="492443"/>
          </a:xfrm>
          <a:prstGeom prst="rect">
            <a:avLst/>
          </a:prstGeom>
          <a:noFill/>
        </p:spPr>
        <p:txBody>
          <a:bodyPr wrap="square" lIns="0" tIns="0" rIns="0" bIns="0">
            <a:spAutoFit/>
          </a:bodyPr>
          <a:lstStyle/>
          <a:p>
            <a:r>
              <a:rPr lang="en-US" sz="3200" b="1">
                <a:solidFill>
                  <a:srgbClr val="1B2A4A"/>
                </a:solidFill>
                <a:latin typeface="Bookman Old Style"/>
              </a:rPr>
              <a:t>Match the Condition Pattern</a:t>
            </a:r>
          </a:p>
        </p:txBody>
      </p:sp>
      <p:sp>
        <p:nvSpPr>
          <p:cNvPr id="4" name="Text 0">
            <a:extLst>
              <a:ext uri="{FF2B5EF4-FFF2-40B4-BE49-F238E27FC236}">
                <a16:creationId xmlns:a16="http://schemas.microsoft.com/office/drawing/2014/main" id="{DCAE14CA-5F37-DB3C-4F8B-4B66174A5558}"/>
              </a:ext>
            </a:extLst>
          </p:cNvPr>
          <p:cNvSpPr/>
          <p:nvPr/>
        </p:nvSpPr>
        <p:spPr>
          <a:xfrm>
            <a:off x="457200" y="301752"/>
            <a:ext cx="3840480" cy="274320"/>
          </a:xfrm>
          <a:prstGeom prst="rect">
            <a:avLst/>
          </a:prstGeom>
          <a:noFill/>
          <a:ln/>
        </p:spPr>
        <p:txBody>
          <a:bodyPr wrap="square" lIns="0" tIns="0" rIns="0" bIns="0" rtlCol="0" anchor="ctr"/>
          <a:lstStyle/>
          <a:p>
            <a:r>
              <a:rPr lang="en-US" sz="1100" b="1" kern="0" spc="200">
                <a:solidFill>
                  <a:srgbClr val="004791"/>
                </a:solidFill>
                <a:latin typeface="Calibri"/>
                <a:ea typeface="Calibri"/>
                <a:cs typeface="Calibri"/>
              </a:rPr>
              <a:t>THIRD GENERATION</a:t>
            </a:r>
            <a:endParaRPr lang="en-US" sz="1100"/>
          </a:p>
        </p:txBody>
      </p:sp>
      <p:sp>
        <p:nvSpPr>
          <p:cNvPr id="29" name="Text 17">
            <a:extLst>
              <a:ext uri="{FF2B5EF4-FFF2-40B4-BE49-F238E27FC236}">
                <a16:creationId xmlns:a16="http://schemas.microsoft.com/office/drawing/2014/main" id="{6485CC7C-9F35-0E7C-F35E-5E03ED6C3C1E}"/>
              </a:ext>
            </a:extLst>
          </p:cNvPr>
          <p:cNvSpPr/>
          <p:nvPr/>
        </p:nvSpPr>
        <p:spPr>
          <a:xfrm>
            <a:off x="457200" y="4832604"/>
            <a:ext cx="2743200" cy="146304"/>
          </a:xfrm>
          <a:prstGeom prst="rect">
            <a:avLst/>
          </a:prstGeom>
          <a:noFill/>
          <a:ln/>
        </p:spPr>
        <p:txBody>
          <a:bodyPr wrap="square" lIns="0" tIns="0" rIns="0" bIns="0" rtlCol="0" anchor="ctr"/>
          <a:lstStyle/>
          <a:p>
            <a:pPr marL="0" indent="0" algn="l">
              <a:buNone/>
            </a:pPr>
            <a:r>
              <a:rPr lang="en-US" sz="800" b="1" kern="0" spc="100">
                <a:solidFill>
                  <a:srgbClr val="004791"/>
                </a:solidFill>
                <a:latin typeface="Calibri" pitchFamily="34" charset="0"/>
                <a:ea typeface="Calibri" pitchFamily="34" charset="-122"/>
                <a:cs typeface="Calibri" pitchFamily="34" charset="-120"/>
              </a:rPr>
              <a:t>KTH</a:t>
            </a:r>
            <a:r>
              <a:rPr lang="en-US" sz="800" kern="0" spc="100">
                <a:solidFill>
                  <a:srgbClr val="C9C3BB"/>
                </a:solidFill>
                <a:latin typeface="Calibri" pitchFamily="34" charset="0"/>
                <a:ea typeface="Calibri" pitchFamily="34" charset="-122"/>
                <a:cs typeface="Calibri" pitchFamily="34" charset="-120"/>
              </a:rPr>
              <a:t>  /  </a:t>
            </a:r>
            <a:r>
              <a:rPr lang="en-US" sz="800" b="1" kern="0" spc="100">
                <a:solidFill>
                  <a:srgbClr val="57068C"/>
                </a:solidFill>
                <a:latin typeface="Calibri" pitchFamily="34" charset="0"/>
                <a:ea typeface="Calibri" pitchFamily="34" charset="-122"/>
                <a:cs typeface="Calibri" pitchFamily="34" charset="-120"/>
              </a:rPr>
              <a:t>NYU</a:t>
            </a:r>
            <a:r>
              <a:rPr lang="en-US" sz="800" kern="0" spc="100">
                <a:solidFill>
                  <a:srgbClr val="C9C3BB"/>
                </a:solidFill>
                <a:latin typeface="Calibri" pitchFamily="34" charset="0"/>
                <a:ea typeface="Calibri" pitchFamily="34" charset="-122"/>
                <a:cs typeface="Calibri" pitchFamily="34" charset="-120"/>
              </a:rPr>
              <a:t>  /  </a:t>
            </a:r>
            <a:r>
              <a:rPr lang="en-US" sz="800" b="1" kern="0" spc="100">
                <a:solidFill>
                  <a:srgbClr val="0066B3"/>
                </a:solidFill>
                <a:latin typeface="Calibri" pitchFamily="34" charset="0"/>
                <a:ea typeface="Calibri" pitchFamily="34" charset="-122"/>
                <a:cs typeface="Calibri" pitchFamily="34" charset="-120"/>
              </a:rPr>
              <a:t>TU Wien</a:t>
            </a:r>
            <a:endParaRPr lang="en-US" sz="800"/>
          </a:p>
        </p:txBody>
      </p:sp>
      <p:sp>
        <p:nvSpPr>
          <p:cNvPr id="31" name="Text 18">
            <a:extLst>
              <a:ext uri="{FF2B5EF4-FFF2-40B4-BE49-F238E27FC236}">
                <a16:creationId xmlns:a16="http://schemas.microsoft.com/office/drawing/2014/main" id="{AA583C69-BA36-1101-5516-84B7CB923890}"/>
              </a:ext>
            </a:extLst>
          </p:cNvPr>
          <p:cNvSpPr/>
          <p:nvPr/>
        </p:nvSpPr>
        <p:spPr>
          <a:xfrm>
            <a:off x="5486400" y="4823460"/>
            <a:ext cx="2743200" cy="164592"/>
          </a:xfrm>
          <a:prstGeom prst="rect">
            <a:avLst/>
          </a:prstGeom>
          <a:noFill/>
          <a:ln/>
        </p:spPr>
        <p:txBody>
          <a:bodyPr wrap="square" lIns="0" tIns="0" rIns="0" bIns="0" rtlCol="0" anchor="ctr"/>
          <a:lstStyle/>
          <a:p>
            <a:pPr algn="r"/>
            <a:r>
              <a:rPr lang="en-US" sz="800">
                <a:solidFill>
                  <a:srgbClr val="5C6470"/>
                </a:solidFill>
                <a:latin typeface="Calibri"/>
                <a:ea typeface="Calibri"/>
                <a:cs typeface="Calibri"/>
              </a:rPr>
              <a:t>Katja Hose</a:t>
            </a:r>
            <a:endParaRPr lang="en-US"/>
          </a:p>
        </p:txBody>
      </p:sp>
      <p:sp>
        <p:nvSpPr>
          <p:cNvPr id="33" name="Text 19">
            <a:extLst>
              <a:ext uri="{FF2B5EF4-FFF2-40B4-BE49-F238E27FC236}">
                <a16:creationId xmlns:a16="http://schemas.microsoft.com/office/drawing/2014/main" id="{959F5F4D-7324-C7DA-CE3F-703A1AEE7DA9}"/>
              </a:ext>
            </a:extLst>
          </p:cNvPr>
          <p:cNvSpPr/>
          <p:nvPr/>
        </p:nvSpPr>
        <p:spPr>
          <a:xfrm>
            <a:off x="8321040" y="4823460"/>
            <a:ext cx="365760" cy="164592"/>
          </a:xfrm>
          <a:prstGeom prst="rect">
            <a:avLst/>
          </a:prstGeom>
          <a:noFill/>
          <a:ln/>
        </p:spPr>
        <p:txBody>
          <a:bodyPr wrap="square" lIns="0" tIns="0" rIns="0" bIns="0" rtlCol="0" anchor="ctr"/>
          <a:lstStyle/>
          <a:p>
            <a:pPr marL="0" indent="0" algn="r">
              <a:buNone/>
            </a:pPr>
            <a:fld id="{00000000-0000-0000-0000-000000000031}" type="slidenum">
              <a:rPr lang="en-US" sz="800">
                <a:solidFill>
                  <a:srgbClr val="5C6470"/>
                </a:solidFill>
                <a:latin typeface="Calibri" pitchFamily="34" charset="0"/>
                <a:ea typeface="Calibri" pitchFamily="34" charset="-122"/>
                <a:cs typeface="Calibri" pitchFamily="34" charset="-120"/>
              </a:rPr>
              <a:t>56</a:t>
            </a:fld>
            <a:endParaRPr lang="en-US" sz="800"/>
          </a:p>
        </p:txBody>
      </p:sp>
      <p:grpSp>
        <p:nvGrpSpPr>
          <p:cNvPr id="2" name="Gruppieren 1">
            <a:extLst>
              <a:ext uri="{FF2B5EF4-FFF2-40B4-BE49-F238E27FC236}">
                <a16:creationId xmlns:a16="http://schemas.microsoft.com/office/drawing/2014/main" id="{88121362-A243-C9A2-EC85-9C7274FDB847}"/>
              </a:ext>
            </a:extLst>
          </p:cNvPr>
          <p:cNvGrpSpPr/>
          <p:nvPr/>
        </p:nvGrpSpPr>
        <p:grpSpPr>
          <a:xfrm>
            <a:off x="662328" y="2034062"/>
            <a:ext cx="954613" cy="438912"/>
            <a:chOff x="710966" y="1577120"/>
            <a:chExt cx="954613" cy="438912"/>
          </a:xfrm>
        </p:grpSpPr>
        <p:sp>
          <p:nvSpPr>
            <p:cNvPr id="6" name="Shape 1">
              <a:extLst>
                <a:ext uri="{FF2B5EF4-FFF2-40B4-BE49-F238E27FC236}">
                  <a16:creationId xmlns:a16="http://schemas.microsoft.com/office/drawing/2014/main" id="{272FAE53-6008-BE10-D999-CCB8202E702D}"/>
                </a:ext>
              </a:extLst>
            </p:cNvPr>
            <p:cNvSpPr/>
            <p:nvPr/>
          </p:nvSpPr>
          <p:spPr>
            <a:xfrm>
              <a:off x="720969" y="1577120"/>
              <a:ext cx="944610" cy="438912"/>
            </a:xfrm>
            <a:prstGeom prst="roundRect">
              <a:avLst>
                <a:gd name="adj" fmla="val 9091"/>
              </a:avLst>
            </a:prstGeom>
            <a:solidFill>
              <a:srgbClr val="FFFFFF"/>
            </a:solidFill>
            <a:ln w="12700">
              <a:solidFill>
                <a:srgbClr val="C9CFD2"/>
              </a:solidFill>
              <a:prstDash val="solid"/>
            </a:ln>
          </p:spPr>
          <p:txBody>
            <a:bodyPr/>
            <a:lstStyle/>
            <a:p>
              <a:endParaRPr lang="en-US" sz="1000">
                <a:latin typeface="Calibri" panose="020F0502020204030204" pitchFamily="34" charset="0"/>
                <a:cs typeface="Calibri" panose="020F0502020204030204" pitchFamily="34" charset="0"/>
              </a:endParaRPr>
            </a:p>
          </p:txBody>
        </p:sp>
        <p:sp>
          <p:nvSpPr>
            <p:cNvPr id="9" name="Text 2">
              <a:extLst>
                <a:ext uri="{FF2B5EF4-FFF2-40B4-BE49-F238E27FC236}">
                  <a16:creationId xmlns:a16="http://schemas.microsoft.com/office/drawing/2014/main" id="{2BA105F9-498E-9D38-E4B2-E746A526890D}"/>
                </a:ext>
              </a:extLst>
            </p:cNvPr>
            <p:cNvSpPr/>
            <p:nvPr/>
          </p:nvSpPr>
          <p:spPr>
            <a:xfrm>
              <a:off x="710966" y="1577120"/>
              <a:ext cx="954612" cy="219456"/>
            </a:xfrm>
            <a:prstGeom prst="rect">
              <a:avLst/>
            </a:prstGeom>
            <a:noFill/>
            <a:ln/>
          </p:spPr>
          <p:txBody>
            <a:bodyPr wrap="square" lIns="0" tIns="0" rIns="0" bIns="0" rtlCol="0" anchor="ctr"/>
            <a:lstStyle/>
            <a:p>
              <a:pPr marL="0" indent="0" algn="ctr">
                <a:buNone/>
              </a:pPr>
              <a:r>
                <a:rPr lang="en-US" sz="1000">
                  <a:solidFill>
                    <a:srgbClr val="C9CFD2"/>
                  </a:solidFill>
                  <a:latin typeface="Calibri" panose="020F0502020204030204" pitchFamily="34" charset="0"/>
                  <a:ea typeface="Consolas" pitchFamily="34" charset="-122"/>
                  <a:cs typeface="Calibri" panose="020F0502020204030204" pitchFamily="34" charset="0"/>
                </a:rPr>
                <a:t>Patient</a:t>
              </a:r>
              <a:endParaRPr lang="en-US" sz="1000">
                <a:latin typeface="Calibri" panose="020F0502020204030204" pitchFamily="34" charset="0"/>
                <a:cs typeface="Calibri" panose="020F0502020204030204" pitchFamily="34" charset="0"/>
              </a:endParaRPr>
            </a:p>
          </p:txBody>
        </p:sp>
        <p:sp>
          <p:nvSpPr>
            <p:cNvPr id="10" name="Text 3">
              <a:extLst>
                <a:ext uri="{FF2B5EF4-FFF2-40B4-BE49-F238E27FC236}">
                  <a16:creationId xmlns:a16="http://schemas.microsoft.com/office/drawing/2014/main" id="{0767BAF3-EB2B-DEFB-728A-C96D04190FC6}"/>
                </a:ext>
              </a:extLst>
            </p:cNvPr>
            <p:cNvSpPr/>
            <p:nvPr/>
          </p:nvSpPr>
          <p:spPr>
            <a:xfrm>
              <a:off x="710966" y="1778288"/>
              <a:ext cx="954612" cy="237744"/>
            </a:xfrm>
            <a:prstGeom prst="rect">
              <a:avLst/>
            </a:prstGeom>
            <a:noFill/>
            <a:ln/>
          </p:spPr>
          <p:txBody>
            <a:bodyPr wrap="square" lIns="0" tIns="0" rIns="0" bIns="0" rtlCol="0" anchor="ctr"/>
            <a:lstStyle/>
            <a:p>
              <a:pPr marL="0" indent="0" algn="ctr">
                <a:buNone/>
              </a:pPr>
              <a:r>
                <a:rPr lang="en-US" sz="1000" b="1">
                  <a:solidFill>
                    <a:srgbClr val="C9CFD2"/>
                  </a:solidFill>
                  <a:latin typeface="Calibri" panose="020F0502020204030204" pitchFamily="34" charset="0"/>
                  <a:ea typeface="Calibri" pitchFamily="34" charset="-122"/>
                  <a:cs typeface="Calibri" panose="020F0502020204030204" pitchFamily="34" charset="0"/>
                </a:rPr>
                <a:t>A / ID12345</a:t>
              </a:r>
              <a:endParaRPr lang="en-US" sz="1000">
                <a:latin typeface="Calibri" panose="020F0502020204030204" pitchFamily="34" charset="0"/>
                <a:cs typeface="Calibri" panose="020F0502020204030204" pitchFamily="34" charset="0"/>
              </a:endParaRPr>
            </a:p>
          </p:txBody>
        </p:sp>
      </p:grpSp>
      <p:grpSp>
        <p:nvGrpSpPr>
          <p:cNvPr id="12" name="Gruppieren 11">
            <a:extLst>
              <a:ext uri="{FF2B5EF4-FFF2-40B4-BE49-F238E27FC236}">
                <a16:creationId xmlns:a16="http://schemas.microsoft.com/office/drawing/2014/main" id="{E44371A3-FADA-A64B-D439-2C19B26B3A74}"/>
              </a:ext>
            </a:extLst>
          </p:cNvPr>
          <p:cNvGrpSpPr/>
          <p:nvPr/>
        </p:nvGrpSpPr>
        <p:grpSpPr>
          <a:xfrm>
            <a:off x="2563304" y="1709446"/>
            <a:ext cx="1207458" cy="438912"/>
            <a:chOff x="3181660" y="1037272"/>
            <a:chExt cx="1207458" cy="438912"/>
          </a:xfrm>
        </p:grpSpPr>
        <p:sp>
          <p:nvSpPr>
            <p:cNvPr id="13" name="Shape 4">
              <a:extLst>
                <a:ext uri="{FF2B5EF4-FFF2-40B4-BE49-F238E27FC236}">
                  <a16:creationId xmlns:a16="http://schemas.microsoft.com/office/drawing/2014/main" id="{ED9EE05B-69D8-7253-ED7A-F196303B02B2}"/>
                </a:ext>
              </a:extLst>
            </p:cNvPr>
            <p:cNvSpPr/>
            <p:nvPr/>
          </p:nvSpPr>
          <p:spPr>
            <a:xfrm>
              <a:off x="3181660" y="1038843"/>
              <a:ext cx="1207458" cy="436474"/>
            </a:xfrm>
            <a:prstGeom prst="roundRect">
              <a:avLst>
                <a:gd name="adj" fmla="val 9091"/>
              </a:avLst>
            </a:prstGeom>
            <a:solidFill>
              <a:srgbClr val="E2EFEE"/>
            </a:solidFill>
            <a:ln w="28575">
              <a:solidFill>
                <a:srgbClr val="0F7173"/>
              </a:solidFill>
              <a:prstDash val="solid"/>
            </a:ln>
          </p:spPr>
          <p:txBody>
            <a:bodyPr/>
            <a:lstStyle/>
            <a:p>
              <a:endParaRPr lang="en-US" sz="1000">
                <a:latin typeface="Calibri" panose="020F0502020204030204" pitchFamily="34" charset="0"/>
                <a:cs typeface="Calibri" panose="020F0502020204030204" pitchFamily="34" charset="0"/>
              </a:endParaRPr>
            </a:p>
          </p:txBody>
        </p:sp>
        <p:sp>
          <p:nvSpPr>
            <p:cNvPr id="14" name="Text 5">
              <a:extLst>
                <a:ext uri="{FF2B5EF4-FFF2-40B4-BE49-F238E27FC236}">
                  <a16:creationId xmlns:a16="http://schemas.microsoft.com/office/drawing/2014/main" id="{576D65A5-1A07-61E2-4D7A-6E139CB083FB}"/>
                </a:ext>
              </a:extLst>
            </p:cNvPr>
            <p:cNvSpPr/>
            <p:nvPr/>
          </p:nvSpPr>
          <p:spPr>
            <a:xfrm>
              <a:off x="3181660" y="1037272"/>
              <a:ext cx="1207458" cy="219456"/>
            </a:xfrm>
            <a:prstGeom prst="rect">
              <a:avLst/>
            </a:prstGeom>
            <a:noFill/>
            <a:ln/>
          </p:spPr>
          <p:txBody>
            <a:bodyPr wrap="square" lIns="0" tIns="0" rIns="0" bIns="0" rtlCol="0" anchor="ctr"/>
            <a:lstStyle/>
            <a:p>
              <a:pPr marL="0" indent="0" algn="ctr">
                <a:buNone/>
              </a:pPr>
              <a:r>
                <a:rPr lang="en-US" sz="1000">
                  <a:solidFill>
                    <a:srgbClr val="0F7173"/>
                  </a:solidFill>
                  <a:latin typeface="Calibri" panose="020F0502020204030204" pitchFamily="34" charset="0"/>
                  <a:ea typeface="Consolas" pitchFamily="34" charset="-122"/>
                  <a:cs typeface="Calibri" panose="020F0502020204030204" pitchFamily="34" charset="0"/>
                </a:rPr>
                <a:t>Condition</a:t>
              </a:r>
              <a:endParaRPr lang="en-US" sz="1000">
                <a:latin typeface="Calibri" panose="020F0502020204030204" pitchFamily="34" charset="0"/>
                <a:cs typeface="Calibri" panose="020F0502020204030204" pitchFamily="34" charset="0"/>
              </a:endParaRPr>
            </a:p>
          </p:txBody>
        </p:sp>
        <p:sp>
          <p:nvSpPr>
            <p:cNvPr id="15" name="Text 6">
              <a:extLst>
                <a:ext uri="{FF2B5EF4-FFF2-40B4-BE49-F238E27FC236}">
                  <a16:creationId xmlns:a16="http://schemas.microsoft.com/office/drawing/2014/main" id="{BF10D73B-3276-A78C-2EE9-E4746EDCE4F8}"/>
                </a:ext>
              </a:extLst>
            </p:cNvPr>
            <p:cNvSpPr/>
            <p:nvPr/>
          </p:nvSpPr>
          <p:spPr>
            <a:xfrm>
              <a:off x="3181660" y="1238440"/>
              <a:ext cx="1207458" cy="237744"/>
            </a:xfrm>
            <a:prstGeom prst="rect">
              <a:avLst/>
            </a:prstGeom>
            <a:noFill/>
            <a:ln/>
          </p:spPr>
          <p:txBody>
            <a:bodyPr wrap="square" lIns="0" tIns="0" rIns="0" bIns="0" rtlCol="0" anchor="ctr"/>
            <a:lstStyle/>
            <a:p>
              <a:pPr marL="0" indent="0" algn="ctr">
                <a:buNone/>
              </a:pPr>
              <a:r>
                <a:rPr lang="en-US" sz="1000" b="1">
                  <a:solidFill>
                    <a:srgbClr val="0F7173"/>
                  </a:solidFill>
                  <a:latin typeface="Calibri" panose="020F0502020204030204" pitchFamily="34" charset="0"/>
                  <a:ea typeface="Calibri" pitchFamily="34" charset="-122"/>
                  <a:cs typeface="Calibri" panose="020F0502020204030204" pitchFamily="34" charset="0"/>
                </a:rPr>
                <a:t>heart failure</a:t>
              </a:r>
              <a:endParaRPr lang="en-US" sz="1000">
                <a:latin typeface="Calibri" panose="020F0502020204030204" pitchFamily="34" charset="0"/>
                <a:cs typeface="Calibri" panose="020F0502020204030204" pitchFamily="34" charset="0"/>
              </a:endParaRPr>
            </a:p>
          </p:txBody>
        </p:sp>
      </p:grpSp>
      <p:sp>
        <p:nvSpPr>
          <p:cNvPr id="16" name="Shape 10">
            <a:extLst>
              <a:ext uri="{FF2B5EF4-FFF2-40B4-BE49-F238E27FC236}">
                <a16:creationId xmlns:a16="http://schemas.microsoft.com/office/drawing/2014/main" id="{ECDC15E4-A428-D0CE-1FA4-48CFC24EEB5C}"/>
              </a:ext>
            </a:extLst>
          </p:cNvPr>
          <p:cNvSpPr/>
          <p:nvPr/>
        </p:nvSpPr>
        <p:spPr>
          <a:xfrm flipV="1">
            <a:off x="1616941" y="1920202"/>
            <a:ext cx="944610" cy="315027"/>
          </a:xfrm>
          <a:prstGeom prst="line">
            <a:avLst/>
          </a:prstGeom>
          <a:noFill/>
          <a:ln w="12700">
            <a:solidFill>
              <a:srgbClr val="C9CFD2"/>
            </a:solidFill>
            <a:prstDash val="solid"/>
            <a:headEnd type="triangle"/>
          </a:ln>
        </p:spPr>
        <p:txBody>
          <a:bodyPr/>
          <a:lstStyle/>
          <a:p>
            <a:endParaRPr lang="en-US" sz="1000">
              <a:latin typeface="Calibri" panose="020F0502020204030204" pitchFamily="34" charset="0"/>
              <a:cs typeface="Calibri" panose="020F0502020204030204" pitchFamily="34" charset="0"/>
            </a:endParaRPr>
          </a:p>
        </p:txBody>
      </p:sp>
      <p:sp>
        <p:nvSpPr>
          <p:cNvPr id="17" name="Shape 11">
            <a:extLst>
              <a:ext uri="{FF2B5EF4-FFF2-40B4-BE49-F238E27FC236}">
                <a16:creationId xmlns:a16="http://schemas.microsoft.com/office/drawing/2014/main" id="{6BC1072B-365E-C754-A6BA-B70AEBE2676F}"/>
              </a:ext>
            </a:extLst>
          </p:cNvPr>
          <p:cNvSpPr/>
          <p:nvPr/>
        </p:nvSpPr>
        <p:spPr>
          <a:xfrm>
            <a:off x="1616941" y="2244058"/>
            <a:ext cx="954612" cy="342775"/>
          </a:xfrm>
          <a:prstGeom prst="line">
            <a:avLst/>
          </a:prstGeom>
          <a:noFill/>
          <a:ln w="12700">
            <a:solidFill>
              <a:srgbClr val="C9CFD2"/>
            </a:solidFill>
            <a:prstDash val="solid"/>
            <a:headEnd type="triangle"/>
          </a:ln>
        </p:spPr>
        <p:txBody>
          <a:bodyPr/>
          <a:lstStyle/>
          <a:p>
            <a:endParaRPr lang="en-US" sz="1000">
              <a:latin typeface="Calibri" panose="020F0502020204030204" pitchFamily="34" charset="0"/>
              <a:cs typeface="Calibri" panose="020F0502020204030204" pitchFamily="34" charset="0"/>
            </a:endParaRPr>
          </a:p>
        </p:txBody>
      </p:sp>
      <p:sp>
        <p:nvSpPr>
          <p:cNvPr id="18" name="Text 12">
            <a:extLst>
              <a:ext uri="{FF2B5EF4-FFF2-40B4-BE49-F238E27FC236}">
                <a16:creationId xmlns:a16="http://schemas.microsoft.com/office/drawing/2014/main" id="{75F2D568-A3ED-48B4-F438-1EF67457B776}"/>
              </a:ext>
            </a:extLst>
          </p:cNvPr>
          <p:cNvSpPr/>
          <p:nvPr/>
        </p:nvSpPr>
        <p:spPr>
          <a:xfrm>
            <a:off x="662328" y="1736878"/>
            <a:ext cx="954612" cy="274320"/>
          </a:xfrm>
          <a:prstGeom prst="rect">
            <a:avLst/>
          </a:prstGeom>
          <a:noFill/>
          <a:ln/>
        </p:spPr>
        <p:txBody>
          <a:bodyPr wrap="square" lIns="0" tIns="0" rIns="0" bIns="0" rtlCol="0" anchor="ctr"/>
          <a:lstStyle/>
          <a:p>
            <a:pPr algn="ctr"/>
            <a:r>
              <a:rPr lang="en-US" sz="1000" b="1">
                <a:solidFill>
                  <a:srgbClr val="004791"/>
                </a:solidFill>
                <a:latin typeface="Calibri" panose="020F0502020204030204" pitchFamily="34" charset="0"/>
                <a:ea typeface="Calibri" pitchFamily="34" charset="-122"/>
                <a:cs typeface="Calibri" panose="020F0502020204030204" pitchFamily="34" charset="0"/>
              </a:rPr>
              <a:t>Hospital A</a:t>
            </a:r>
            <a:endParaRPr lang="en-US" sz="1000">
              <a:latin typeface="Calibri" panose="020F0502020204030204" pitchFamily="34" charset="0"/>
              <a:cs typeface="Calibri" panose="020F0502020204030204" pitchFamily="34" charset="0"/>
            </a:endParaRPr>
          </a:p>
        </p:txBody>
      </p:sp>
      <p:grpSp>
        <p:nvGrpSpPr>
          <p:cNvPr id="19" name="Gruppieren 18">
            <a:extLst>
              <a:ext uri="{FF2B5EF4-FFF2-40B4-BE49-F238E27FC236}">
                <a16:creationId xmlns:a16="http://schemas.microsoft.com/office/drawing/2014/main" id="{D18EB9DF-344B-7E1E-AEAD-610C4680829D}"/>
              </a:ext>
            </a:extLst>
          </p:cNvPr>
          <p:cNvGrpSpPr/>
          <p:nvPr/>
        </p:nvGrpSpPr>
        <p:grpSpPr>
          <a:xfrm>
            <a:off x="672331" y="3518583"/>
            <a:ext cx="944610" cy="447739"/>
            <a:chOff x="720969" y="4037173"/>
            <a:chExt cx="944610" cy="447739"/>
          </a:xfrm>
        </p:grpSpPr>
        <p:sp>
          <p:nvSpPr>
            <p:cNvPr id="20" name="Shape 1">
              <a:extLst>
                <a:ext uri="{FF2B5EF4-FFF2-40B4-BE49-F238E27FC236}">
                  <a16:creationId xmlns:a16="http://schemas.microsoft.com/office/drawing/2014/main" id="{2318FF3A-BBB7-0CFC-A2F1-925878F5F6EC}"/>
                </a:ext>
              </a:extLst>
            </p:cNvPr>
            <p:cNvSpPr/>
            <p:nvPr/>
          </p:nvSpPr>
          <p:spPr>
            <a:xfrm>
              <a:off x="720969" y="4037173"/>
              <a:ext cx="944610" cy="438912"/>
            </a:xfrm>
            <a:prstGeom prst="roundRect">
              <a:avLst>
                <a:gd name="adj" fmla="val 9091"/>
              </a:avLst>
            </a:prstGeom>
            <a:solidFill>
              <a:srgbClr val="FFFFFF"/>
            </a:solidFill>
            <a:ln w="12700">
              <a:solidFill>
                <a:srgbClr val="C9CFD2"/>
              </a:solidFill>
              <a:prstDash val="solid"/>
            </a:ln>
          </p:spPr>
          <p:txBody>
            <a:bodyPr/>
            <a:lstStyle/>
            <a:p>
              <a:endParaRPr lang="en-US" sz="1000">
                <a:latin typeface="Calibri" panose="020F0502020204030204" pitchFamily="34" charset="0"/>
                <a:cs typeface="Calibri" panose="020F0502020204030204" pitchFamily="34" charset="0"/>
              </a:endParaRPr>
            </a:p>
          </p:txBody>
        </p:sp>
        <p:sp>
          <p:nvSpPr>
            <p:cNvPr id="21" name="Text 14">
              <a:extLst>
                <a:ext uri="{FF2B5EF4-FFF2-40B4-BE49-F238E27FC236}">
                  <a16:creationId xmlns:a16="http://schemas.microsoft.com/office/drawing/2014/main" id="{F0D9C654-1D3A-573E-E525-0F957E25D4C9}"/>
                </a:ext>
              </a:extLst>
            </p:cNvPr>
            <p:cNvSpPr/>
            <p:nvPr/>
          </p:nvSpPr>
          <p:spPr>
            <a:xfrm>
              <a:off x="720969" y="4046000"/>
              <a:ext cx="944610" cy="219456"/>
            </a:xfrm>
            <a:prstGeom prst="rect">
              <a:avLst/>
            </a:prstGeom>
            <a:noFill/>
            <a:ln/>
          </p:spPr>
          <p:txBody>
            <a:bodyPr wrap="square" lIns="0" tIns="0" rIns="0" bIns="0" rtlCol="0" anchor="ctr"/>
            <a:lstStyle/>
            <a:p>
              <a:pPr marL="0" indent="0" algn="ctr">
                <a:buNone/>
              </a:pPr>
              <a:r>
                <a:rPr lang="en-US" sz="1000">
                  <a:solidFill>
                    <a:srgbClr val="C9CFD2"/>
                  </a:solidFill>
                  <a:latin typeface="Calibri" panose="020F0502020204030204" pitchFamily="34" charset="0"/>
                  <a:ea typeface="Consolas" pitchFamily="34" charset="-122"/>
                  <a:cs typeface="Calibri" panose="020F0502020204030204" pitchFamily="34" charset="0"/>
                </a:rPr>
                <a:t>Patient</a:t>
              </a:r>
              <a:endParaRPr lang="en-US" sz="1000">
                <a:latin typeface="Calibri" panose="020F0502020204030204" pitchFamily="34" charset="0"/>
                <a:cs typeface="Calibri" panose="020F0502020204030204" pitchFamily="34" charset="0"/>
              </a:endParaRPr>
            </a:p>
          </p:txBody>
        </p:sp>
        <p:sp>
          <p:nvSpPr>
            <p:cNvPr id="22" name="Text 15">
              <a:extLst>
                <a:ext uri="{FF2B5EF4-FFF2-40B4-BE49-F238E27FC236}">
                  <a16:creationId xmlns:a16="http://schemas.microsoft.com/office/drawing/2014/main" id="{E2E92C05-3C8C-50A2-AD5C-3A5D5938916B}"/>
                </a:ext>
              </a:extLst>
            </p:cNvPr>
            <p:cNvSpPr/>
            <p:nvPr/>
          </p:nvSpPr>
          <p:spPr>
            <a:xfrm>
              <a:off x="720969" y="4247168"/>
              <a:ext cx="944610" cy="237744"/>
            </a:xfrm>
            <a:prstGeom prst="rect">
              <a:avLst/>
            </a:prstGeom>
            <a:noFill/>
            <a:ln/>
          </p:spPr>
          <p:txBody>
            <a:bodyPr wrap="square" lIns="0" tIns="0" rIns="0" bIns="0" rtlCol="0" anchor="ctr"/>
            <a:lstStyle/>
            <a:p>
              <a:pPr marL="0" indent="0" algn="ctr">
                <a:buNone/>
              </a:pPr>
              <a:r>
                <a:rPr lang="en-US" sz="1000" b="1">
                  <a:solidFill>
                    <a:srgbClr val="C9CFD2"/>
                  </a:solidFill>
                  <a:latin typeface="Calibri" panose="020F0502020204030204" pitchFamily="34" charset="0"/>
                  <a:ea typeface="Calibri" pitchFamily="34" charset="-122"/>
                  <a:cs typeface="Calibri" panose="020F0502020204030204" pitchFamily="34" charset="0"/>
                </a:rPr>
                <a:t>B / RO-0088</a:t>
              </a:r>
              <a:endParaRPr lang="en-US" sz="1000">
                <a:latin typeface="Calibri" panose="020F0502020204030204" pitchFamily="34" charset="0"/>
                <a:cs typeface="Calibri" panose="020F0502020204030204" pitchFamily="34" charset="0"/>
              </a:endParaRPr>
            </a:p>
          </p:txBody>
        </p:sp>
      </p:grpSp>
      <p:sp>
        <p:nvSpPr>
          <p:cNvPr id="23" name="Shape 22">
            <a:extLst>
              <a:ext uri="{FF2B5EF4-FFF2-40B4-BE49-F238E27FC236}">
                <a16:creationId xmlns:a16="http://schemas.microsoft.com/office/drawing/2014/main" id="{194F5204-5FCF-CC26-7C9A-69E2A08D057B}"/>
              </a:ext>
            </a:extLst>
          </p:cNvPr>
          <p:cNvSpPr/>
          <p:nvPr/>
        </p:nvSpPr>
        <p:spPr>
          <a:xfrm flipV="1">
            <a:off x="1616940" y="3410168"/>
            <a:ext cx="941092" cy="318409"/>
          </a:xfrm>
          <a:prstGeom prst="line">
            <a:avLst/>
          </a:prstGeom>
          <a:noFill/>
          <a:ln w="12700">
            <a:solidFill>
              <a:srgbClr val="C9CFD2"/>
            </a:solidFill>
            <a:prstDash val="solid"/>
            <a:headEnd type="triangle"/>
          </a:ln>
        </p:spPr>
        <p:txBody>
          <a:bodyPr/>
          <a:lstStyle/>
          <a:p>
            <a:endParaRPr lang="en-US" sz="1000">
              <a:latin typeface="Calibri" panose="020F0502020204030204" pitchFamily="34" charset="0"/>
              <a:cs typeface="Calibri" panose="020F0502020204030204" pitchFamily="34" charset="0"/>
            </a:endParaRPr>
          </a:p>
        </p:txBody>
      </p:sp>
      <p:sp>
        <p:nvSpPr>
          <p:cNvPr id="24" name="Shape 23">
            <a:extLst>
              <a:ext uri="{FF2B5EF4-FFF2-40B4-BE49-F238E27FC236}">
                <a16:creationId xmlns:a16="http://schemas.microsoft.com/office/drawing/2014/main" id="{BE0705FA-560F-2550-75BE-39DFB47AF985}"/>
              </a:ext>
            </a:extLst>
          </p:cNvPr>
          <p:cNvSpPr/>
          <p:nvPr/>
        </p:nvSpPr>
        <p:spPr>
          <a:xfrm>
            <a:off x="1616940" y="3728577"/>
            <a:ext cx="951637" cy="382055"/>
          </a:xfrm>
          <a:prstGeom prst="line">
            <a:avLst/>
          </a:prstGeom>
          <a:noFill/>
          <a:ln w="12700">
            <a:solidFill>
              <a:srgbClr val="C9CFD2"/>
            </a:solidFill>
            <a:prstDash val="solid"/>
            <a:headEnd type="triangle"/>
          </a:ln>
        </p:spPr>
        <p:txBody>
          <a:bodyPr/>
          <a:lstStyle/>
          <a:p>
            <a:endParaRPr lang="en-US" sz="1000">
              <a:latin typeface="Calibri" panose="020F0502020204030204" pitchFamily="34" charset="0"/>
              <a:cs typeface="Calibri" panose="020F0502020204030204" pitchFamily="34" charset="0"/>
            </a:endParaRPr>
          </a:p>
        </p:txBody>
      </p:sp>
      <p:sp>
        <p:nvSpPr>
          <p:cNvPr id="25" name="Text 24">
            <a:extLst>
              <a:ext uri="{FF2B5EF4-FFF2-40B4-BE49-F238E27FC236}">
                <a16:creationId xmlns:a16="http://schemas.microsoft.com/office/drawing/2014/main" id="{2A69D4F1-67E4-CDD4-FFF3-A9288C8E58F8}"/>
              </a:ext>
            </a:extLst>
          </p:cNvPr>
          <p:cNvSpPr/>
          <p:nvPr/>
        </p:nvSpPr>
        <p:spPr>
          <a:xfrm>
            <a:off x="662328" y="3223511"/>
            <a:ext cx="971503" cy="274320"/>
          </a:xfrm>
          <a:prstGeom prst="rect">
            <a:avLst/>
          </a:prstGeom>
          <a:noFill/>
          <a:ln/>
        </p:spPr>
        <p:txBody>
          <a:bodyPr wrap="square" lIns="0" tIns="0" rIns="0" bIns="0" rtlCol="0" anchor="ctr"/>
          <a:lstStyle/>
          <a:p>
            <a:pPr algn="ctr"/>
            <a:r>
              <a:rPr lang="en-US" sz="1000" b="1">
                <a:solidFill>
                  <a:srgbClr val="004791"/>
                </a:solidFill>
                <a:latin typeface="Calibri" panose="020F0502020204030204" pitchFamily="34" charset="0"/>
                <a:ea typeface="Calibri" pitchFamily="34" charset="-122"/>
                <a:cs typeface="Calibri" panose="020F0502020204030204" pitchFamily="34" charset="0"/>
              </a:rPr>
              <a:t>Hospital B</a:t>
            </a:r>
            <a:endParaRPr lang="en-US" sz="1000">
              <a:latin typeface="Calibri" panose="020F0502020204030204" pitchFamily="34" charset="0"/>
              <a:cs typeface="Calibri" panose="020F0502020204030204" pitchFamily="34" charset="0"/>
            </a:endParaRPr>
          </a:p>
        </p:txBody>
      </p:sp>
      <p:sp>
        <p:nvSpPr>
          <p:cNvPr id="26" name="Text 28">
            <a:extLst>
              <a:ext uri="{FF2B5EF4-FFF2-40B4-BE49-F238E27FC236}">
                <a16:creationId xmlns:a16="http://schemas.microsoft.com/office/drawing/2014/main" id="{7F9CFD30-617A-FD23-9223-350C0DDA6BD5}"/>
              </a:ext>
            </a:extLst>
          </p:cNvPr>
          <p:cNvSpPr/>
          <p:nvPr/>
        </p:nvSpPr>
        <p:spPr>
          <a:xfrm>
            <a:off x="4717124" y="2191510"/>
            <a:ext cx="1207458" cy="237744"/>
          </a:xfrm>
          <a:prstGeom prst="rect">
            <a:avLst/>
          </a:prstGeom>
          <a:noFill/>
          <a:ln/>
        </p:spPr>
        <p:txBody>
          <a:bodyPr wrap="square" lIns="0" tIns="0" rIns="0" bIns="0" rtlCol="0" anchor="ctr"/>
          <a:lstStyle/>
          <a:p>
            <a:pPr marL="0" indent="0" algn="ctr">
              <a:buNone/>
            </a:pPr>
            <a:r>
              <a:rPr lang="en-US" sz="1000">
                <a:solidFill>
                  <a:srgbClr val="C9CFD2"/>
                </a:solidFill>
                <a:latin typeface="Calibri" panose="020F0502020204030204" pitchFamily="34" charset="0"/>
                <a:ea typeface="Calibri" pitchFamily="34" charset="-122"/>
                <a:cs typeface="Calibri" panose="020F0502020204030204" pitchFamily="34" charset="0"/>
              </a:rPr>
              <a:t>heart failure</a:t>
            </a:r>
            <a:endParaRPr lang="en-US" sz="1000">
              <a:latin typeface="Calibri" panose="020F0502020204030204" pitchFamily="34" charset="0"/>
              <a:cs typeface="Calibri" panose="020F0502020204030204" pitchFamily="34" charset="0"/>
            </a:endParaRPr>
          </a:p>
        </p:txBody>
      </p:sp>
      <p:sp>
        <p:nvSpPr>
          <p:cNvPr id="27" name="Text 32">
            <a:extLst>
              <a:ext uri="{FF2B5EF4-FFF2-40B4-BE49-F238E27FC236}">
                <a16:creationId xmlns:a16="http://schemas.microsoft.com/office/drawing/2014/main" id="{E7E73BA1-9263-418E-2CB3-0A3C596A95BA}"/>
              </a:ext>
            </a:extLst>
          </p:cNvPr>
          <p:cNvSpPr/>
          <p:nvPr/>
        </p:nvSpPr>
        <p:spPr>
          <a:xfrm>
            <a:off x="4722297" y="3113748"/>
            <a:ext cx="1214157" cy="237744"/>
          </a:xfrm>
          <a:prstGeom prst="rect">
            <a:avLst/>
          </a:prstGeom>
          <a:noFill/>
          <a:ln/>
        </p:spPr>
        <p:txBody>
          <a:bodyPr wrap="square" lIns="0" tIns="0" rIns="0" bIns="0" rtlCol="0" anchor="ctr"/>
          <a:lstStyle/>
          <a:p>
            <a:pPr marL="0" indent="0" algn="ctr">
              <a:buNone/>
            </a:pPr>
            <a:r>
              <a:rPr lang="en-US" sz="1000">
                <a:solidFill>
                  <a:srgbClr val="C9CFD2"/>
                </a:solidFill>
                <a:latin typeface="Calibri" panose="020F0502020204030204" pitchFamily="34" charset="0"/>
                <a:ea typeface="Calibri" pitchFamily="34" charset="-122"/>
                <a:cs typeface="Calibri" panose="020F0502020204030204" pitchFamily="34" charset="0"/>
              </a:rPr>
              <a:t>C-reactive protein</a:t>
            </a:r>
            <a:endParaRPr lang="en-US" sz="1000">
              <a:latin typeface="Calibri" panose="020F0502020204030204" pitchFamily="34" charset="0"/>
              <a:cs typeface="Calibri" panose="020F0502020204030204" pitchFamily="34" charset="0"/>
            </a:endParaRPr>
          </a:p>
        </p:txBody>
      </p:sp>
      <p:sp>
        <p:nvSpPr>
          <p:cNvPr id="28" name="Text 36">
            <a:extLst>
              <a:ext uri="{FF2B5EF4-FFF2-40B4-BE49-F238E27FC236}">
                <a16:creationId xmlns:a16="http://schemas.microsoft.com/office/drawing/2014/main" id="{3875542F-5615-C9AB-90D7-8B8DD355FEB4}"/>
              </a:ext>
            </a:extLst>
          </p:cNvPr>
          <p:cNvSpPr/>
          <p:nvPr/>
        </p:nvSpPr>
        <p:spPr>
          <a:xfrm>
            <a:off x="4711849" y="4115269"/>
            <a:ext cx="1202184" cy="384048"/>
          </a:xfrm>
          <a:prstGeom prst="rect">
            <a:avLst/>
          </a:prstGeom>
          <a:noFill/>
          <a:ln/>
        </p:spPr>
        <p:txBody>
          <a:bodyPr wrap="square" lIns="0" tIns="0" rIns="0" bIns="0" rtlCol="0" anchor="ctr"/>
          <a:lstStyle/>
          <a:p>
            <a:pPr marL="0" indent="0" algn="ctr">
              <a:buNone/>
            </a:pPr>
            <a:r>
              <a:rPr lang="en-US" sz="1000">
                <a:solidFill>
                  <a:srgbClr val="C9CFD2"/>
                </a:solidFill>
                <a:latin typeface="Calibri" panose="020F0502020204030204" pitchFamily="34" charset="0"/>
                <a:ea typeface="Calibri" pitchFamily="34" charset="-122"/>
                <a:cs typeface="Calibri" panose="020F0502020204030204" pitchFamily="34" charset="0"/>
              </a:rPr>
              <a:t>HF with preserved ejection fraction</a:t>
            </a:r>
            <a:endParaRPr lang="en-US" sz="1000">
              <a:latin typeface="Calibri" panose="020F0502020204030204" pitchFamily="34" charset="0"/>
              <a:cs typeface="Calibri" panose="020F0502020204030204" pitchFamily="34" charset="0"/>
            </a:endParaRPr>
          </a:p>
        </p:txBody>
      </p:sp>
      <p:sp>
        <p:nvSpPr>
          <p:cNvPr id="30" name="Shape 37">
            <a:extLst>
              <a:ext uri="{FF2B5EF4-FFF2-40B4-BE49-F238E27FC236}">
                <a16:creationId xmlns:a16="http://schemas.microsoft.com/office/drawing/2014/main" id="{47D45360-1845-6C8F-9D47-296E4C571FC4}"/>
              </a:ext>
            </a:extLst>
          </p:cNvPr>
          <p:cNvSpPr/>
          <p:nvPr/>
        </p:nvSpPr>
        <p:spPr>
          <a:xfrm>
            <a:off x="3770761" y="1916369"/>
            <a:ext cx="946362" cy="49159"/>
          </a:xfrm>
          <a:prstGeom prst="line">
            <a:avLst/>
          </a:prstGeom>
          <a:noFill/>
          <a:ln w="12700">
            <a:solidFill>
              <a:srgbClr val="C9CFD2"/>
            </a:solidFill>
            <a:prstDash val="solid"/>
            <a:tailEnd type="triangle"/>
          </a:ln>
        </p:spPr>
        <p:txBody>
          <a:bodyPr/>
          <a:lstStyle/>
          <a:p>
            <a:endParaRPr lang="en-US" sz="1000">
              <a:latin typeface="Calibri" panose="020F0502020204030204" pitchFamily="34" charset="0"/>
              <a:cs typeface="Calibri" panose="020F0502020204030204" pitchFamily="34" charset="0"/>
            </a:endParaRPr>
          </a:p>
        </p:txBody>
      </p:sp>
      <p:sp>
        <p:nvSpPr>
          <p:cNvPr id="32" name="Shape 38">
            <a:extLst>
              <a:ext uri="{FF2B5EF4-FFF2-40B4-BE49-F238E27FC236}">
                <a16:creationId xmlns:a16="http://schemas.microsoft.com/office/drawing/2014/main" id="{ADE4F5ED-B389-DFE1-4FB6-BB798E662D06}"/>
              </a:ext>
            </a:extLst>
          </p:cNvPr>
          <p:cNvSpPr/>
          <p:nvPr/>
        </p:nvSpPr>
        <p:spPr>
          <a:xfrm>
            <a:off x="3770761" y="3407141"/>
            <a:ext cx="941088" cy="506014"/>
          </a:xfrm>
          <a:prstGeom prst="line">
            <a:avLst/>
          </a:prstGeom>
          <a:noFill/>
          <a:ln w="12700">
            <a:solidFill>
              <a:srgbClr val="C9CFD2"/>
            </a:solidFill>
            <a:prstDash val="solid"/>
            <a:tailEnd type="triangle"/>
          </a:ln>
        </p:spPr>
        <p:txBody>
          <a:bodyPr/>
          <a:lstStyle/>
          <a:p>
            <a:endParaRPr lang="en-US" sz="1000">
              <a:latin typeface="Calibri" panose="020F0502020204030204" pitchFamily="34" charset="0"/>
              <a:cs typeface="Calibri" panose="020F0502020204030204" pitchFamily="34" charset="0"/>
            </a:endParaRPr>
          </a:p>
        </p:txBody>
      </p:sp>
      <p:sp>
        <p:nvSpPr>
          <p:cNvPr id="34" name="Shape 39">
            <a:extLst>
              <a:ext uri="{FF2B5EF4-FFF2-40B4-BE49-F238E27FC236}">
                <a16:creationId xmlns:a16="http://schemas.microsoft.com/office/drawing/2014/main" id="{FF736B13-2DDC-3C61-C504-37AF88F722F0}"/>
              </a:ext>
            </a:extLst>
          </p:cNvPr>
          <p:cNvSpPr/>
          <p:nvPr/>
        </p:nvSpPr>
        <p:spPr>
          <a:xfrm>
            <a:off x="3770761" y="2565349"/>
            <a:ext cx="946361" cy="319869"/>
          </a:xfrm>
          <a:prstGeom prst="line">
            <a:avLst/>
          </a:prstGeom>
          <a:noFill/>
          <a:ln w="12700">
            <a:solidFill>
              <a:srgbClr val="C9CFD2"/>
            </a:solidFill>
            <a:prstDash val="solid"/>
            <a:tailEnd type="triangle"/>
          </a:ln>
        </p:spPr>
        <p:txBody>
          <a:bodyPr/>
          <a:lstStyle/>
          <a:p>
            <a:endParaRPr lang="en-US" sz="1000">
              <a:latin typeface="Calibri" panose="020F0502020204030204" pitchFamily="34" charset="0"/>
              <a:cs typeface="Calibri" panose="020F0502020204030204" pitchFamily="34" charset="0"/>
            </a:endParaRPr>
          </a:p>
        </p:txBody>
      </p:sp>
      <p:sp>
        <p:nvSpPr>
          <p:cNvPr id="35" name="Shape 40">
            <a:extLst>
              <a:ext uri="{FF2B5EF4-FFF2-40B4-BE49-F238E27FC236}">
                <a16:creationId xmlns:a16="http://schemas.microsoft.com/office/drawing/2014/main" id="{2FBA97B8-395E-AC7F-6C0C-A57925344E3D}"/>
              </a:ext>
            </a:extLst>
          </p:cNvPr>
          <p:cNvSpPr/>
          <p:nvPr/>
        </p:nvSpPr>
        <p:spPr>
          <a:xfrm flipV="1">
            <a:off x="3776034" y="3106357"/>
            <a:ext cx="924197" cy="993068"/>
          </a:xfrm>
          <a:prstGeom prst="line">
            <a:avLst/>
          </a:prstGeom>
          <a:noFill/>
          <a:ln w="12700">
            <a:solidFill>
              <a:srgbClr val="C9CFD2"/>
            </a:solidFill>
            <a:prstDash val="solid"/>
            <a:tailEnd type="triangle"/>
          </a:ln>
        </p:spPr>
        <p:txBody>
          <a:bodyPr/>
          <a:lstStyle/>
          <a:p>
            <a:endParaRPr lang="en-US" sz="1000">
              <a:latin typeface="Calibri" panose="020F0502020204030204" pitchFamily="34" charset="0"/>
              <a:cs typeface="Calibri" panose="020F0502020204030204" pitchFamily="34" charset="0"/>
            </a:endParaRPr>
          </a:p>
        </p:txBody>
      </p:sp>
      <p:sp>
        <p:nvSpPr>
          <p:cNvPr id="36" name="Text 44">
            <a:extLst>
              <a:ext uri="{FF2B5EF4-FFF2-40B4-BE49-F238E27FC236}">
                <a16:creationId xmlns:a16="http://schemas.microsoft.com/office/drawing/2014/main" id="{88F926E5-6624-1BB4-6E25-C40FEF857F75}"/>
              </a:ext>
            </a:extLst>
          </p:cNvPr>
          <p:cNvSpPr/>
          <p:nvPr/>
        </p:nvSpPr>
        <p:spPr>
          <a:xfrm rot="5400000">
            <a:off x="5640088" y="2807237"/>
            <a:ext cx="1188720" cy="182880"/>
          </a:xfrm>
          <a:prstGeom prst="rect">
            <a:avLst/>
          </a:prstGeom>
          <a:noFill/>
          <a:ln/>
        </p:spPr>
        <p:txBody>
          <a:bodyPr wrap="square" lIns="0" tIns="0" rIns="0" bIns="0" rtlCol="0" anchor="ctr"/>
          <a:lstStyle/>
          <a:p>
            <a:pPr algn="ctr"/>
            <a:r>
              <a:rPr lang="en-US" sz="1000" err="1">
                <a:solidFill>
                  <a:srgbClr val="404040"/>
                </a:solidFill>
                <a:latin typeface="Calibri" panose="020F0502020204030204" pitchFamily="34" charset="0"/>
                <a:ea typeface="Consolas" pitchFamily="34" charset="-122"/>
                <a:cs typeface="Calibri" panose="020F0502020204030204" pitchFamily="34" charset="0"/>
              </a:rPr>
              <a:t>rdfs:subClassOf</a:t>
            </a:r>
            <a:endParaRPr lang="en-US" sz="1000">
              <a:latin typeface="Calibri" panose="020F0502020204030204" pitchFamily="34" charset="0"/>
              <a:cs typeface="Calibri" panose="020F0502020204030204" pitchFamily="34" charset="0"/>
            </a:endParaRPr>
          </a:p>
        </p:txBody>
      </p:sp>
      <p:sp>
        <p:nvSpPr>
          <p:cNvPr id="37" name="Text 45">
            <a:extLst>
              <a:ext uri="{FF2B5EF4-FFF2-40B4-BE49-F238E27FC236}">
                <a16:creationId xmlns:a16="http://schemas.microsoft.com/office/drawing/2014/main" id="{8684C096-A68C-5534-03DD-37A448A51A78}"/>
              </a:ext>
            </a:extLst>
          </p:cNvPr>
          <p:cNvSpPr/>
          <p:nvPr/>
        </p:nvSpPr>
        <p:spPr>
          <a:xfrm rot="1215228">
            <a:off x="1338307" y="2393212"/>
            <a:ext cx="1463040" cy="182880"/>
          </a:xfrm>
          <a:prstGeom prst="rect">
            <a:avLst/>
          </a:prstGeom>
          <a:noFill/>
          <a:ln/>
        </p:spPr>
        <p:txBody>
          <a:bodyPr wrap="square" lIns="0" tIns="0" rIns="0" bIns="0" rtlCol="0" anchor="ctr"/>
          <a:lstStyle/>
          <a:p>
            <a:pPr marL="0" indent="0" algn="ctr">
              <a:buNone/>
            </a:pPr>
            <a:r>
              <a:rPr lang="en-US" sz="1000">
                <a:solidFill>
                  <a:srgbClr val="404040"/>
                </a:solidFill>
                <a:latin typeface="Calibri" panose="020F0502020204030204" pitchFamily="34" charset="0"/>
                <a:ea typeface="Consolas" pitchFamily="34" charset="-122"/>
                <a:cs typeface="Calibri" panose="020F0502020204030204" pitchFamily="34" charset="0"/>
              </a:rPr>
              <a:t>fhir:subject</a:t>
            </a:r>
            <a:endParaRPr lang="en-US" sz="1000">
              <a:latin typeface="Calibri" panose="020F0502020204030204" pitchFamily="34" charset="0"/>
              <a:cs typeface="Calibri" panose="020F0502020204030204" pitchFamily="34" charset="0"/>
            </a:endParaRPr>
          </a:p>
        </p:txBody>
      </p:sp>
      <p:sp>
        <p:nvSpPr>
          <p:cNvPr id="38" name="Text 46">
            <a:extLst>
              <a:ext uri="{FF2B5EF4-FFF2-40B4-BE49-F238E27FC236}">
                <a16:creationId xmlns:a16="http://schemas.microsoft.com/office/drawing/2014/main" id="{CEC9B09B-4442-22E1-4B02-870DF8B15565}"/>
              </a:ext>
            </a:extLst>
          </p:cNvPr>
          <p:cNvSpPr/>
          <p:nvPr/>
        </p:nvSpPr>
        <p:spPr>
          <a:xfrm rot="219980">
            <a:off x="3621612" y="1768908"/>
            <a:ext cx="1280160" cy="182880"/>
          </a:xfrm>
          <a:prstGeom prst="rect">
            <a:avLst/>
          </a:prstGeom>
          <a:noFill/>
          <a:ln/>
        </p:spPr>
        <p:txBody>
          <a:bodyPr wrap="square" lIns="0" tIns="0" rIns="0" bIns="0" rtlCol="0" anchor="ctr"/>
          <a:lstStyle/>
          <a:p>
            <a:pPr marL="0" indent="0" algn="ctr">
              <a:buNone/>
            </a:pPr>
            <a:r>
              <a:rPr lang="en-US" sz="1000">
                <a:solidFill>
                  <a:srgbClr val="404040"/>
                </a:solidFill>
                <a:latin typeface="Calibri" panose="020F0502020204030204" pitchFamily="34" charset="0"/>
                <a:ea typeface="Consolas" pitchFamily="34" charset="-122"/>
                <a:cs typeface="Calibri" panose="020F0502020204030204" pitchFamily="34" charset="0"/>
              </a:rPr>
              <a:t>fhir:code</a:t>
            </a:r>
            <a:endParaRPr lang="en-US" sz="1000">
              <a:latin typeface="Calibri" panose="020F0502020204030204" pitchFamily="34" charset="0"/>
              <a:cs typeface="Calibri" panose="020F0502020204030204" pitchFamily="34" charset="0"/>
            </a:endParaRPr>
          </a:p>
        </p:txBody>
      </p:sp>
      <p:sp>
        <p:nvSpPr>
          <p:cNvPr id="39" name="Text 45">
            <a:extLst>
              <a:ext uri="{FF2B5EF4-FFF2-40B4-BE49-F238E27FC236}">
                <a16:creationId xmlns:a16="http://schemas.microsoft.com/office/drawing/2014/main" id="{201F8D1C-1087-AD2C-DABB-11CEECA20DBF}"/>
              </a:ext>
            </a:extLst>
          </p:cNvPr>
          <p:cNvSpPr/>
          <p:nvPr/>
        </p:nvSpPr>
        <p:spPr>
          <a:xfrm rot="1291021">
            <a:off x="1338161" y="3919559"/>
            <a:ext cx="1463040" cy="182880"/>
          </a:xfrm>
          <a:prstGeom prst="rect">
            <a:avLst/>
          </a:prstGeom>
          <a:noFill/>
          <a:ln/>
        </p:spPr>
        <p:txBody>
          <a:bodyPr wrap="square" lIns="0" tIns="0" rIns="0" bIns="0" rtlCol="0" anchor="ctr"/>
          <a:lstStyle/>
          <a:p>
            <a:pPr marL="0" indent="0" algn="ctr">
              <a:buNone/>
            </a:pPr>
            <a:r>
              <a:rPr lang="en-US" sz="1000">
                <a:solidFill>
                  <a:srgbClr val="404040"/>
                </a:solidFill>
                <a:latin typeface="Calibri" panose="020F0502020204030204" pitchFamily="34" charset="0"/>
                <a:ea typeface="Consolas" pitchFamily="34" charset="-122"/>
                <a:cs typeface="Calibri" panose="020F0502020204030204" pitchFamily="34" charset="0"/>
              </a:rPr>
              <a:t>fhir:subject</a:t>
            </a:r>
            <a:endParaRPr lang="en-US" sz="1000">
              <a:latin typeface="Calibri" panose="020F0502020204030204" pitchFamily="34" charset="0"/>
              <a:cs typeface="Calibri" panose="020F0502020204030204" pitchFamily="34" charset="0"/>
            </a:endParaRPr>
          </a:p>
        </p:txBody>
      </p:sp>
      <p:sp>
        <p:nvSpPr>
          <p:cNvPr id="40" name="Text 46">
            <a:extLst>
              <a:ext uri="{FF2B5EF4-FFF2-40B4-BE49-F238E27FC236}">
                <a16:creationId xmlns:a16="http://schemas.microsoft.com/office/drawing/2014/main" id="{FFC75418-1995-A4DC-5246-C963537C8C03}"/>
              </a:ext>
            </a:extLst>
          </p:cNvPr>
          <p:cNvSpPr/>
          <p:nvPr/>
        </p:nvSpPr>
        <p:spPr>
          <a:xfrm rot="1098549">
            <a:off x="3637329" y="2565549"/>
            <a:ext cx="1280160" cy="182880"/>
          </a:xfrm>
          <a:prstGeom prst="rect">
            <a:avLst/>
          </a:prstGeom>
          <a:noFill/>
          <a:ln/>
        </p:spPr>
        <p:txBody>
          <a:bodyPr wrap="square" lIns="0" tIns="0" rIns="0" bIns="0" rtlCol="0" anchor="ctr"/>
          <a:lstStyle/>
          <a:p>
            <a:pPr marL="0" indent="0" algn="ctr">
              <a:buNone/>
            </a:pPr>
            <a:r>
              <a:rPr lang="en-US" sz="1000">
                <a:solidFill>
                  <a:srgbClr val="404040"/>
                </a:solidFill>
                <a:latin typeface="Calibri" panose="020F0502020204030204" pitchFamily="34" charset="0"/>
                <a:ea typeface="Consolas" pitchFamily="34" charset="-122"/>
                <a:cs typeface="Calibri" panose="020F0502020204030204" pitchFamily="34" charset="0"/>
              </a:rPr>
              <a:t>fhir:code</a:t>
            </a:r>
            <a:endParaRPr lang="en-US" sz="1000">
              <a:latin typeface="Calibri" panose="020F0502020204030204" pitchFamily="34" charset="0"/>
              <a:cs typeface="Calibri" panose="020F0502020204030204" pitchFamily="34" charset="0"/>
            </a:endParaRPr>
          </a:p>
        </p:txBody>
      </p:sp>
      <p:sp>
        <p:nvSpPr>
          <p:cNvPr id="41" name="Text 46">
            <a:extLst>
              <a:ext uri="{FF2B5EF4-FFF2-40B4-BE49-F238E27FC236}">
                <a16:creationId xmlns:a16="http://schemas.microsoft.com/office/drawing/2014/main" id="{4D228B6D-1376-37C2-82BE-785347F4C150}"/>
              </a:ext>
            </a:extLst>
          </p:cNvPr>
          <p:cNvSpPr/>
          <p:nvPr/>
        </p:nvSpPr>
        <p:spPr>
          <a:xfrm rot="1687013">
            <a:off x="3371453" y="3361234"/>
            <a:ext cx="1280160" cy="182880"/>
          </a:xfrm>
          <a:prstGeom prst="rect">
            <a:avLst/>
          </a:prstGeom>
          <a:noFill/>
          <a:ln/>
        </p:spPr>
        <p:txBody>
          <a:bodyPr wrap="square" lIns="0" tIns="0" rIns="0" bIns="0" rtlCol="0" anchor="ctr"/>
          <a:lstStyle/>
          <a:p>
            <a:pPr marL="0" indent="0" algn="ctr">
              <a:buNone/>
            </a:pPr>
            <a:r>
              <a:rPr lang="en-US" sz="1000">
                <a:solidFill>
                  <a:srgbClr val="404040"/>
                </a:solidFill>
                <a:latin typeface="Calibri" panose="020F0502020204030204" pitchFamily="34" charset="0"/>
                <a:ea typeface="Consolas" pitchFamily="34" charset="-122"/>
                <a:cs typeface="Calibri" panose="020F0502020204030204" pitchFamily="34" charset="0"/>
              </a:rPr>
              <a:t>fhir:code</a:t>
            </a:r>
            <a:endParaRPr lang="en-US" sz="1000">
              <a:latin typeface="Calibri" panose="020F0502020204030204" pitchFamily="34" charset="0"/>
              <a:cs typeface="Calibri" panose="020F0502020204030204" pitchFamily="34" charset="0"/>
            </a:endParaRPr>
          </a:p>
        </p:txBody>
      </p:sp>
      <p:sp>
        <p:nvSpPr>
          <p:cNvPr id="42" name="Text 46">
            <a:extLst>
              <a:ext uri="{FF2B5EF4-FFF2-40B4-BE49-F238E27FC236}">
                <a16:creationId xmlns:a16="http://schemas.microsoft.com/office/drawing/2014/main" id="{3CBE7703-B7C1-6EC4-404A-E752B0862225}"/>
              </a:ext>
            </a:extLst>
          </p:cNvPr>
          <p:cNvSpPr/>
          <p:nvPr/>
        </p:nvSpPr>
        <p:spPr>
          <a:xfrm rot="18707705">
            <a:off x="3771698" y="3208077"/>
            <a:ext cx="1280160" cy="182880"/>
          </a:xfrm>
          <a:prstGeom prst="rect">
            <a:avLst/>
          </a:prstGeom>
          <a:noFill/>
          <a:ln/>
        </p:spPr>
        <p:txBody>
          <a:bodyPr wrap="square" lIns="0" tIns="0" rIns="0" bIns="0" rtlCol="0" anchor="ctr"/>
          <a:lstStyle/>
          <a:p>
            <a:pPr marL="0" indent="0" algn="ctr">
              <a:buNone/>
            </a:pPr>
            <a:r>
              <a:rPr lang="en-US" sz="1000">
                <a:solidFill>
                  <a:srgbClr val="404040"/>
                </a:solidFill>
                <a:latin typeface="Calibri" panose="020F0502020204030204" pitchFamily="34" charset="0"/>
                <a:ea typeface="Consolas" pitchFamily="34" charset="-122"/>
                <a:cs typeface="Calibri" panose="020F0502020204030204" pitchFamily="34" charset="0"/>
              </a:rPr>
              <a:t>fhir:code</a:t>
            </a:r>
            <a:endParaRPr lang="en-US" sz="1000">
              <a:latin typeface="Calibri" panose="020F0502020204030204" pitchFamily="34" charset="0"/>
              <a:cs typeface="Calibri" panose="020F0502020204030204" pitchFamily="34" charset="0"/>
            </a:endParaRPr>
          </a:p>
        </p:txBody>
      </p:sp>
      <p:sp>
        <p:nvSpPr>
          <p:cNvPr id="43" name="Text 45">
            <a:extLst>
              <a:ext uri="{FF2B5EF4-FFF2-40B4-BE49-F238E27FC236}">
                <a16:creationId xmlns:a16="http://schemas.microsoft.com/office/drawing/2014/main" id="{AAF27ABE-A38D-8BE3-2000-C652453A245A}"/>
              </a:ext>
            </a:extLst>
          </p:cNvPr>
          <p:cNvSpPr/>
          <p:nvPr/>
        </p:nvSpPr>
        <p:spPr>
          <a:xfrm rot="20472037">
            <a:off x="1330277" y="3401597"/>
            <a:ext cx="1463040" cy="182880"/>
          </a:xfrm>
          <a:prstGeom prst="rect">
            <a:avLst/>
          </a:prstGeom>
          <a:noFill/>
          <a:ln/>
        </p:spPr>
        <p:txBody>
          <a:bodyPr wrap="square" lIns="0" tIns="0" rIns="0" bIns="0" rtlCol="0" anchor="ctr"/>
          <a:lstStyle/>
          <a:p>
            <a:pPr marL="0" indent="0" algn="ctr">
              <a:buNone/>
            </a:pPr>
            <a:r>
              <a:rPr lang="en-US" sz="1000">
                <a:solidFill>
                  <a:srgbClr val="404040"/>
                </a:solidFill>
                <a:latin typeface="Calibri" panose="020F0502020204030204" pitchFamily="34" charset="0"/>
                <a:ea typeface="Consolas" pitchFamily="34" charset="-122"/>
                <a:cs typeface="Calibri" panose="020F0502020204030204" pitchFamily="34" charset="0"/>
              </a:rPr>
              <a:t>fhir:subject</a:t>
            </a:r>
            <a:endParaRPr lang="en-US" sz="1000">
              <a:latin typeface="Calibri" panose="020F0502020204030204" pitchFamily="34" charset="0"/>
              <a:cs typeface="Calibri" panose="020F0502020204030204" pitchFamily="34" charset="0"/>
            </a:endParaRPr>
          </a:p>
        </p:txBody>
      </p:sp>
      <p:sp>
        <p:nvSpPr>
          <p:cNvPr id="44" name="Text 45">
            <a:extLst>
              <a:ext uri="{FF2B5EF4-FFF2-40B4-BE49-F238E27FC236}">
                <a16:creationId xmlns:a16="http://schemas.microsoft.com/office/drawing/2014/main" id="{17A1E776-582C-E7DB-D080-3D8EA72256A1}"/>
              </a:ext>
            </a:extLst>
          </p:cNvPr>
          <p:cNvSpPr/>
          <p:nvPr/>
        </p:nvSpPr>
        <p:spPr>
          <a:xfrm rot="20527148">
            <a:off x="1340028" y="1909518"/>
            <a:ext cx="1463040" cy="182880"/>
          </a:xfrm>
          <a:prstGeom prst="rect">
            <a:avLst/>
          </a:prstGeom>
          <a:noFill/>
          <a:ln/>
        </p:spPr>
        <p:txBody>
          <a:bodyPr wrap="square" lIns="0" tIns="0" rIns="0" bIns="0" rtlCol="0" anchor="ctr"/>
          <a:lstStyle/>
          <a:p>
            <a:pPr marL="0" indent="0" algn="ctr">
              <a:buNone/>
            </a:pPr>
            <a:r>
              <a:rPr lang="en-US" sz="1000">
                <a:solidFill>
                  <a:srgbClr val="404040"/>
                </a:solidFill>
                <a:latin typeface="Calibri" panose="020F0502020204030204" pitchFamily="34" charset="0"/>
                <a:ea typeface="Consolas" pitchFamily="34" charset="-122"/>
                <a:cs typeface="Calibri" panose="020F0502020204030204" pitchFamily="34" charset="0"/>
              </a:rPr>
              <a:t>fhir:subject</a:t>
            </a:r>
            <a:endParaRPr lang="en-US" sz="1000">
              <a:latin typeface="Calibri" panose="020F0502020204030204" pitchFamily="34" charset="0"/>
              <a:cs typeface="Calibri" panose="020F0502020204030204" pitchFamily="34" charset="0"/>
            </a:endParaRPr>
          </a:p>
        </p:txBody>
      </p:sp>
      <p:cxnSp>
        <p:nvCxnSpPr>
          <p:cNvPr id="45" name="Elbow Connector 58">
            <a:extLst>
              <a:ext uri="{FF2B5EF4-FFF2-40B4-BE49-F238E27FC236}">
                <a16:creationId xmlns:a16="http://schemas.microsoft.com/office/drawing/2014/main" id="{1502A8F0-497E-EF7C-A482-77CBA3F1AF0F}"/>
              </a:ext>
            </a:extLst>
          </p:cNvPr>
          <p:cNvCxnSpPr>
            <a:cxnSpLocks/>
          </p:cNvCxnSpPr>
          <p:nvPr/>
        </p:nvCxnSpPr>
        <p:spPr>
          <a:xfrm rot="5400000" flipH="1" flipV="1">
            <a:off x="4947006" y="2931980"/>
            <a:ext cx="1951200" cy="2"/>
          </a:xfrm>
          <a:prstGeom prst="bentConnector4">
            <a:avLst>
              <a:gd name="adj1" fmla="val 449"/>
              <a:gd name="adj2" fmla="val 11430100000"/>
            </a:avLst>
          </a:prstGeom>
          <a:noFill/>
          <a:ln w="12700">
            <a:solidFill>
              <a:srgbClr val="C9CFD2"/>
            </a:solidFill>
            <a:prstDash val="solid"/>
            <a:tailEnd type="triangle"/>
          </a:ln>
        </p:spPr>
      </p:cxnSp>
      <p:grpSp>
        <p:nvGrpSpPr>
          <p:cNvPr id="46" name="Gruppieren 45">
            <a:extLst>
              <a:ext uri="{FF2B5EF4-FFF2-40B4-BE49-F238E27FC236}">
                <a16:creationId xmlns:a16="http://schemas.microsoft.com/office/drawing/2014/main" id="{194BA3AB-5897-B4B2-BB76-E2D0CF9D6482}"/>
              </a:ext>
            </a:extLst>
          </p:cNvPr>
          <p:cNvGrpSpPr/>
          <p:nvPr/>
        </p:nvGrpSpPr>
        <p:grpSpPr>
          <a:xfrm>
            <a:off x="2563302" y="2364054"/>
            <a:ext cx="1207460" cy="442235"/>
            <a:chOff x="3181658" y="1691880"/>
            <a:chExt cx="1207460" cy="442235"/>
          </a:xfrm>
        </p:grpSpPr>
        <p:sp>
          <p:nvSpPr>
            <p:cNvPr id="47" name="Shape 4">
              <a:extLst>
                <a:ext uri="{FF2B5EF4-FFF2-40B4-BE49-F238E27FC236}">
                  <a16:creationId xmlns:a16="http://schemas.microsoft.com/office/drawing/2014/main" id="{5C94EBAF-6D07-A39C-433A-ABEB0C4918CB}"/>
                </a:ext>
              </a:extLst>
            </p:cNvPr>
            <p:cNvSpPr/>
            <p:nvPr/>
          </p:nvSpPr>
          <p:spPr>
            <a:xfrm>
              <a:off x="3181660" y="1691880"/>
              <a:ext cx="1207458" cy="436474"/>
            </a:xfrm>
            <a:prstGeom prst="roundRect">
              <a:avLst>
                <a:gd name="adj" fmla="val 9091"/>
              </a:avLst>
            </a:prstGeom>
            <a:solidFill>
              <a:srgbClr val="FFFFFF"/>
            </a:solidFill>
            <a:ln w="12700">
              <a:solidFill>
                <a:srgbClr val="C9CFD2"/>
              </a:solidFill>
              <a:prstDash val="solid"/>
            </a:ln>
          </p:spPr>
          <p:txBody>
            <a:bodyPr/>
            <a:lstStyle/>
            <a:p>
              <a:endParaRPr lang="en-US" sz="1000">
                <a:latin typeface="Calibri" panose="020F0502020204030204" pitchFamily="34" charset="0"/>
                <a:cs typeface="Calibri" panose="020F0502020204030204" pitchFamily="34" charset="0"/>
              </a:endParaRPr>
            </a:p>
          </p:txBody>
        </p:sp>
        <p:sp>
          <p:nvSpPr>
            <p:cNvPr id="48" name="Text 8">
              <a:extLst>
                <a:ext uri="{FF2B5EF4-FFF2-40B4-BE49-F238E27FC236}">
                  <a16:creationId xmlns:a16="http://schemas.microsoft.com/office/drawing/2014/main" id="{FA419F26-9EE9-D42E-7E75-56974812AE8D}"/>
                </a:ext>
              </a:extLst>
            </p:cNvPr>
            <p:cNvSpPr/>
            <p:nvPr/>
          </p:nvSpPr>
          <p:spPr>
            <a:xfrm>
              <a:off x="3181658" y="1695203"/>
              <a:ext cx="1207459" cy="219456"/>
            </a:xfrm>
            <a:prstGeom prst="rect">
              <a:avLst/>
            </a:prstGeom>
            <a:noFill/>
            <a:ln/>
          </p:spPr>
          <p:txBody>
            <a:bodyPr wrap="square" lIns="0" tIns="0" rIns="0" bIns="0" rtlCol="0" anchor="ctr"/>
            <a:lstStyle/>
            <a:p>
              <a:pPr marL="0" indent="0" algn="ctr">
                <a:buNone/>
              </a:pPr>
              <a:r>
                <a:rPr lang="en-US" sz="1000">
                  <a:solidFill>
                    <a:srgbClr val="C9CFD2"/>
                  </a:solidFill>
                  <a:latin typeface="Calibri" panose="020F0502020204030204" pitchFamily="34" charset="0"/>
                  <a:ea typeface="Consolas" pitchFamily="34" charset="-122"/>
                  <a:cs typeface="Calibri" panose="020F0502020204030204" pitchFamily="34" charset="0"/>
                </a:rPr>
                <a:t>Observation</a:t>
              </a:r>
              <a:endParaRPr lang="en-US" sz="1000">
                <a:latin typeface="Calibri" panose="020F0502020204030204" pitchFamily="34" charset="0"/>
                <a:cs typeface="Calibri" panose="020F0502020204030204" pitchFamily="34" charset="0"/>
              </a:endParaRPr>
            </a:p>
          </p:txBody>
        </p:sp>
        <p:sp>
          <p:nvSpPr>
            <p:cNvPr id="49" name="Text 9">
              <a:extLst>
                <a:ext uri="{FF2B5EF4-FFF2-40B4-BE49-F238E27FC236}">
                  <a16:creationId xmlns:a16="http://schemas.microsoft.com/office/drawing/2014/main" id="{4548C5B8-09E5-1BD2-4374-3CD38AAB8663}"/>
                </a:ext>
              </a:extLst>
            </p:cNvPr>
            <p:cNvSpPr/>
            <p:nvPr/>
          </p:nvSpPr>
          <p:spPr>
            <a:xfrm>
              <a:off x="3181658" y="1896371"/>
              <a:ext cx="1207459" cy="237744"/>
            </a:xfrm>
            <a:prstGeom prst="rect">
              <a:avLst/>
            </a:prstGeom>
            <a:noFill/>
            <a:ln/>
          </p:spPr>
          <p:txBody>
            <a:bodyPr wrap="square" lIns="0" tIns="0" rIns="0" bIns="0" rtlCol="0" anchor="ctr"/>
            <a:lstStyle/>
            <a:p>
              <a:pPr marL="0" indent="0" algn="ctr">
                <a:buNone/>
              </a:pPr>
              <a:r>
                <a:rPr lang="en-US" sz="1000" b="1">
                  <a:solidFill>
                    <a:srgbClr val="C9CFD2"/>
                  </a:solidFill>
                  <a:latin typeface="Calibri" panose="020F0502020204030204" pitchFamily="34" charset="0"/>
                  <a:ea typeface="Calibri" pitchFamily="34" charset="-122"/>
                  <a:cs typeface="Calibri" panose="020F0502020204030204" pitchFamily="34" charset="0"/>
                </a:rPr>
                <a:t>CRP 41 mg/L</a:t>
              </a:r>
              <a:endParaRPr lang="en-US" sz="1000">
                <a:latin typeface="Calibri" panose="020F0502020204030204" pitchFamily="34" charset="0"/>
                <a:cs typeface="Calibri" panose="020F0502020204030204" pitchFamily="34" charset="0"/>
              </a:endParaRPr>
            </a:p>
          </p:txBody>
        </p:sp>
      </p:grpSp>
      <p:grpSp>
        <p:nvGrpSpPr>
          <p:cNvPr id="50" name="Gruppieren 49">
            <a:extLst>
              <a:ext uri="{FF2B5EF4-FFF2-40B4-BE49-F238E27FC236}">
                <a16:creationId xmlns:a16="http://schemas.microsoft.com/office/drawing/2014/main" id="{6A4705F8-4DAE-141A-C596-4F4FD5833AF4}"/>
              </a:ext>
            </a:extLst>
          </p:cNvPr>
          <p:cNvGrpSpPr/>
          <p:nvPr/>
        </p:nvGrpSpPr>
        <p:grpSpPr>
          <a:xfrm>
            <a:off x="2563302" y="3212280"/>
            <a:ext cx="1207460" cy="442235"/>
            <a:chOff x="3181658" y="1691880"/>
            <a:chExt cx="1207460" cy="442235"/>
          </a:xfrm>
        </p:grpSpPr>
        <p:sp>
          <p:nvSpPr>
            <p:cNvPr id="51" name="Shape 4">
              <a:extLst>
                <a:ext uri="{FF2B5EF4-FFF2-40B4-BE49-F238E27FC236}">
                  <a16:creationId xmlns:a16="http://schemas.microsoft.com/office/drawing/2014/main" id="{F6253730-E264-42F5-84AC-36DD832DC372}"/>
                </a:ext>
              </a:extLst>
            </p:cNvPr>
            <p:cNvSpPr/>
            <p:nvPr/>
          </p:nvSpPr>
          <p:spPr>
            <a:xfrm>
              <a:off x="3181660" y="1691880"/>
              <a:ext cx="1207458" cy="436474"/>
            </a:xfrm>
            <a:prstGeom prst="roundRect">
              <a:avLst>
                <a:gd name="adj" fmla="val 9091"/>
              </a:avLst>
            </a:prstGeom>
            <a:solidFill>
              <a:srgbClr val="E2EFEE"/>
            </a:solidFill>
            <a:ln w="28575">
              <a:solidFill>
                <a:srgbClr val="0F7173"/>
              </a:solidFill>
              <a:prstDash val="solid"/>
            </a:ln>
          </p:spPr>
          <p:txBody>
            <a:bodyPr/>
            <a:lstStyle/>
            <a:p>
              <a:endParaRPr lang="en-US" sz="1000">
                <a:latin typeface="Calibri" panose="020F0502020204030204" pitchFamily="34" charset="0"/>
                <a:cs typeface="Calibri" panose="020F0502020204030204" pitchFamily="34" charset="0"/>
              </a:endParaRPr>
            </a:p>
          </p:txBody>
        </p:sp>
        <p:sp>
          <p:nvSpPr>
            <p:cNvPr id="52" name="Text 8">
              <a:extLst>
                <a:ext uri="{FF2B5EF4-FFF2-40B4-BE49-F238E27FC236}">
                  <a16:creationId xmlns:a16="http://schemas.microsoft.com/office/drawing/2014/main" id="{8BB39DA2-E43C-F106-E640-F15FFED140D5}"/>
                </a:ext>
              </a:extLst>
            </p:cNvPr>
            <p:cNvSpPr/>
            <p:nvPr/>
          </p:nvSpPr>
          <p:spPr>
            <a:xfrm>
              <a:off x="3181658" y="1695203"/>
              <a:ext cx="1207459" cy="219456"/>
            </a:xfrm>
            <a:prstGeom prst="rect">
              <a:avLst/>
            </a:prstGeom>
            <a:noFill/>
            <a:ln/>
          </p:spPr>
          <p:txBody>
            <a:bodyPr wrap="square" lIns="0" tIns="0" rIns="0" bIns="0" rtlCol="0" anchor="ctr"/>
            <a:lstStyle/>
            <a:p>
              <a:pPr marL="0" indent="0" algn="ctr">
                <a:buNone/>
              </a:pPr>
              <a:r>
                <a:rPr lang="en-US" sz="1000">
                  <a:solidFill>
                    <a:srgbClr val="0F7173"/>
                  </a:solidFill>
                  <a:latin typeface="Calibri" panose="020F0502020204030204" pitchFamily="34" charset="0"/>
                  <a:ea typeface="Consolas" pitchFamily="34" charset="-122"/>
                  <a:cs typeface="Calibri" panose="020F0502020204030204" pitchFamily="34" charset="0"/>
                </a:rPr>
                <a:t>Condition</a:t>
              </a:r>
              <a:endParaRPr lang="en-US" sz="1000">
                <a:latin typeface="Calibri" panose="020F0502020204030204" pitchFamily="34" charset="0"/>
                <a:cs typeface="Calibri" panose="020F0502020204030204" pitchFamily="34" charset="0"/>
              </a:endParaRPr>
            </a:p>
          </p:txBody>
        </p:sp>
        <p:sp>
          <p:nvSpPr>
            <p:cNvPr id="53" name="Text 9">
              <a:extLst>
                <a:ext uri="{FF2B5EF4-FFF2-40B4-BE49-F238E27FC236}">
                  <a16:creationId xmlns:a16="http://schemas.microsoft.com/office/drawing/2014/main" id="{D82280CE-BCA6-AB34-22AC-49AB097D708F}"/>
                </a:ext>
              </a:extLst>
            </p:cNvPr>
            <p:cNvSpPr/>
            <p:nvPr/>
          </p:nvSpPr>
          <p:spPr>
            <a:xfrm>
              <a:off x="3181658" y="1896371"/>
              <a:ext cx="1207459" cy="237744"/>
            </a:xfrm>
            <a:prstGeom prst="rect">
              <a:avLst/>
            </a:prstGeom>
            <a:noFill/>
            <a:ln/>
          </p:spPr>
          <p:txBody>
            <a:bodyPr wrap="square" lIns="0" tIns="0" rIns="0" bIns="0" rtlCol="0" anchor="ctr"/>
            <a:lstStyle/>
            <a:p>
              <a:pPr algn="ctr"/>
              <a:r>
                <a:rPr lang="en-US" sz="1000" b="1">
                  <a:solidFill>
                    <a:srgbClr val="0F7173"/>
                  </a:solidFill>
                  <a:latin typeface="Calibri" panose="020F0502020204030204" pitchFamily="34" charset="0"/>
                  <a:ea typeface="Calibri" pitchFamily="34" charset="-122"/>
                  <a:cs typeface="Calibri" panose="020F0502020204030204" pitchFamily="34" charset="0"/>
                </a:rPr>
                <a:t>HFpEF</a:t>
              </a:r>
              <a:endParaRPr lang="en-US" sz="1000">
                <a:latin typeface="Calibri" panose="020F0502020204030204" pitchFamily="34" charset="0"/>
                <a:cs typeface="Calibri" panose="020F0502020204030204" pitchFamily="34" charset="0"/>
              </a:endParaRPr>
            </a:p>
          </p:txBody>
        </p:sp>
      </p:grpSp>
      <p:grpSp>
        <p:nvGrpSpPr>
          <p:cNvPr id="54" name="Gruppieren 53">
            <a:extLst>
              <a:ext uri="{FF2B5EF4-FFF2-40B4-BE49-F238E27FC236}">
                <a16:creationId xmlns:a16="http://schemas.microsoft.com/office/drawing/2014/main" id="{F620EFA9-E51B-84E8-C38D-CE6667B6D3CA}"/>
              </a:ext>
            </a:extLst>
          </p:cNvPr>
          <p:cNvGrpSpPr/>
          <p:nvPr/>
        </p:nvGrpSpPr>
        <p:grpSpPr>
          <a:xfrm>
            <a:off x="2563302" y="3871078"/>
            <a:ext cx="1207460" cy="442235"/>
            <a:chOff x="3181658" y="1691880"/>
            <a:chExt cx="1207460" cy="442235"/>
          </a:xfrm>
        </p:grpSpPr>
        <p:sp>
          <p:nvSpPr>
            <p:cNvPr id="55" name="Shape 4">
              <a:extLst>
                <a:ext uri="{FF2B5EF4-FFF2-40B4-BE49-F238E27FC236}">
                  <a16:creationId xmlns:a16="http://schemas.microsoft.com/office/drawing/2014/main" id="{844A42B9-BBF5-AE70-4D34-5205F8AFFCF0}"/>
                </a:ext>
              </a:extLst>
            </p:cNvPr>
            <p:cNvSpPr/>
            <p:nvPr/>
          </p:nvSpPr>
          <p:spPr>
            <a:xfrm>
              <a:off x="3181660" y="1691880"/>
              <a:ext cx="1207458" cy="436474"/>
            </a:xfrm>
            <a:prstGeom prst="roundRect">
              <a:avLst>
                <a:gd name="adj" fmla="val 9091"/>
              </a:avLst>
            </a:prstGeom>
            <a:solidFill>
              <a:srgbClr val="FFFFFF"/>
            </a:solidFill>
            <a:ln w="12700">
              <a:solidFill>
                <a:srgbClr val="C9CFD2"/>
              </a:solidFill>
              <a:prstDash val="solid"/>
            </a:ln>
          </p:spPr>
          <p:txBody>
            <a:bodyPr/>
            <a:lstStyle/>
            <a:p>
              <a:endParaRPr lang="en-US" sz="1000">
                <a:latin typeface="Calibri" panose="020F0502020204030204" pitchFamily="34" charset="0"/>
                <a:cs typeface="Calibri" panose="020F0502020204030204" pitchFamily="34" charset="0"/>
              </a:endParaRPr>
            </a:p>
          </p:txBody>
        </p:sp>
        <p:sp>
          <p:nvSpPr>
            <p:cNvPr id="56" name="Text 8">
              <a:extLst>
                <a:ext uri="{FF2B5EF4-FFF2-40B4-BE49-F238E27FC236}">
                  <a16:creationId xmlns:a16="http://schemas.microsoft.com/office/drawing/2014/main" id="{3D8B2123-9E7C-BFE5-7BC1-E97A7403BB33}"/>
                </a:ext>
              </a:extLst>
            </p:cNvPr>
            <p:cNvSpPr/>
            <p:nvPr/>
          </p:nvSpPr>
          <p:spPr>
            <a:xfrm>
              <a:off x="3181658" y="1695203"/>
              <a:ext cx="1207459" cy="219456"/>
            </a:xfrm>
            <a:prstGeom prst="rect">
              <a:avLst/>
            </a:prstGeom>
            <a:noFill/>
            <a:ln/>
          </p:spPr>
          <p:txBody>
            <a:bodyPr wrap="square" lIns="0" tIns="0" rIns="0" bIns="0" rtlCol="0" anchor="ctr"/>
            <a:lstStyle/>
            <a:p>
              <a:pPr algn="ctr"/>
              <a:r>
                <a:rPr lang="en-US" sz="1000">
                  <a:solidFill>
                    <a:srgbClr val="C9CFD2"/>
                  </a:solidFill>
                  <a:latin typeface="Calibri" panose="020F0502020204030204" pitchFamily="34" charset="0"/>
                  <a:ea typeface="Consolas" pitchFamily="34" charset="-122"/>
                  <a:cs typeface="Calibri" panose="020F0502020204030204" pitchFamily="34" charset="0"/>
                </a:rPr>
                <a:t>Observation</a:t>
              </a:r>
              <a:endParaRPr lang="en-US" sz="1000">
                <a:latin typeface="Calibri" panose="020F0502020204030204" pitchFamily="34" charset="0"/>
                <a:cs typeface="Calibri" panose="020F0502020204030204" pitchFamily="34" charset="0"/>
              </a:endParaRPr>
            </a:p>
          </p:txBody>
        </p:sp>
        <p:sp>
          <p:nvSpPr>
            <p:cNvPr id="57" name="Text 9">
              <a:extLst>
                <a:ext uri="{FF2B5EF4-FFF2-40B4-BE49-F238E27FC236}">
                  <a16:creationId xmlns:a16="http://schemas.microsoft.com/office/drawing/2014/main" id="{6B1B7913-338B-27AF-61EC-2DBE5DBCB12B}"/>
                </a:ext>
              </a:extLst>
            </p:cNvPr>
            <p:cNvSpPr/>
            <p:nvPr/>
          </p:nvSpPr>
          <p:spPr>
            <a:xfrm>
              <a:off x="3181658" y="1896371"/>
              <a:ext cx="1207459" cy="237744"/>
            </a:xfrm>
            <a:prstGeom prst="rect">
              <a:avLst/>
            </a:prstGeom>
            <a:noFill/>
            <a:ln/>
          </p:spPr>
          <p:txBody>
            <a:bodyPr wrap="square" lIns="0" tIns="0" rIns="0" bIns="0" rtlCol="0" anchor="ctr"/>
            <a:lstStyle/>
            <a:p>
              <a:pPr algn="ctr"/>
              <a:r>
                <a:rPr lang="en-US" sz="1000" b="1">
                  <a:solidFill>
                    <a:srgbClr val="C9CFD2"/>
                  </a:solidFill>
                  <a:latin typeface="Calibri" panose="020F0502020204030204" pitchFamily="34" charset="0"/>
                  <a:ea typeface="Calibri" pitchFamily="34" charset="-122"/>
                  <a:cs typeface="Calibri" panose="020F0502020204030204" pitchFamily="34" charset="0"/>
                </a:rPr>
                <a:t>PCR 38 mg/L</a:t>
              </a:r>
              <a:endParaRPr lang="en-US" sz="1000">
                <a:latin typeface="Calibri" panose="020F0502020204030204" pitchFamily="34" charset="0"/>
                <a:cs typeface="Calibri" panose="020F0502020204030204" pitchFamily="34" charset="0"/>
              </a:endParaRPr>
            </a:p>
          </p:txBody>
        </p:sp>
      </p:grpSp>
      <p:grpSp>
        <p:nvGrpSpPr>
          <p:cNvPr id="58" name="Gruppieren 57">
            <a:extLst>
              <a:ext uri="{FF2B5EF4-FFF2-40B4-BE49-F238E27FC236}">
                <a16:creationId xmlns:a16="http://schemas.microsoft.com/office/drawing/2014/main" id="{95A3259F-556B-95E8-7494-401ADCC301A4}"/>
              </a:ext>
            </a:extLst>
          </p:cNvPr>
          <p:cNvGrpSpPr/>
          <p:nvPr/>
        </p:nvGrpSpPr>
        <p:grpSpPr>
          <a:xfrm>
            <a:off x="4717124" y="1751890"/>
            <a:ext cx="1207460" cy="442235"/>
            <a:chOff x="3181658" y="1691880"/>
            <a:chExt cx="1207460" cy="442235"/>
          </a:xfrm>
        </p:grpSpPr>
        <p:sp>
          <p:nvSpPr>
            <p:cNvPr id="59" name="Shape 4">
              <a:extLst>
                <a:ext uri="{FF2B5EF4-FFF2-40B4-BE49-F238E27FC236}">
                  <a16:creationId xmlns:a16="http://schemas.microsoft.com/office/drawing/2014/main" id="{7D11D10E-A863-CB19-E417-F131E6078095}"/>
                </a:ext>
              </a:extLst>
            </p:cNvPr>
            <p:cNvSpPr/>
            <p:nvPr/>
          </p:nvSpPr>
          <p:spPr>
            <a:xfrm>
              <a:off x="3181660" y="1691880"/>
              <a:ext cx="1207458" cy="436474"/>
            </a:xfrm>
            <a:prstGeom prst="roundRect">
              <a:avLst>
                <a:gd name="adj" fmla="val 9091"/>
              </a:avLst>
            </a:prstGeom>
            <a:solidFill>
              <a:srgbClr val="FFFFFF"/>
            </a:solidFill>
            <a:ln w="12700">
              <a:solidFill>
                <a:srgbClr val="C9CFD2"/>
              </a:solidFill>
              <a:prstDash val="solid"/>
            </a:ln>
          </p:spPr>
          <p:txBody>
            <a:bodyPr/>
            <a:lstStyle/>
            <a:p>
              <a:endParaRPr lang="en-US" sz="1000">
                <a:latin typeface="Calibri" panose="020F0502020204030204" pitchFamily="34" charset="0"/>
                <a:cs typeface="Calibri" panose="020F0502020204030204" pitchFamily="34" charset="0"/>
              </a:endParaRPr>
            </a:p>
          </p:txBody>
        </p:sp>
        <p:sp>
          <p:nvSpPr>
            <p:cNvPr id="60" name="Text 8">
              <a:extLst>
                <a:ext uri="{FF2B5EF4-FFF2-40B4-BE49-F238E27FC236}">
                  <a16:creationId xmlns:a16="http://schemas.microsoft.com/office/drawing/2014/main" id="{4CBFA57C-BC77-DC21-06C6-E4AB027A4531}"/>
                </a:ext>
              </a:extLst>
            </p:cNvPr>
            <p:cNvSpPr/>
            <p:nvPr/>
          </p:nvSpPr>
          <p:spPr>
            <a:xfrm>
              <a:off x="3181658" y="1695203"/>
              <a:ext cx="1207459" cy="219456"/>
            </a:xfrm>
            <a:prstGeom prst="rect">
              <a:avLst/>
            </a:prstGeom>
            <a:noFill/>
            <a:ln/>
          </p:spPr>
          <p:txBody>
            <a:bodyPr wrap="square" lIns="0" tIns="0" rIns="0" bIns="0" rtlCol="0" anchor="ctr"/>
            <a:lstStyle/>
            <a:p>
              <a:pPr algn="ctr"/>
              <a:r>
                <a:rPr lang="en-US" sz="1000">
                  <a:solidFill>
                    <a:srgbClr val="C9CFD2"/>
                  </a:solidFill>
                  <a:latin typeface="Calibri" panose="020F0502020204030204" pitchFamily="34" charset="0"/>
                  <a:ea typeface="Consolas" pitchFamily="34" charset="-122"/>
                  <a:cs typeface="Calibri" panose="020F0502020204030204" pitchFamily="34" charset="0"/>
                </a:rPr>
                <a:t>SNOMED CT</a:t>
              </a:r>
              <a:endParaRPr lang="en-US" sz="1000">
                <a:latin typeface="Calibri" panose="020F0502020204030204" pitchFamily="34" charset="0"/>
                <a:cs typeface="Calibri" panose="020F0502020204030204" pitchFamily="34" charset="0"/>
              </a:endParaRPr>
            </a:p>
          </p:txBody>
        </p:sp>
        <p:sp>
          <p:nvSpPr>
            <p:cNvPr id="61" name="Text 9">
              <a:extLst>
                <a:ext uri="{FF2B5EF4-FFF2-40B4-BE49-F238E27FC236}">
                  <a16:creationId xmlns:a16="http://schemas.microsoft.com/office/drawing/2014/main" id="{1AFBB5F2-39C3-EFF4-AE00-29A3400F8DDD}"/>
                </a:ext>
              </a:extLst>
            </p:cNvPr>
            <p:cNvSpPr/>
            <p:nvPr/>
          </p:nvSpPr>
          <p:spPr>
            <a:xfrm>
              <a:off x="3181658" y="1896371"/>
              <a:ext cx="1207459" cy="237744"/>
            </a:xfrm>
            <a:prstGeom prst="rect">
              <a:avLst/>
            </a:prstGeom>
            <a:noFill/>
            <a:ln/>
          </p:spPr>
          <p:txBody>
            <a:bodyPr wrap="square" lIns="0" tIns="0" rIns="0" bIns="0" rtlCol="0" anchor="ctr"/>
            <a:lstStyle/>
            <a:p>
              <a:pPr algn="ctr"/>
              <a:r>
                <a:rPr lang="en-US" sz="1000" b="1">
                  <a:solidFill>
                    <a:srgbClr val="C9CFD2"/>
                  </a:solidFill>
                  <a:latin typeface="Calibri" panose="020F0502020204030204" pitchFamily="34" charset="0"/>
                  <a:ea typeface="Calibri" pitchFamily="34" charset="-122"/>
                  <a:cs typeface="Calibri" panose="020F0502020204030204" pitchFamily="34" charset="0"/>
                </a:rPr>
                <a:t>84114007</a:t>
              </a:r>
              <a:endParaRPr lang="en-US" sz="1000">
                <a:latin typeface="Calibri" panose="020F0502020204030204" pitchFamily="34" charset="0"/>
                <a:cs typeface="Calibri" panose="020F0502020204030204" pitchFamily="34" charset="0"/>
              </a:endParaRPr>
            </a:p>
          </p:txBody>
        </p:sp>
      </p:grpSp>
      <p:grpSp>
        <p:nvGrpSpPr>
          <p:cNvPr id="62" name="Gruppieren 61">
            <a:extLst>
              <a:ext uri="{FF2B5EF4-FFF2-40B4-BE49-F238E27FC236}">
                <a16:creationId xmlns:a16="http://schemas.microsoft.com/office/drawing/2014/main" id="{37227046-874D-7964-92BC-B616A8191DF2}"/>
              </a:ext>
            </a:extLst>
          </p:cNvPr>
          <p:cNvGrpSpPr/>
          <p:nvPr/>
        </p:nvGrpSpPr>
        <p:grpSpPr>
          <a:xfrm>
            <a:off x="4711849" y="2669883"/>
            <a:ext cx="1207460" cy="442235"/>
            <a:chOff x="3181658" y="1691880"/>
            <a:chExt cx="1207460" cy="442235"/>
          </a:xfrm>
        </p:grpSpPr>
        <p:sp>
          <p:nvSpPr>
            <p:cNvPr id="63" name="Shape 4">
              <a:extLst>
                <a:ext uri="{FF2B5EF4-FFF2-40B4-BE49-F238E27FC236}">
                  <a16:creationId xmlns:a16="http://schemas.microsoft.com/office/drawing/2014/main" id="{60496670-E2F9-96C2-C987-E869939B6808}"/>
                </a:ext>
              </a:extLst>
            </p:cNvPr>
            <p:cNvSpPr/>
            <p:nvPr/>
          </p:nvSpPr>
          <p:spPr>
            <a:xfrm>
              <a:off x="3181660" y="1691880"/>
              <a:ext cx="1207458" cy="436474"/>
            </a:xfrm>
            <a:prstGeom prst="roundRect">
              <a:avLst>
                <a:gd name="adj" fmla="val 9091"/>
              </a:avLst>
            </a:prstGeom>
            <a:solidFill>
              <a:srgbClr val="FFFFFF"/>
            </a:solidFill>
            <a:ln w="12700">
              <a:solidFill>
                <a:srgbClr val="C9CFD2"/>
              </a:solidFill>
              <a:prstDash val="solid"/>
            </a:ln>
          </p:spPr>
          <p:txBody>
            <a:bodyPr/>
            <a:lstStyle/>
            <a:p>
              <a:endParaRPr lang="en-US" sz="1000">
                <a:latin typeface="Calibri" panose="020F0502020204030204" pitchFamily="34" charset="0"/>
                <a:cs typeface="Calibri" panose="020F0502020204030204" pitchFamily="34" charset="0"/>
              </a:endParaRPr>
            </a:p>
          </p:txBody>
        </p:sp>
        <p:sp>
          <p:nvSpPr>
            <p:cNvPr id="64" name="Text 8">
              <a:extLst>
                <a:ext uri="{FF2B5EF4-FFF2-40B4-BE49-F238E27FC236}">
                  <a16:creationId xmlns:a16="http://schemas.microsoft.com/office/drawing/2014/main" id="{71B869B8-E1B8-661B-62AA-72FE3DD277F6}"/>
                </a:ext>
              </a:extLst>
            </p:cNvPr>
            <p:cNvSpPr/>
            <p:nvPr/>
          </p:nvSpPr>
          <p:spPr>
            <a:xfrm>
              <a:off x="3181658" y="1695203"/>
              <a:ext cx="1207459" cy="219456"/>
            </a:xfrm>
            <a:prstGeom prst="rect">
              <a:avLst/>
            </a:prstGeom>
            <a:noFill/>
            <a:ln/>
          </p:spPr>
          <p:txBody>
            <a:bodyPr wrap="square" lIns="0" tIns="0" rIns="0" bIns="0" rtlCol="0" anchor="ctr"/>
            <a:lstStyle/>
            <a:p>
              <a:pPr algn="ctr"/>
              <a:r>
                <a:rPr lang="en-US" sz="1000">
                  <a:solidFill>
                    <a:srgbClr val="C9CFD2"/>
                  </a:solidFill>
                  <a:latin typeface="Calibri" panose="020F0502020204030204" pitchFamily="34" charset="0"/>
                  <a:ea typeface="Consolas" pitchFamily="34" charset="-122"/>
                  <a:cs typeface="Calibri" panose="020F0502020204030204" pitchFamily="34" charset="0"/>
                </a:rPr>
                <a:t>LOINC</a:t>
              </a:r>
              <a:endParaRPr lang="en-US" sz="1000">
                <a:latin typeface="Calibri" panose="020F0502020204030204" pitchFamily="34" charset="0"/>
                <a:cs typeface="Calibri" panose="020F0502020204030204" pitchFamily="34" charset="0"/>
              </a:endParaRPr>
            </a:p>
          </p:txBody>
        </p:sp>
        <p:sp>
          <p:nvSpPr>
            <p:cNvPr id="65" name="Text 9">
              <a:extLst>
                <a:ext uri="{FF2B5EF4-FFF2-40B4-BE49-F238E27FC236}">
                  <a16:creationId xmlns:a16="http://schemas.microsoft.com/office/drawing/2014/main" id="{7DA333C0-E8C4-3EB7-FFA3-06E2ED7E891B}"/>
                </a:ext>
              </a:extLst>
            </p:cNvPr>
            <p:cNvSpPr/>
            <p:nvPr/>
          </p:nvSpPr>
          <p:spPr>
            <a:xfrm>
              <a:off x="3181658" y="1896371"/>
              <a:ext cx="1207459" cy="237744"/>
            </a:xfrm>
            <a:prstGeom prst="rect">
              <a:avLst/>
            </a:prstGeom>
            <a:noFill/>
            <a:ln/>
          </p:spPr>
          <p:txBody>
            <a:bodyPr wrap="square" lIns="0" tIns="0" rIns="0" bIns="0" rtlCol="0" anchor="ctr"/>
            <a:lstStyle/>
            <a:p>
              <a:pPr algn="ctr"/>
              <a:r>
                <a:rPr lang="en-US" sz="1000" b="1">
                  <a:solidFill>
                    <a:srgbClr val="C9CFD2"/>
                  </a:solidFill>
                  <a:latin typeface="Calibri" panose="020F0502020204030204" pitchFamily="34" charset="0"/>
                  <a:ea typeface="Calibri" pitchFamily="34" charset="-122"/>
                  <a:cs typeface="Calibri" panose="020F0502020204030204" pitchFamily="34" charset="0"/>
                </a:rPr>
                <a:t>1988-5</a:t>
              </a:r>
              <a:endParaRPr lang="en-US" sz="1000">
                <a:latin typeface="Calibri" panose="020F0502020204030204" pitchFamily="34" charset="0"/>
                <a:cs typeface="Calibri" panose="020F0502020204030204" pitchFamily="34" charset="0"/>
              </a:endParaRPr>
            </a:p>
          </p:txBody>
        </p:sp>
      </p:grpSp>
      <p:grpSp>
        <p:nvGrpSpPr>
          <p:cNvPr id="66" name="Gruppieren 65">
            <a:extLst>
              <a:ext uri="{FF2B5EF4-FFF2-40B4-BE49-F238E27FC236}">
                <a16:creationId xmlns:a16="http://schemas.microsoft.com/office/drawing/2014/main" id="{D8E292AD-CF7A-CB6D-07EC-2F511CB7B9E2}"/>
              </a:ext>
            </a:extLst>
          </p:cNvPr>
          <p:cNvGrpSpPr/>
          <p:nvPr/>
        </p:nvGrpSpPr>
        <p:grpSpPr>
          <a:xfrm>
            <a:off x="4706574" y="3684935"/>
            <a:ext cx="1207460" cy="442235"/>
            <a:chOff x="3181658" y="1691880"/>
            <a:chExt cx="1207460" cy="442235"/>
          </a:xfrm>
        </p:grpSpPr>
        <p:sp>
          <p:nvSpPr>
            <p:cNvPr id="67" name="Shape 4">
              <a:extLst>
                <a:ext uri="{FF2B5EF4-FFF2-40B4-BE49-F238E27FC236}">
                  <a16:creationId xmlns:a16="http://schemas.microsoft.com/office/drawing/2014/main" id="{8078A6D7-CDDA-1DC2-AA6A-2766F68A4DF3}"/>
                </a:ext>
              </a:extLst>
            </p:cNvPr>
            <p:cNvSpPr/>
            <p:nvPr/>
          </p:nvSpPr>
          <p:spPr>
            <a:xfrm>
              <a:off x="3181660" y="1691880"/>
              <a:ext cx="1207458" cy="436474"/>
            </a:xfrm>
            <a:prstGeom prst="roundRect">
              <a:avLst>
                <a:gd name="adj" fmla="val 9091"/>
              </a:avLst>
            </a:prstGeom>
            <a:solidFill>
              <a:srgbClr val="FFFFFF"/>
            </a:solidFill>
            <a:ln w="12700">
              <a:solidFill>
                <a:srgbClr val="C9CFD2"/>
              </a:solidFill>
              <a:prstDash val="solid"/>
            </a:ln>
          </p:spPr>
          <p:txBody>
            <a:bodyPr/>
            <a:lstStyle/>
            <a:p>
              <a:endParaRPr lang="en-US" sz="1000">
                <a:latin typeface="Calibri" panose="020F0502020204030204" pitchFamily="34" charset="0"/>
                <a:cs typeface="Calibri" panose="020F0502020204030204" pitchFamily="34" charset="0"/>
              </a:endParaRPr>
            </a:p>
          </p:txBody>
        </p:sp>
        <p:sp>
          <p:nvSpPr>
            <p:cNvPr id="68" name="Text 8">
              <a:extLst>
                <a:ext uri="{FF2B5EF4-FFF2-40B4-BE49-F238E27FC236}">
                  <a16:creationId xmlns:a16="http://schemas.microsoft.com/office/drawing/2014/main" id="{C9D192DE-84AB-D01B-8665-20FA7403EC3F}"/>
                </a:ext>
              </a:extLst>
            </p:cNvPr>
            <p:cNvSpPr/>
            <p:nvPr/>
          </p:nvSpPr>
          <p:spPr>
            <a:xfrm>
              <a:off x="3181658" y="1695203"/>
              <a:ext cx="1207459" cy="219456"/>
            </a:xfrm>
            <a:prstGeom prst="rect">
              <a:avLst/>
            </a:prstGeom>
            <a:noFill/>
            <a:ln/>
          </p:spPr>
          <p:txBody>
            <a:bodyPr wrap="square" lIns="0" tIns="0" rIns="0" bIns="0" rtlCol="0" anchor="ctr"/>
            <a:lstStyle/>
            <a:p>
              <a:pPr algn="ctr"/>
              <a:r>
                <a:rPr lang="en-US" sz="1000">
                  <a:solidFill>
                    <a:srgbClr val="C9CFD2"/>
                  </a:solidFill>
                  <a:latin typeface="Calibri" panose="020F0502020204030204" pitchFamily="34" charset="0"/>
                  <a:ea typeface="Consolas" pitchFamily="34" charset="-122"/>
                  <a:cs typeface="Calibri" panose="020F0502020204030204" pitchFamily="34" charset="0"/>
                </a:rPr>
                <a:t>SNOMED CT</a:t>
              </a:r>
              <a:endParaRPr lang="en-US" sz="1000">
                <a:latin typeface="Calibri" panose="020F0502020204030204" pitchFamily="34" charset="0"/>
                <a:cs typeface="Calibri" panose="020F0502020204030204" pitchFamily="34" charset="0"/>
              </a:endParaRPr>
            </a:p>
          </p:txBody>
        </p:sp>
        <p:sp>
          <p:nvSpPr>
            <p:cNvPr id="69" name="Text 9">
              <a:extLst>
                <a:ext uri="{FF2B5EF4-FFF2-40B4-BE49-F238E27FC236}">
                  <a16:creationId xmlns:a16="http://schemas.microsoft.com/office/drawing/2014/main" id="{C3BAF20E-19F6-1E0E-53A3-98C5FA03412C}"/>
                </a:ext>
              </a:extLst>
            </p:cNvPr>
            <p:cNvSpPr/>
            <p:nvPr/>
          </p:nvSpPr>
          <p:spPr>
            <a:xfrm>
              <a:off x="3181658" y="1896371"/>
              <a:ext cx="1207459" cy="237744"/>
            </a:xfrm>
            <a:prstGeom prst="rect">
              <a:avLst/>
            </a:prstGeom>
            <a:noFill/>
            <a:ln/>
          </p:spPr>
          <p:txBody>
            <a:bodyPr wrap="square" lIns="0" tIns="0" rIns="0" bIns="0" rtlCol="0" anchor="ctr"/>
            <a:lstStyle/>
            <a:p>
              <a:pPr algn="ctr"/>
              <a:r>
                <a:rPr lang="en-US" sz="1000" b="1">
                  <a:solidFill>
                    <a:srgbClr val="C9CFD2"/>
                  </a:solidFill>
                  <a:latin typeface="Calibri" panose="020F0502020204030204" pitchFamily="34" charset="0"/>
                  <a:ea typeface="Calibri" pitchFamily="34" charset="-122"/>
                  <a:cs typeface="Calibri" panose="020F0502020204030204" pitchFamily="34" charset="0"/>
                </a:rPr>
                <a:t>703272007</a:t>
              </a:r>
              <a:endParaRPr lang="en-US" sz="1000">
                <a:latin typeface="Calibri" panose="020F0502020204030204" pitchFamily="34" charset="0"/>
                <a:cs typeface="Calibri" panose="020F0502020204030204" pitchFamily="34" charset="0"/>
              </a:endParaRPr>
            </a:p>
          </p:txBody>
        </p:sp>
      </p:grpSp>
      <p:sp>
        <p:nvSpPr>
          <p:cNvPr id="70" name="TextBox 20"/>
          <p:cNvSpPr txBox="1"/>
          <p:nvPr/>
        </p:nvSpPr>
        <p:spPr>
          <a:xfrm>
            <a:off x="6325888" y="1642433"/>
            <a:ext cx="2743190" cy="2933624"/>
          </a:xfrm>
          <a:prstGeom prst="rect">
            <a:avLst/>
          </a:prstGeom>
          <a:noFill/>
        </p:spPr>
        <p:txBody>
          <a:bodyPr wrap="square" lIns="0" tIns="0" rIns="0" bIns="0"/>
          <a:lstStyle/>
          <a:p>
            <a:pPr>
              <a:spcAft>
                <a:spcPts val="600"/>
              </a:spcAft>
            </a:pPr>
            <a:r>
              <a:rPr lang="en-US" sz="1400" b="1">
                <a:solidFill>
                  <a:srgbClr val="004791"/>
                </a:solidFill>
                <a:latin typeface="Calibri" pitchFamily="34" charset="0"/>
                <a:cs typeface="Calibri" pitchFamily="34" charset="-120"/>
              </a:rPr>
              <a:t>Step 1 of 5</a:t>
            </a:r>
          </a:p>
          <a:p>
            <a:pPr>
              <a:spcAft>
                <a:spcPts val="500"/>
              </a:spcAft>
            </a:pPr>
            <a:r>
              <a:rPr lang="en-US" sz="1200" b="1">
                <a:solidFill>
                  <a:srgbClr val="000000"/>
                </a:solidFill>
                <a:latin typeface="Consolas" panose="020B0609020204030204" pitchFamily="49" charset="0"/>
                <a:cs typeface="Consolas" panose="020B0609020204030204" pitchFamily="49" charset="0"/>
              </a:rPr>
              <a:t>?</a:t>
            </a:r>
            <a:r>
              <a:rPr lang="en-US" sz="1200" b="1" err="1">
                <a:solidFill>
                  <a:srgbClr val="000000"/>
                </a:solidFill>
                <a:latin typeface="Consolas" panose="020B0609020204030204" pitchFamily="49" charset="0"/>
                <a:cs typeface="Consolas" panose="020B0609020204030204" pitchFamily="49" charset="0"/>
              </a:rPr>
              <a:t>cond</a:t>
            </a:r>
            <a:r>
              <a:rPr lang="en-US" sz="1200" b="1">
                <a:solidFill>
                  <a:srgbClr val="000000"/>
                </a:solidFill>
                <a:latin typeface="Consolas" panose="020B0609020204030204" pitchFamily="49" charset="0"/>
                <a:cs typeface="Consolas" panose="020B0609020204030204" pitchFamily="49" charset="0"/>
              </a:rPr>
              <a:t> </a:t>
            </a:r>
            <a:r>
              <a:rPr lang="en-US" sz="1200" b="1" err="1">
                <a:solidFill>
                  <a:srgbClr val="000000"/>
                </a:solidFill>
                <a:latin typeface="Consolas" panose="020B0609020204030204" pitchFamily="49" charset="0"/>
                <a:cs typeface="Consolas" panose="020B0609020204030204" pitchFamily="49" charset="0"/>
              </a:rPr>
              <a:t>rdf:type</a:t>
            </a:r>
            <a:r>
              <a:rPr lang="en-US" sz="1200" b="1">
                <a:solidFill>
                  <a:srgbClr val="000000"/>
                </a:solidFill>
                <a:latin typeface="Consolas" panose="020B0609020204030204" pitchFamily="49" charset="0"/>
                <a:cs typeface="Consolas" panose="020B0609020204030204" pitchFamily="49" charset="0"/>
              </a:rPr>
              <a:t> </a:t>
            </a:r>
            <a:r>
              <a:rPr lang="en-US" sz="1200" b="1" err="1">
                <a:solidFill>
                  <a:srgbClr val="000000"/>
                </a:solidFill>
                <a:latin typeface="Consolas" panose="020B0609020204030204" pitchFamily="49" charset="0"/>
                <a:cs typeface="Consolas" panose="020B0609020204030204" pitchFamily="49" charset="0"/>
              </a:rPr>
              <a:t>fhir:Condition</a:t>
            </a:r>
            <a:r>
              <a:rPr lang="en-US" sz="1200" b="1">
                <a:solidFill>
                  <a:srgbClr val="000000"/>
                </a:solidFill>
                <a:latin typeface="Consolas" panose="020B0609020204030204" pitchFamily="49" charset="0"/>
                <a:cs typeface="Consolas" panose="020B0609020204030204" pitchFamily="49" charset="0"/>
              </a:rPr>
              <a:t> </a:t>
            </a:r>
          </a:p>
          <a:p>
            <a:pPr>
              <a:spcAft>
                <a:spcPts val="300"/>
              </a:spcAft>
            </a:pPr>
            <a:endParaRPr lang="en-US" sz="1400">
              <a:latin typeface="Calibri" panose="020F0502020204030204" pitchFamily="34" charset="0"/>
              <a:cs typeface="Calibri" panose="020F0502020204030204" pitchFamily="34" charset="0"/>
            </a:endParaRPr>
          </a:p>
          <a:p>
            <a:pPr marL="171450" indent="-171450">
              <a:spcAft>
                <a:spcPts val="500"/>
              </a:spcAft>
              <a:buFont typeface="Arial" panose="020B0604020202020204" pitchFamily="34" charset="0"/>
              <a:buChar char="•"/>
            </a:pPr>
            <a:r>
              <a:rPr lang="en-US" sz="1400">
                <a:solidFill>
                  <a:srgbClr val="000000"/>
                </a:solidFill>
                <a:latin typeface="Calibri" panose="020F0502020204030204" pitchFamily="34" charset="0"/>
                <a:cs typeface="Calibri" panose="020F0502020204030204" pitchFamily="34" charset="0"/>
              </a:rPr>
              <a:t>Find all nodes of type Condition in our graph</a:t>
            </a:r>
          </a:p>
        </p:txBody>
      </p:sp>
      <p:sp>
        <p:nvSpPr>
          <p:cNvPr id="71" name="Footer Divider">
            <a:extLst>
              <a:ext uri="{FF2B5EF4-FFF2-40B4-BE49-F238E27FC236}">
                <a16:creationId xmlns:a16="http://schemas.microsoft.com/office/drawing/2014/main" id="{CAA9DE59-966F-EC01-F593-18A80CA093C5}"/>
              </a:ext>
            </a:extLst>
          </p:cNvPr>
          <p:cNvSpPr/>
          <p:nvPr/>
        </p:nvSpPr>
        <p:spPr>
          <a:xfrm>
            <a:off x="457200" y="4721380"/>
            <a:ext cx="8229600" cy="9525"/>
          </a:xfrm>
          <a:prstGeom prst="rect">
            <a:avLst/>
          </a:prstGeom>
          <a:solidFill>
            <a:srgbClr val="C9C3BB"/>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SE"/>
          </a:p>
        </p:txBody>
      </p:sp>
    </p:spTree>
    <p:extLst>
      <p:ext uri="{BB962C8B-B14F-4D97-AF65-F5344CB8AC3E}">
        <p14:creationId xmlns:p14="http://schemas.microsoft.com/office/powerpoint/2010/main" val="332287014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E19B84-046A-BECB-5C4B-80667DFF9BF0}"/>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1A178522-94C5-2DD0-9C59-C247DEA95450}"/>
              </a:ext>
            </a:extLst>
          </p:cNvPr>
          <p:cNvSpPr txBox="1"/>
          <p:nvPr/>
        </p:nvSpPr>
        <p:spPr>
          <a:xfrm>
            <a:off x="571501" y="863600"/>
            <a:ext cx="8229600" cy="492443"/>
          </a:xfrm>
          <a:prstGeom prst="rect">
            <a:avLst/>
          </a:prstGeom>
          <a:noFill/>
        </p:spPr>
        <p:txBody>
          <a:bodyPr wrap="square" lIns="0" tIns="0" rIns="0" bIns="0">
            <a:spAutoFit/>
          </a:bodyPr>
          <a:lstStyle/>
          <a:p>
            <a:r>
              <a:rPr lang="en-US" sz="3200" b="1">
                <a:solidFill>
                  <a:srgbClr val="1B2A4A"/>
                </a:solidFill>
                <a:latin typeface="Bookman Old Style"/>
              </a:rPr>
              <a:t>Retrieve the Codes for the Conditions</a:t>
            </a:r>
          </a:p>
        </p:txBody>
      </p:sp>
      <p:sp>
        <p:nvSpPr>
          <p:cNvPr id="4" name="Text 0">
            <a:extLst>
              <a:ext uri="{FF2B5EF4-FFF2-40B4-BE49-F238E27FC236}">
                <a16:creationId xmlns:a16="http://schemas.microsoft.com/office/drawing/2014/main" id="{DCAE14CA-5F37-DB3C-4F8B-4B66174A5558}"/>
              </a:ext>
            </a:extLst>
          </p:cNvPr>
          <p:cNvSpPr/>
          <p:nvPr/>
        </p:nvSpPr>
        <p:spPr>
          <a:xfrm>
            <a:off x="457200" y="301752"/>
            <a:ext cx="3840480" cy="274320"/>
          </a:xfrm>
          <a:prstGeom prst="rect">
            <a:avLst/>
          </a:prstGeom>
          <a:noFill/>
          <a:ln/>
        </p:spPr>
        <p:txBody>
          <a:bodyPr wrap="square" lIns="0" tIns="0" rIns="0" bIns="0" rtlCol="0" anchor="ctr"/>
          <a:lstStyle/>
          <a:p>
            <a:r>
              <a:rPr lang="en-US" sz="1100" b="1" kern="0" spc="200">
                <a:solidFill>
                  <a:srgbClr val="004791"/>
                </a:solidFill>
                <a:latin typeface="Calibri"/>
                <a:ea typeface="Calibri"/>
                <a:cs typeface="Calibri"/>
              </a:rPr>
              <a:t>THIRD GENERATION</a:t>
            </a:r>
            <a:endParaRPr lang="en-US" sz="1100"/>
          </a:p>
        </p:txBody>
      </p:sp>
      <p:sp>
        <p:nvSpPr>
          <p:cNvPr id="29" name="Text 17">
            <a:extLst>
              <a:ext uri="{FF2B5EF4-FFF2-40B4-BE49-F238E27FC236}">
                <a16:creationId xmlns:a16="http://schemas.microsoft.com/office/drawing/2014/main" id="{6485CC7C-9F35-0E7C-F35E-5E03ED6C3C1E}"/>
              </a:ext>
            </a:extLst>
          </p:cNvPr>
          <p:cNvSpPr/>
          <p:nvPr/>
        </p:nvSpPr>
        <p:spPr>
          <a:xfrm>
            <a:off x="457200" y="4832604"/>
            <a:ext cx="2743200" cy="146304"/>
          </a:xfrm>
          <a:prstGeom prst="rect">
            <a:avLst/>
          </a:prstGeom>
          <a:noFill/>
          <a:ln/>
        </p:spPr>
        <p:txBody>
          <a:bodyPr wrap="square" lIns="0" tIns="0" rIns="0" bIns="0" rtlCol="0" anchor="ctr"/>
          <a:lstStyle/>
          <a:p>
            <a:pPr marL="0" indent="0" algn="l">
              <a:buNone/>
            </a:pPr>
            <a:r>
              <a:rPr lang="en-US" sz="800" b="1" kern="0" spc="100">
                <a:solidFill>
                  <a:srgbClr val="004791"/>
                </a:solidFill>
                <a:latin typeface="Calibri" pitchFamily="34" charset="0"/>
                <a:ea typeface="Calibri" pitchFamily="34" charset="-122"/>
                <a:cs typeface="Calibri" pitchFamily="34" charset="-120"/>
              </a:rPr>
              <a:t>KTH</a:t>
            </a:r>
            <a:r>
              <a:rPr lang="en-US" sz="800" kern="0" spc="100">
                <a:solidFill>
                  <a:srgbClr val="C9C3BB"/>
                </a:solidFill>
                <a:latin typeface="Calibri" pitchFamily="34" charset="0"/>
                <a:ea typeface="Calibri" pitchFamily="34" charset="-122"/>
                <a:cs typeface="Calibri" pitchFamily="34" charset="-120"/>
              </a:rPr>
              <a:t>  /  </a:t>
            </a:r>
            <a:r>
              <a:rPr lang="en-US" sz="800" b="1" kern="0" spc="100">
                <a:solidFill>
                  <a:srgbClr val="57068C"/>
                </a:solidFill>
                <a:latin typeface="Calibri" pitchFamily="34" charset="0"/>
                <a:ea typeface="Calibri" pitchFamily="34" charset="-122"/>
                <a:cs typeface="Calibri" pitchFamily="34" charset="-120"/>
              </a:rPr>
              <a:t>NYU</a:t>
            </a:r>
            <a:r>
              <a:rPr lang="en-US" sz="800" kern="0" spc="100">
                <a:solidFill>
                  <a:srgbClr val="C9C3BB"/>
                </a:solidFill>
                <a:latin typeface="Calibri" pitchFamily="34" charset="0"/>
                <a:ea typeface="Calibri" pitchFamily="34" charset="-122"/>
                <a:cs typeface="Calibri" pitchFamily="34" charset="-120"/>
              </a:rPr>
              <a:t>  /  </a:t>
            </a:r>
            <a:r>
              <a:rPr lang="en-US" sz="800" b="1" kern="0" spc="100">
                <a:solidFill>
                  <a:srgbClr val="0066B3"/>
                </a:solidFill>
                <a:latin typeface="Calibri" pitchFamily="34" charset="0"/>
                <a:ea typeface="Calibri" pitchFamily="34" charset="-122"/>
                <a:cs typeface="Calibri" pitchFamily="34" charset="-120"/>
              </a:rPr>
              <a:t>TU Wien</a:t>
            </a:r>
            <a:endParaRPr lang="en-US" sz="800"/>
          </a:p>
        </p:txBody>
      </p:sp>
      <p:sp>
        <p:nvSpPr>
          <p:cNvPr id="31" name="Text 18">
            <a:extLst>
              <a:ext uri="{FF2B5EF4-FFF2-40B4-BE49-F238E27FC236}">
                <a16:creationId xmlns:a16="http://schemas.microsoft.com/office/drawing/2014/main" id="{AA583C69-BA36-1101-5516-84B7CB923890}"/>
              </a:ext>
            </a:extLst>
          </p:cNvPr>
          <p:cNvSpPr/>
          <p:nvPr/>
        </p:nvSpPr>
        <p:spPr>
          <a:xfrm>
            <a:off x="5486400" y="4823460"/>
            <a:ext cx="2743200" cy="164592"/>
          </a:xfrm>
          <a:prstGeom prst="rect">
            <a:avLst/>
          </a:prstGeom>
          <a:noFill/>
          <a:ln/>
        </p:spPr>
        <p:txBody>
          <a:bodyPr wrap="square" lIns="0" tIns="0" rIns="0" bIns="0" rtlCol="0" anchor="ctr"/>
          <a:lstStyle/>
          <a:p>
            <a:pPr algn="r"/>
            <a:r>
              <a:rPr lang="en-US" sz="800">
                <a:solidFill>
                  <a:srgbClr val="5C6470"/>
                </a:solidFill>
                <a:latin typeface="Calibri"/>
                <a:ea typeface="Calibri"/>
                <a:cs typeface="Calibri"/>
              </a:rPr>
              <a:t>Katja Hose</a:t>
            </a:r>
            <a:endParaRPr lang="en-US"/>
          </a:p>
        </p:txBody>
      </p:sp>
      <p:sp>
        <p:nvSpPr>
          <p:cNvPr id="33" name="Text 19">
            <a:extLst>
              <a:ext uri="{FF2B5EF4-FFF2-40B4-BE49-F238E27FC236}">
                <a16:creationId xmlns:a16="http://schemas.microsoft.com/office/drawing/2014/main" id="{959F5F4D-7324-C7DA-CE3F-703A1AEE7DA9}"/>
              </a:ext>
            </a:extLst>
          </p:cNvPr>
          <p:cNvSpPr/>
          <p:nvPr/>
        </p:nvSpPr>
        <p:spPr>
          <a:xfrm>
            <a:off x="8321040" y="4823460"/>
            <a:ext cx="365760" cy="164592"/>
          </a:xfrm>
          <a:prstGeom prst="rect">
            <a:avLst/>
          </a:prstGeom>
          <a:noFill/>
          <a:ln/>
        </p:spPr>
        <p:txBody>
          <a:bodyPr wrap="square" lIns="0" tIns="0" rIns="0" bIns="0" rtlCol="0" anchor="ctr"/>
          <a:lstStyle/>
          <a:p>
            <a:pPr marL="0" indent="0" algn="r">
              <a:buNone/>
            </a:pPr>
            <a:fld id="{00000000-0000-0000-0000-000000000031}" type="slidenum">
              <a:rPr lang="en-US" sz="800">
                <a:solidFill>
                  <a:srgbClr val="5C6470"/>
                </a:solidFill>
                <a:latin typeface="Calibri" pitchFamily="34" charset="0"/>
                <a:ea typeface="Calibri" pitchFamily="34" charset="-122"/>
                <a:cs typeface="Calibri" pitchFamily="34" charset="-120"/>
              </a:rPr>
              <a:t>57</a:t>
            </a:fld>
            <a:endParaRPr lang="en-US" sz="800"/>
          </a:p>
        </p:txBody>
      </p:sp>
      <p:grpSp>
        <p:nvGrpSpPr>
          <p:cNvPr id="2" name="Gruppieren 1">
            <a:extLst>
              <a:ext uri="{FF2B5EF4-FFF2-40B4-BE49-F238E27FC236}">
                <a16:creationId xmlns:a16="http://schemas.microsoft.com/office/drawing/2014/main" id="{88121362-A243-C9A2-EC85-9C7274FDB847}"/>
              </a:ext>
            </a:extLst>
          </p:cNvPr>
          <p:cNvGrpSpPr/>
          <p:nvPr/>
        </p:nvGrpSpPr>
        <p:grpSpPr>
          <a:xfrm>
            <a:off x="662328" y="2034062"/>
            <a:ext cx="954613" cy="438912"/>
            <a:chOff x="710966" y="1577120"/>
            <a:chExt cx="954613" cy="438912"/>
          </a:xfrm>
        </p:grpSpPr>
        <p:sp>
          <p:nvSpPr>
            <p:cNvPr id="6" name="Shape 1">
              <a:extLst>
                <a:ext uri="{FF2B5EF4-FFF2-40B4-BE49-F238E27FC236}">
                  <a16:creationId xmlns:a16="http://schemas.microsoft.com/office/drawing/2014/main" id="{272FAE53-6008-BE10-D999-CCB8202E702D}"/>
                </a:ext>
              </a:extLst>
            </p:cNvPr>
            <p:cNvSpPr/>
            <p:nvPr/>
          </p:nvSpPr>
          <p:spPr>
            <a:xfrm>
              <a:off x="720969" y="1577120"/>
              <a:ext cx="944610" cy="438912"/>
            </a:xfrm>
            <a:prstGeom prst="roundRect">
              <a:avLst>
                <a:gd name="adj" fmla="val 9091"/>
              </a:avLst>
            </a:prstGeom>
            <a:solidFill>
              <a:srgbClr val="FFFFFF"/>
            </a:solidFill>
            <a:ln w="12700">
              <a:solidFill>
                <a:srgbClr val="C9CFD2"/>
              </a:solidFill>
              <a:prstDash val="solid"/>
            </a:ln>
          </p:spPr>
          <p:txBody>
            <a:bodyPr/>
            <a:lstStyle/>
            <a:p>
              <a:endParaRPr lang="en-US" sz="1000">
                <a:latin typeface="Calibri" panose="020F0502020204030204" pitchFamily="34" charset="0"/>
                <a:cs typeface="Calibri" panose="020F0502020204030204" pitchFamily="34" charset="0"/>
              </a:endParaRPr>
            </a:p>
          </p:txBody>
        </p:sp>
        <p:sp>
          <p:nvSpPr>
            <p:cNvPr id="9" name="Text 2">
              <a:extLst>
                <a:ext uri="{FF2B5EF4-FFF2-40B4-BE49-F238E27FC236}">
                  <a16:creationId xmlns:a16="http://schemas.microsoft.com/office/drawing/2014/main" id="{2BA105F9-498E-9D38-E4B2-E746A526890D}"/>
                </a:ext>
              </a:extLst>
            </p:cNvPr>
            <p:cNvSpPr/>
            <p:nvPr/>
          </p:nvSpPr>
          <p:spPr>
            <a:xfrm>
              <a:off x="710966" y="1577120"/>
              <a:ext cx="954612" cy="219456"/>
            </a:xfrm>
            <a:prstGeom prst="rect">
              <a:avLst/>
            </a:prstGeom>
            <a:noFill/>
            <a:ln/>
          </p:spPr>
          <p:txBody>
            <a:bodyPr wrap="square" lIns="0" tIns="0" rIns="0" bIns="0" rtlCol="0" anchor="ctr"/>
            <a:lstStyle/>
            <a:p>
              <a:pPr marL="0" indent="0" algn="ctr">
                <a:buNone/>
              </a:pPr>
              <a:r>
                <a:rPr lang="en-US" sz="1000">
                  <a:solidFill>
                    <a:srgbClr val="C9CFD2"/>
                  </a:solidFill>
                  <a:latin typeface="Calibri" panose="020F0502020204030204" pitchFamily="34" charset="0"/>
                  <a:ea typeface="Consolas" pitchFamily="34" charset="-122"/>
                  <a:cs typeface="Calibri" panose="020F0502020204030204" pitchFamily="34" charset="0"/>
                </a:rPr>
                <a:t>Patient</a:t>
              </a:r>
              <a:endParaRPr lang="en-US" sz="1000">
                <a:latin typeface="Calibri" panose="020F0502020204030204" pitchFamily="34" charset="0"/>
                <a:cs typeface="Calibri" panose="020F0502020204030204" pitchFamily="34" charset="0"/>
              </a:endParaRPr>
            </a:p>
          </p:txBody>
        </p:sp>
        <p:sp>
          <p:nvSpPr>
            <p:cNvPr id="10" name="Text 3">
              <a:extLst>
                <a:ext uri="{FF2B5EF4-FFF2-40B4-BE49-F238E27FC236}">
                  <a16:creationId xmlns:a16="http://schemas.microsoft.com/office/drawing/2014/main" id="{0767BAF3-EB2B-DEFB-728A-C96D04190FC6}"/>
                </a:ext>
              </a:extLst>
            </p:cNvPr>
            <p:cNvSpPr/>
            <p:nvPr/>
          </p:nvSpPr>
          <p:spPr>
            <a:xfrm>
              <a:off x="710966" y="1778288"/>
              <a:ext cx="954612" cy="237744"/>
            </a:xfrm>
            <a:prstGeom prst="rect">
              <a:avLst/>
            </a:prstGeom>
            <a:noFill/>
            <a:ln/>
          </p:spPr>
          <p:txBody>
            <a:bodyPr wrap="square" lIns="0" tIns="0" rIns="0" bIns="0" rtlCol="0" anchor="ctr"/>
            <a:lstStyle/>
            <a:p>
              <a:pPr marL="0" indent="0" algn="ctr">
                <a:buNone/>
              </a:pPr>
              <a:r>
                <a:rPr lang="en-US" sz="1000" b="1">
                  <a:solidFill>
                    <a:srgbClr val="C9CFD2"/>
                  </a:solidFill>
                  <a:latin typeface="Calibri" panose="020F0502020204030204" pitchFamily="34" charset="0"/>
                  <a:ea typeface="Calibri" pitchFamily="34" charset="-122"/>
                  <a:cs typeface="Calibri" panose="020F0502020204030204" pitchFamily="34" charset="0"/>
                </a:rPr>
                <a:t>A / ID12345</a:t>
              </a:r>
              <a:endParaRPr lang="en-US" sz="1000">
                <a:latin typeface="Calibri" panose="020F0502020204030204" pitchFamily="34" charset="0"/>
                <a:cs typeface="Calibri" panose="020F0502020204030204" pitchFamily="34" charset="0"/>
              </a:endParaRPr>
            </a:p>
          </p:txBody>
        </p:sp>
      </p:grpSp>
      <p:grpSp>
        <p:nvGrpSpPr>
          <p:cNvPr id="12" name="Gruppieren 11">
            <a:extLst>
              <a:ext uri="{FF2B5EF4-FFF2-40B4-BE49-F238E27FC236}">
                <a16:creationId xmlns:a16="http://schemas.microsoft.com/office/drawing/2014/main" id="{E44371A3-FADA-A64B-D439-2C19B26B3A74}"/>
              </a:ext>
            </a:extLst>
          </p:cNvPr>
          <p:cNvGrpSpPr/>
          <p:nvPr/>
        </p:nvGrpSpPr>
        <p:grpSpPr>
          <a:xfrm>
            <a:off x="2563304" y="1709446"/>
            <a:ext cx="1207458" cy="438912"/>
            <a:chOff x="3181660" y="1037272"/>
            <a:chExt cx="1207458" cy="438912"/>
          </a:xfrm>
        </p:grpSpPr>
        <p:sp>
          <p:nvSpPr>
            <p:cNvPr id="13" name="Shape 4">
              <a:extLst>
                <a:ext uri="{FF2B5EF4-FFF2-40B4-BE49-F238E27FC236}">
                  <a16:creationId xmlns:a16="http://schemas.microsoft.com/office/drawing/2014/main" id="{ED9EE05B-69D8-7253-ED7A-F196303B02B2}"/>
                </a:ext>
              </a:extLst>
            </p:cNvPr>
            <p:cNvSpPr/>
            <p:nvPr/>
          </p:nvSpPr>
          <p:spPr>
            <a:xfrm>
              <a:off x="3181660" y="1038843"/>
              <a:ext cx="1207458" cy="436474"/>
            </a:xfrm>
            <a:prstGeom prst="roundRect">
              <a:avLst>
                <a:gd name="adj" fmla="val 9091"/>
              </a:avLst>
            </a:prstGeom>
            <a:solidFill>
              <a:srgbClr val="E2EFEE"/>
            </a:solidFill>
            <a:ln w="28575">
              <a:solidFill>
                <a:srgbClr val="0F7173"/>
              </a:solidFill>
              <a:prstDash val="solid"/>
            </a:ln>
          </p:spPr>
          <p:txBody>
            <a:bodyPr/>
            <a:lstStyle/>
            <a:p>
              <a:endParaRPr lang="en-US" sz="1000">
                <a:latin typeface="Calibri" panose="020F0502020204030204" pitchFamily="34" charset="0"/>
                <a:cs typeface="Calibri" panose="020F0502020204030204" pitchFamily="34" charset="0"/>
              </a:endParaRPr>
            </a:p>
          </p:txBody>
        </p:sp>
        <p:sp>
          <p:nvSpPr>
            <p:cNvPr id="14" name="Text 5">
              <a:extLst>
                <a:ext uri="{FF2B5EF4-FFF2-40B4-BE49-F238E27FC236}">
                  <a16:creationId xmlns:a16="http://schemas.microsoft.com/office/drawing/2014/main" id="{576D65A5-1A07-61E2-4D7A-6E139CB083FB}"/>
                </a:ext>
              </a:extLst>
            </p:cNvPr>
            <p:cNvSpPr/>
            <p:nvPr/>
          </p:nvSpPr>
          <p:spPr>
            <a:xfrm>
              <a:off x="3181660" y="1037272"/>
              <a:ext cx="1207458" cy="219456"/>
            </a:xfrm>
            <a:prstGeom prst="rect">
              <a:avLst/>
            </a:prstGeom>
            <a:noFill/>
            <a:ln/>
          </p:spPr>
          <p:txBody>
            <a:bodyPr wrap="square" lIns="0" tIns="0" rIns="0" bIns="0" rtlCol="0" anchor="ctr"/>
            <a:lstStyle/>
            <a:p>
              <a:pPr marL="0" indent="0" algn="ctr">
                <a:buNone/>
              </a:pPr>
              <a:r>
                <a:rPr lang="en-US" sz="1000">
                  <a:solidFill>
                    <a:srgbClr val="0F7173"/>
                  </a:solidFill>
                  <a:latin typeface="Calibri" panose="020F0502020204030204" pitchFamily="34" charset="0"/>
                  <a:ea typeface="Consolas" pitchFamily="34" charset="-122"/>
                  <a:cs typeface="Calibri" panose="020F0502020204030204" pitchFamily="34" charset="0"/>
                </a:rPr>
                <a:t>Condition</a:t>
              </a:r>
              <a:endParaRPr lang="en-US" sz="1000">
                <a:latin typeface="Calibri" panose="020F0502020204030204" pitchFamily="34" charset="0"/>
                <a:cs typeface="Calibri" panose="020F0502020204030204" pitchFamily="34" charset="0"/>
              </a:endParaRPr>
            </a:p>
          </p:txBody>
        </p:sp>
        <p:sp>
          <p:nvSpPr>
            <p:cNvPr id="15" name="Text 6">
              <a:extLst>
                <a:ext uri="{FF2B5EF4-FFF2-40B4-BE49-F238E27FC236}">
                  <a16:creationId xmlns:a16="http://schemas.microsoft.com/office/drawing/2014/main" id="{BF10D73B-3276-A78C-2EE9-E4746EDCE4F8}"/>
                </a:ext>
              </a:extLst>
            </p:cNvPr>
            <p:cNvSpPr/>
            <p:nvPr/>
          </p:nvSpPr>
          <p:spPr>
            <a:xfrm>
              <a:off x="3181660" y="1238440"/>
              <a:ext cx="1207458" cy="237744"/>
            </a:xfrm>
            <a:prstGeom prst="rect">
              <a:avLst/>
            </a:prstGeom>
            <a:noFill/>
            <a:ln/>
          </p:spPr>
          <p:txBody>
            <a:bodyPr wrap="square" lIns="0" tIns="0" rIns="0" bIns="0" rtlCol="0" anchor="ctr"/>
            <a:lstStyle/>
            <a:p>
              <a:pPr marL="0" indent="0" algn="ctr">
                <a:buNone/>
              </a:pPr>
              <a:r>
                <a:rPr lang="en-US" sz="1000" b="1">
                  <a:solidFill>
                    <a:srgbClr val="0F7173"/>
                  </a:solidFill>
                  <a:latin typeface="Calibri" panose="020F0502020204030204" pitchFamily="34" charset="0"/>
                  <a:ea typeface="Calibri" pitchFamily="34" charset="-122"/>
                  <a:cs typeface="Calibri" panose="020F0502020204030204" pitchFamily="34" charset="0"/>
                </a:rPr>
                <a:t>heart failure</a:t>
              </a:r>
              <a:endParaRPr lang="en-US" sz="1000">
                <a:latin typeface="Calibri" panose="020F0502020204030204" pitchFamily="34" charset="0"/>
                <a:cs typeface="Calibri" panose="020F0502020204030204" pitchFamily="34" charset="0"/>
              </a:endParaRPr>
            </a:p>
          </p:txBody>
        </p:sp>
      </p:grpSp>
      <p:sp>
        <p:nvSpPr>
          <p:cNvPr id="16" name="Shape 10">
            <a:extLst>
              <a:ext uri="{FF2B5EF4-FFF2-40B4-BE49-F238E27FC236}">
                <a16:creationId xmlns:a16="http://schemas.microsoft.com/office/drawing/2014/main" id="{ECDC15E4-A428-D0CE-1FA4-48CFC24EEB5C}"/>
              </a:ext>
            </a:extLst>
          </p:cNvPr>
          <p:cNvSpPr/>
          <p:nvPr/>
        </p:nvSpPr>
        <p:spPr>
          <a:xfrm flipV="1">
            <a:off x="1616941" y="1920202"/>
            <a:ext cx="944610" cy="315027"/>
          </a:xfrm>
          <a:prstGeom prst="line">
            <a:avLst/>
          </a:prstGeom>
          <a:noFill/>
          <a:ln w="12700">
            <a:solidFill>
              <a:srgbClr val="C9CFD2"/>
            </a:solidFill>
            <a:prstDash val="solid"/>
            <a:headEnd type="triangle"/>
          </a:ln>
        </p:spPr>
        <p:txBody>
          <a:bodyPr/>
          <a:lstStyle/>
          <a:p>
            <a:endParaRPr lang="en-US" sz="1000">
              <a:latin typeface="Calibri" panose="020F0502020204030204" pitchFamily="34" charset="0"/>
              <a:cs typeface="Calibri" panose="020F0502020204030204" pitchFamily="34" charset="0"/>
            </a:endParaRPr>
          </a:p>
        </p:txBody>
      </p:sp>
      <p:sp>
        <p:nvSpPr>
          <p:cNvPr id="17" name="Shape 11">
            <a:extLst>
              <a:ext uri="{FF2B5EF4-FFF2-40B4-BE49-F238E27FC236}">
                <a16:creationId xmlns:a16="http://schemas.microsoft.com/office/drawing/2014/main" id="{6BC1072B-365E-C754-A6BA-B70AEBE2676F}"/>
              </a:ext>
            </a:extLst>
          </p:cNvPr>
          <p:cNvSpPr/>
          <p:nvPr/>
        </p:nvSpPr>
        <p:spPr>
          <a:xfrm>
            <a:off x="1616941" y="2244058"/>
            <a:ext cx="954612" cy="342775"/>
          </a:xfrm>
          <a:prstGeom prst="line">
            <a:avLst/>
          </a:prstGeom>
          <a:noFill/>
          <a:ln w="12700">
            <a:solidFill>
              <a:srgbClr val="C9CFD2"/>
            </a:solidFill>
            <a:prstDash val="solid"/>
            <a:headEnd type="triangle"/>
          </a:ln>
        </p:spPr>
        <p:txBody>
          <a:bodyPr/>
          <a:lstStyle/>
          <a:p>
            <a:endParaRPr lang="en-US" sz="1000">
              <a:latin typeface="Calibri" panose="020F0502020204030204" pitchFamily="34" charset="0"/>
              <a:cs typeface="Calibri" panose="020F0502020204030204" pitchFamily="34" charset="0"/>
            </a:endParaRPr>
          </a:p>
        </p:txBody>
      </p:sp>
      <p:sp>
        <p:nvSpPr>
          <p:cNvPr id="18" name="Text 12">
            <a:extLst>
              <a:ext uri="{FF2B5EF4-FFF2-40B4-BE49-F238E27FC236}">
                <a16:creationId xmlns:a16="http://schemas.microsoft.com/office/drawing/2014/main" id="{75F2D568-A3ED-48B4-F438-1EF67457B776}"/>
              </a:ext>
            </a:extLst>
          </p:cNvPr>
          <p:cNvSpPr/>
          <p:nvPr/>
        </p:nvSpPr>
        <p:spPr>
          <a:xfrm>
            <a:off x="662328" y="1736878"/>
            <a:ext cx="954612" cy="274320"/>
          </a:xfrm>
          <a:prstGeom prst="rect">
            <a:avLst/>
          </a:prstGeom>
          <a:noFill/>
          <a:ln/>
        </p:spPr>
        <p:txBody>
          <a:bodyPr wrap="square" lIns="0" tIns="0" rIns="0" bIns="0" rtlCol="0" anchor="ctr"/>
          <a:lstStyle/>
          <a:p>
            <a:pPr algn="ctr"/>
            <a:r>
              <a:rPr lang="en-US" sz="1000" b="1">
                <a:solidFill>
                  <a:srgbClr val="004791"/>
                </a:solidFill>
                <a:latin typeface="Calibri" panose="020F0502020204030204" pitchFamily="34" charset="0"/>
                <a:ea typeface="Calibri" pitchFamily="34" charset="-122"/>
                <a:cs typeface="Calibri" panose="020F0502020204030204" pitchFamily="34" charset="0"/>
              </a:rPr>
              <a:t>Hospital A</a:t>
            </a:r>
            <a:endParaRPr lang="en-US" sz="1000">
              <a:latin typeface="Calibri" panose="020F0502020204030204" pitchFamily="34" charset="0"/>
              <a:cs typeface="Calibri" panose="020F0502020204030204" pitchFamily="34" charset="0"/>
            </a:endParaRPr>
          </a:p>
        </p:txBody>
      </p:sp>
      <p:grpSp>
        <p:nvGrpSpPr>
          <p:cNvPr id="19" name="Gruppieren 18">
            <a:extLst>
              <a:ext uri="{FF2B5EF4-FFF2-40B4-BE49-F238E27FC236}">
                <a16:creationId xmlns:a16="http://schemas.microsoft.com/office/drawing/2014/main" id="{D18EB9DF-344B-7E1E-AEAD-610C4680829D}"/>
              </a:ext>
            </a:extLst>
          </p:cNvPr>
          <p:cNvGrpSpPr/>
          <p:nvPr/>
        </p:nvGrpSpPr>
        <p:grpSpPr>
          <a:xfrm>
            <a:off x="672331" y="3518583"/>
            <a:ext cx="944610" cy="447739"/>
            <a:chOff x="720969" y="4037173"/>
            <a:chExt cx="944610" cy="447739"/>
          </a:xfrm>
        </p:grpSpPr>
        <p:sp>
          <p:nvSpPr>
            <p:cNvPr id="20" name="Shape 1">
              <a:extLst>
                <a:ext uri="{FF2B5EF4-FFF2-40B4-BE49-F238E27FC236}">
                  <a16:creationId xmlns:a16="http://schemas.microsoft.com/office/drawing/2014/main" id="{2318FF3A-BBB7-0CFC-A2F1-925878F5F6EC}"/>
                </a:ext>
              </a:extLst>
            </p:cNvPr>
            <p:cNvSpPr/>
            <p:nvPr/>
          </p:nvSpPr>
          <p:spPr>
            <a:xfrm>
              <a:off x="720969" y="4037173"/>
              <a:ext cx="944610" cy="438912"/>
            </a:xfrm>
            <a:prstGeom prst="roundRect">
              <a:avLst>
                <a:gd name="adj" fmla="val 9091"/>
              </a:avLst>
            </a:prstGeom>
            <a:solidFill>
              <a:srgbClr val="FFFFFF"/>
            </a:solidFill>
            <a:ln w="12700">
              <a:solidFill>
                <a:srgbClr val="C9CFD2"/>
              </a:solidFill>
              <a:prstDash val="solid"/>
            </a:ln>
          </p:spPr>
          <p:txBody>
            <a:bodyPr/>
            <a:lstStyle/>
            <a:p>
              <a:endParaRPr lang="en-US" sz="1000">
                <a:latin typeface="Calibri" panose="020F0502020204030204" pitchFamily="34" charset="0"/>
                <a:cs typeface="Calibri" panose="020F0502020204030204" pitchFamily="34" charset="0"/>
              </a:endParaRPr>
            </a:p>
          </p:txBody>
        </p:sp>
        <p:sp>
          <p:nvSpPr>
            <p:cNvPr id="21" name="Text 14">
              <a:extLst>
                <a:ext uri="{FF2B5EF4-FFF2-40B4-BE49-F238E27FC236}">
                  <a16:creationId xmlns:a16="http://schemas.microsoft.com/office/drawing/2014/main" id="{F0D9C654-1D3A-573E-E525-0F957E25D4C9}"/>
                </a:ext>
              </a:extLst>
            </p:cNvPr>
            <p:cNvSpPr/>
            <p:nvPr/>
          </p:nvSpPr>
          <p:spPr>
            <a:xfrm>
              <a:off x="720969" y="4046000"/>
              <a:ext cx="944610" cy="219456"/>
            </a:xfrm>
            <a:prstGeom prst="rect">
              <a:avLst/>
            </a:prstGeom>
            <a:noFill/>
            <a:ln/>
          </p:spPr>
          <p:txBody>
            <a:bodyPr wrap="square" lIns="0" tIns="0" rIns="0" bIns="0" rtlCol="0" anchor="ctr"/>
            <a:lstStyle/>
            <a:p>
              <a:pPr marL="0" indent="0" algn="ctr">
                <a:buNone/>
              </a:pPr>
              <a:r>
                <a:rPr lang="en-US" sz="1000">
                  <a:solidFill>
                    <a:srgbClr val="C9CFD2"/>
                  </a:solidFill>
                  <a:latin typeface="Calibri" panose="020F0502020204030204" pitchFamily="34" charset="0"/>
                  <a:ea typeface="Consolas" pitchFamily="34" charset="-122"/>
                  <a:cs typeface="Calibri" panose="020F0502020204030204" pitchFamily="34" charset="0"/>
                </a:rPr>
                <a:t>Patient</a:t>
              </a:r>
              <a:endParaRPr lang="en-US" sz="1000">
                <a:latin typeface="Calibri" panose="020F0502020204030204" pitchFamily="34" charset="0"/>
                <a:cs typeface="Calibri" panose="020F0502020204030204" pitchFamily="34" charset="0"/>
              </a:endParaRPr>
            </a:p>
          </p:txBody>
        </p:sp>
        <p:sp>
          <p:nvSpPr>
            <p:cNvPr id="22" name="Text 15">
              <a:extLst>
                <a:ext uri="{FF2B5EF4-FFF2-40B4-BE49-F238E27FC236}">
                  <a16:creationId xmlns:a16="http://schemas.microsoft.com/office/drawing/2014/main" id="{E2E92C05-3C8C-50A2-AD5C-3A5D5938916B}"/>
                </a:ext>
              </a:extLst>
            </p:cNvPr>
            <p:cNvSpPr/>
            <p:nvPr/>
          </p:nvSpPr>
          <p:spPr>
            <a:xfrm>
              <a:off x="720969" y="4247168"/>
              <a:ext cx="944610" cy="237744"/>
            </a:xfrm>
            <a:prstGeom prst="rect">
              <a:avLst/>
            </a:prstGeom>
            <a:noFill/>
            <a:ln/>
          </p:spPr>
          <p:txBody>
            <a:bodyPr wrap="square" lIns="0" tIns="0" rIns="0" bIns="0" rtlCol="0" anchor="ctr"/>
            <a:lstStyle/>
            <a:p>
              <a:pPr marL="0" indent="0" algn="ctr">
                <a:buNone/>
              </a:pPr>
              <a:r>
                <a:rPr lang="en-US" sz="1000" b="1">
                  <a:solidFill>
                    <a:srgbClr val="C9CFD2"/>
                  </a:solidFill>
                  <a:latin typeface="Calibri" panose="020F0502020204030204" pitchFamily="34" charset="0"/>
                  <a:ea typeface="Calibri" pitchFamily="34" charset="-122"/>
                  <a:cs typeface="Calibri" panose="020F0502020204030204" pitchFamily="34" charset="0"/>
                </a:rPr>
                <a:t>B / RO-0088</a:t>
              </a:r>
              <a:endParaRPr lang="en-US" sz="1000">
                <a:latin typeface="Calibri" panose="020F0502020204030204" pitchFamily="34" charset="0"/>
                <a:cs typeface="Calibri" panose="020F0502020204030204" pitchFamily="34" charset="0"/>
              </a:endParaRPr>
            </a:p>
          </p:txBody>
        </p:sp>
      </p:grpSp>
      <p:sp>
        <p:nvSpPr>
          <p:cNvPr id="23" name="Shape 22">
            <a:extLst>
              <a:ext uri="{FF2B5EF4-FFF2-40B4-BE49-F238E27FC236}">
                <a16:creationId xmlns:a16="http://schemas.microsoft.com/office/drawing/2014/main" id="{194F5204-5FCF-CC26-7C9A-69E2A08D057B}"/>
              </a:ext>
            </a:extLst>
          </p:cNvPr>
          <p:cNvSpPr/>
          <p:nvPr/>
        </p:nvSpPr>
        <p:spPr>
          <a:xfrm flipV="1">
            <a:off x="1616940" y="3410168"/>
            <a:ext cx="941092" cy="318409"/>
          </a:xfrm>
          <a:prstGeom prst="line">
            <a:avLst/>
          </a:prstGeom>
          <a:noFill/>
          <a:ln w="12700">
            <a:solidFill>
              <a:srgbClr val="C9CFD2"/>
            </a:solidFill>
            <a:prstDash val="solid"/>
            <a:headEnd type="triangle"/>
          </a:ln>
        </p:spPr>
        <p:txBody>
          <a:bodyPr/>
          <a:lstStyle/>
          <a:p>
            <a:endParaRPr lang="en-US" sz="1000">
              <a:latin typeface="Calibri" panose="020F0502020204030204" pitchFamily="34" charset="0"/>
              <a:cs typeface="Calibri" panose="020F0502020204030204" pitchFamily="34" charset="0"/>
            </a:endParaRPr>
          </a:p>
        </p:txBody>
      </p:sp>
      <p:sp>
        <p:nvSpPr>
          <p:cNvPr id="24" name="Shape 23">
            <a:extLst>
              <a:ext uri="{FF2B5EF4-FFF2-40B4-BE49-F238E27FC236}">
                <a16:creationId xmlns:a16="http://schemas.microsoft.com/office/drawing/2014/main" id="{BE0705FA-560F-2550-75BE-39DFB47AF985}"/>
              </a:ext>
            </a:extLst>
          </p:cNvPr>
          <p:cNvSpPr/>
          <p:nvPr/>
        </p:nvSpPr>
        <p:spPr>
          <a:xfrm>
            <a:off x="1616940" y="3728577"/>
            <a:ext cx="951637" cy="382055"/>
          </a:xfrm>
          <a:prstGeom prst="line">
            <a:avLst/>
          </a:prstGeom>
          <a:noFill/>
          <a:ln w="12700">
            <a:solidFill>
              <a:srgbClr val="C9CFD2"/>
            </a:solidFill>
            <a:prstDash val="solid"/>
            <a:headEnd type="triangle"/>
          </a:ln>
        </p:spPr>
        <p:txBody>
          <a:bodyPr/>
          <a:lstStyle/>
          <a:p>
            <a:endParaRPr lang="en-US" sz="1000">
              <a:latin typeface="Calibri" panose="020F0502020204030204" pitchFamily="34" charset="0"/>
              <a:cs typeface="Calibri" panose="020F0502020204030204" pitchFamily="34" charset="0"/>
            </a:endParaRPr>
          </a:p>
        </p:txBody>
      </p:sp>
      <p:sp>
        <p:nvSpPr>
          <p:cNvPr id="25" name="Text 24">
            <a:extLst>
              <a:ext uri="{FF2B5EF4-FFF2-40B4-BE49-F238E27FC236}">
                <a16:creationId xmlns:a16="http://schemas.microsoft.com/office/drawing/2014/main" id="{2A69D4F1-67E4-CDD4-FFF3-A9288C8E58F8}"/>
              </a:ext>
            </a:extLst>
          </p:cNvPr>
          <p:cNvSpPr/>
          <p:nvPr/>
        </p:nvSpPr>
        <p:spPr>
          <a:xfrm>
            <a:off x="662328" y="3223511"/>
            <a:ext cx="971503" cy="274320"/>
          </a:xfrm>
          <a:prstGeom prst="rect">
            <a:avLst/>
          </a:prstGeom>
          <a:noFill/>
          <a:ln/>
        </p:spPr>
        <p:txBody>
          <a:bodyPr wrap="square" lIns="0" tIns="0" rIns="0" bIns="0" rtlCol="0" anchor="ctr"/>
          <a:lstStyle/>
          <a:p>
            <a:pPr algn="ctr"/>
            <a:r>
              <a:rPr lang="en-US" sz="1000" b="1">
                <a:solidFill>
                  <a:srgbClr val="004791"/>
                </a:solidFill>
                <a:latin typeface="Calibri" panose="020F0502020204030204" pitchFamily="34" charset="0"/>
                <a:ea typeface="Calibri" pitchFamily="34" charset="-122"/>
                <a:cs typeface="Calibri" panose="020F0502020204030204" pitchFamily="34" charset="0"/>
              </a:rPr>
              <a:t>Hospital B</a:t>
            </a:r>
            <a:endParaRPr lang="en-US" sz="1000">
              <a:latin typeface="Calibri" panose="020F0502020204030204" pitchFamily="34" charset="0"/>
              <a:cs typeface="Calibri" panose="020F0502020204030204" pitchFamily="34" charset="0"/>
            </a:endParaRPr>
          </a:p>
        </p:txBody>
      </p:sp>
      <p:sp>
        <p:nvSpPr>
          <p:cNvPr id="26" name="Text 28">
            <a:extLst>
              <a:ext uri="{FF2B5EF4-FFF2-40B4-BE49-F238E27FC236}">
                <a16:creationId xmlns:a16="http://schemas.microsoft.com/office/drawing/2014/main" id="{7F9CFD30-617A-FD23-9223-350C0DDA6BD5}"/>
              </a:ext>
            </a:extLst>
          </p:cNvPr>
          <p:cNvSpPr/>
          <p:nvPr/>
        </p:nvSpPr>
        <p:spPr>
          <a:xfrm>
            <a:off x="4717124" y="2191510"/>
            <a:ext cx="1207458" cy="237744"/>
          </a:xfrm>
          <a:prstGeom prst="rect">
            <a:avLst/>
          </a:prstGeom>
          <a:noFill/>
          <a:ln/>
        </p:spPr>
        <p:txBody>
          <a:bodyPr wrap="square" lIns="0" tIns="0" rIns="0" bIns="0" rtlCol="0" anchor="ctr"/>
          <a:lstStyle/>
          <a:p>
            <a:pPr marL="0" indent="0" algn="ctr">
              <a:buNone/>
            </a:pPr>
            <a:r>
              <a:rPr lang="en-US" sz="1000">
                <a:solidFill>
                  <a:srgbClr val="0F7173"/>
                </a:solidFill>
                <a:latin typeface="Calibri" panose="020F0502020204030204" pitchFamily="34" charset="0"/>
                <a:ea typeface="Calibri" pitchFamily="34" charset="-122"/>
                <a:cs typeface="Calibri" panose="020F0502020204030204" pitchFamily="34" charset="0"/>
              </a:rPr>
              <a:t>heart failure</a:t>
            </a:r>
            <a:endParaRPr lang="en-US" sz="1000">
              <a:latin typeface="Calibri" panose="020F0502020204030204" pitchFamily="34" charset="0"/>
              <a:cs typeface="Calibri" panose="020F0502020204030204" pitchFamily="34" charset="0"/>
            </a:endParaRPr>
          </a:p>
        </p:txBody>
      </p:sp>
      <p:sp>
        <p:nvSpPr>
          <p:cNvPr id="27" name="Text 32">
            <a:extLst>
              <a:ext uri="{FF2B5EF4-FFF2-40B4-BE49-F238E27FC236}">
                <a16:creationId xmlns:a16="http://schemas.microsoft.com/office/drawing/2014/main" id="{E7E73BA1-9263-418E-2CB3-0A3C596A95BA}"/>
              </a:ext>
            </a:extLst>
          </p:cNvPr>
          <p:cNvSpPr/>
          <p:nvPr/>
        </p:nvSpPr>
        <p:spPr>
          <a:xfrm>
            <a:off x="4722297" y="3113748"/>
            <a:ext cx="1214157" cy="237744"/>
          </a:xfrm>
          <a:prstGeom prst="rect">
            <a:avLst/>
          </a:prstGeom>
          <a:noFill/>
          <a:ln/>
        </p:spPr>
        <p:txBody>
          <a:bodyPr wrap="square" lIns="0" tIns="0" rIns="0" bIns="0" rtlCol="0" anchor="ctr"/>
          <a:lstStyle/>
          <a:p>
            <a:pPr marL="0" indent="0" algn="ctr">
              <a:buNone/>
            </a:pPr>
            <a:r>
              <a:rPr lang="en-US" sz="1000">
                <a:solidFill>
                  <a:srgbClr val="C9CFD2"/>
                </a:solidFill>
                <a:latin typeface="Calibri" panose="020F0502020204030204" pitchFamily="34" charset="0"/>
                <a:ea typeface="Calibri" pitchFamily="34" charset="-122"/>
                <a:cs typeface="Calibri" panose="020F0502020204030204" pitchFamily="34" charset="0"/>
              </a:rPr>
              <a:t>C-reactive protein</a:t>
            </a:r>
            <a:endParaRPr lang="en-US" sz="1000">
              <a:latin typeface="Calibri" panose="020F0502020204030204" pitchFamily="34" charset="0"/>
              <a:cs typeface="Calibri" panose="020F0502020204030204" pitchFamily="34" charset="0"/>
            </a:endParaRPr>
          </a:p>
        </p:txBody>
      </p:sp>
      <p:sp>
        <p:nvSpPr>
          <p:cNvPr id="28" name="Text 36">
            <a:extLst>
              <a:ext uri="{FF2B5EF4-FFF2-40B4-BE49-F238E27FC236}">
                <a16:creationId xmlns:a16="http://schemas.microsoft.com/office/drawing/2014/main" id="{3875542F-5615-C9AB-90D7-8B8DD355FEB4}"/>
              </a:ext>
            </a:extLst>
          </p:cNvPr>
          <p:cNvSpPr/>
          <p:nvPr/>
        </p:nvSpPr>
        <p:spPr>
          <a:xfrm>
            <a:off x="4711849" y="4115269"/>
            <a:ext cx="1202184" cy="384048"/>
          </a:xfrm>
          <a:prstGeom prst="rect">
            <a:avLst/>
          </a:prstGeom>
          <a:noFill/>
          <a:ln/>
        </p:spPr>
        <p:txBody>
          <a:bodyPr wrap="square" lIns="0" tIns="0" rIns="0" bIns="0" rtlCol="0" anchor="ctr"/>
          <a:lstStyle/>
          <a:p>
            <a:pPr marL="0" indent="0" algn="ctr">
              <a:buNone/>
            </a:pPr>
            <a:r>
              <a:rPr lang="en-US" sz="1000">
                <a:solidFill>
                  <a:srgbClr val="0F7173"/>
                </a:solidFill>
                <a:latin typeface="Calibri" panose="020F0502020204030204" pitchFamily="34" charset="0"/>
                <a:ea typeface="Calibri" pitchFamily="34" charset="-122"/>
                <a:cs typeface="Calibri" panose="020F0502020204030204" pitchFamily="34" charset="0"/>
              </a:rPr>
              <a:t>HF with preserved ejection fraction</a:t>
            </a:r>
            <a:endParaRPr lang="en-US" sz="1000">
              <a:latin typeface="Calibri" panose="020F0502020204030204" pitchFamily="34" charset="0"/>
              <a:cs typeface="Calibri" panose="020F0502020204030204" pitchFamily="34" charset="0"/>
            </a:endParaRPr>
          </a:p>
        </p:txBody>
      </p:sp>
      <p:sp>
        <p:nvSpPr>
          <p:cNvPr id="30" name="Shape 37">
            <a:extLst>
              <a:ext uri="{FF2B5EF4-FFF2-40B4-BE49-F238E27FC236}">
                <a16:creationId xmlns:a16="http://schemas.microsoft.com/office/drawing/2014/main" id="{47D45360-1845-6C8F-9D47-296E4C571FC4}"/>
              </a:ext>
            </a:extLst>
          </p:cNvPr>
          <p:cNvSpPr/>
          <p:nvPr/>
        </p:nvSpPr>
        <p:spPr>
          <a:xfrm>
            <a:off x="3770761" y="1916369"/>
            <a:ext cx="946362" cy="49159"/>
          </a:xfrm>
          <a:prstGeom prst="line">
            <a:avLst/>
          </a:prstGeom>
          <a:noFill/>
          <a:ln w="28575">
            <a:solidFill>
              <a:srgbClr val="0F7173"/>
            </a:solidFill>
            <a:prstDash val="solid"/>
            <a:tailEnd type="triangle"/>
          </a:ln>
        </p:spPr>
        <p:txBody>
          <a:bodyPr/>
          <a:lstStyle/>
          <a:p>
            <a:endParaRPr lang="en-US" sz="1000">
              <a:latin typeface="Calibri" panose="020F0502020204030204" pitchFamily="34" charset="0"/>
              <a:cs typeface="Calibri" panose="020F0502020204030204" pitchFamily="34" charset="0"/>
            </a:endParaRPr>
          </a:p>
        </p:txBody>
      </p:sp>
      <p:sp>
        <p:nvSpPr>
          <p:cNvPr id="32" name="Shape 38">
            <a:extLst>
              <a:ext uri="{FF2B5EF4-FFF2-40B4-BE49-F238E27FC236}">
                <a16:creationId xmlns:a16="http://schemas.microsoft.com/office/drawing/2014/main" id="{ADE4F5ED-B389-DFE1-4FB6-BB798E662D06}"/>
              </a:ext>
            </a:extLst>
          </p:cNvPr>
          <p:cNvSpPr/>
          <p:nvPr/>
        </p:nvSpPr>
        <p:spPr>
          <a:xfrm>
            <a:off x="3770761" y="3407141"/>
            <a:ext cx="941088" cy="506014"/>
          </a:xfrm>
          <a:prstGeom prst="line">
            <a:avLst/>
          </a:prstGeom>
          <a:noFill/>
          <a:ln w="28575">
            <a:solidFill>
              <a:srgbClr val="0F7173"/>
            </a:solidFill>
            <a:prstDash val="solid"/>
            <a:tailEnd type="triangle"/>
          </a:ln>
        </p:spPr>
        <p:txBody>
          <a:bodyPr/>
          <a:lstStyle/>
          <a:p>
            <a:endParaRPr lang="en-US" sz="1000">
              <a:latin typeface="Calibri" panose="020F0502020204030204" pitchFamily="34" charset="0"/>
              <a:cs typeface="Calibri" panose="020F0502020204030204" pitchFamily="34" charset="0"/>
            </a:endParaRPr>
          </a:p>
        </p:txBody>
      </p:sp>
      <p:sp>
        <p:nvSpPr>
          <p:cNvPr id="34" name="Shape 39">
            <a:extLst>
              <a:ext uri="{FF2B5EF4-FFF2-40B4-BE49-F238E27FC236}">
                <a16:creationId xmlns:a16="http://schemas.microsoft.com/office/drawing/2014/main" id="{FF736B13-2DDC-3C61-C504-37AF88F722F0}"/>
              </a:ext>
            </a:extLst>
          </p:cNvPr>
          <p:cNvSpPr/>
          <p:nvPr/>
        </p:nvSpPr>
        <p:spPr>
          <a:xfrm>
            <a:off x="3770761" y="2565349"/>
            <a:ext cx="946361" cy="319869"/>
          </a:xfrm>
          <a:prstGeom prst="line">
            <a:avLst/>
          </a:prstGeom>
          <a:noFill/>
          <a:ln w="12700">
            <a:solidFill>
              <a:srgbClr val="C9CFD2"/>
            </a:solidFill>
            <a:prstDash val="solid"/>
            <a:tailEnd type="triangle"/>
          </a:ln>
        </p:spPr>
        <p:txBody>
          <a:bodyPr/>
          <a:lstStyle/>
          <a:p>
            <a:endParaRPr lang="en-US" sz="1000">
              <a:latin typeface="Calibri" panose="020F0502020204030204" pitchFamily="34" charset="0"/>
              <a:cs typeface="Calibri" panose="020F0502020204030204" pitchFamily="34" charset="0"/>
            </a:endParaRPr>
          </a:p>
        </p:txBody>
      </p:sp>
      <p:sp>
        <p:nvSpPr>
          <p:cNvPr id="35" name="Shape 40">
            <a:extLst>
              <a:ext uri="{FF2B5EF4-FFF2-40B4-BE49-F238E27FC236}">
                <a16:creationId xmlns:a16="http://schemas.microsoft.com/office/drawing/2014/main" id="{2FBA97B8-395E-AC7F-6C0C-A57925344E3D}"/>
              </a:ext>
            </a:extLst>
          </p:cNvPr>
          <p:cNvSpPr/>
          <p:nvPr/>
        </p:nvSpPr>
        <p:spPr>
          <a:xfrm flipV="1">
            <a:off x="3776034" y="3106357"/>
            <a:ext cx="924197" cy="993068"/>
          </a:xfrm>
          <a:prstGeom prst="line">
            <a:avLst/>
          </a:prstGeom>
          <a:noFill/>
          <a:ln w="12700">
            <a:solidFill>
              <a:srgbClr val="C9CFD2"/>
            </a:solidFill>
            <a:prstDash val="solid"/>
            <a:tailEnd type="triangle"/>
          </a:ln>
        </p:spPr>
        <p:txBody>
          <a:bodyPr/>
          <a:lstStyle/>
          <a:p>
            <a:endParaRPr lang="en-US" sz="1000">
              <a:latin typeface="Calibri" panose="020F0502020204030204" pitchFamily="34" charset="0"/>
              <a:cs typeface="Calibri" panose="020F0502020204030204" pitchFamily="34" charset="0"/>
            </a:endParaRPr>
          </a:p>
        </p:txBody>
      </p:sp>
      <p:sp>
        <p:nvSpPr>
          <p:cNvPr id="36" name="Text 44">
            <a:extLst>
              <a:ext uri="{FF2B5EF4-FFF2-40B4-BE49-F238E27FC236}">
                <a16:creationId xmlns:a16="http://schemas.microsoft.com/office/drawing/2014/main" id="{88F926E5-6624-1BB4-6E25-C40FEF857F75}"/>
              </a:ext>
            </a:extLst>
          </p:cNvPr>
          <p:cNvSpPr/>
          <p:nvPr/>
        </p:nvSpPr>
        <p:spPr>
          <a:xfrm rot="5400000">
            <a:off x="5640088" y="2807237"/>
            <a:ext cx="1188720" cy="182880"/>
          </a:xfrm>
          <a:prstGeom prst="rect">
            <a:avLst/>
          </a:prstGeom>
          <a:noFill/>
          <a:ln/>
        </p:spPr>
        <p:txBody>
          <a:bodyPr wrap="square" lIns="0" tIns="0" rIns="0" bIns="0" rtlCol="0" anchor="ctr"/>
          <a:lstStyle/>
          <a:p>
            <a:pPr algn="ctr"/>
            <a:r>
              <a:rPr lang="en-US" sz="1000" err="1">
                <a:solidFill>
                  <a:srgbClr val="404040"/>
                </a:solidFill>
                <a:latin typeface="Calibri" panose="020F0502020204030204" pitchFamily="34" charset="0"/>
                <a:ea typeface="Consolas" pitchFamily="34" charset="-122"/>
                <a:cs typeface="Calibri" panose="020F0502020204030204" pitchFamily="34" charset="0"/>
              </a:rPr>
              <a:t>rdfs:subClassOf</a:t>
            </a:r>
            <a:endParaRPr lang="en-US" sz="1000">
              <a:latin typeface="Calibri" panose="020F0502020204030204" pitchFamily="34" charset="0"/>
              <a:cs typeface="Calibri" panose="020F0502020204030204" pitchFamily="34" charset="0"/>
            </a:endParaRPr>
          </a:p>
        </p:txBody>
      </p:sp>
      <p:sp>
        <p:nvSpPr>
          <p:cNvPr id="37" name="Text 45">
            <a:extLst>
              <a:ext uri="{FF2B5EF4-FFF2-40B4-BE49-F238E27FC236}">
                <a16:creationId xmlns:a16="http://schemas.microsoft.com/office/drawing/2014/main" id="{8684C096-A68C-5534-03DD-37A448A51A78}"/>
              </a:ext>
            </a:extLst>
          </p:cNvPr>
          <p:cNvSpPr/>
          <p:nvPr/>
        </p:nvSpPr>
        <p:spPr>
          <a:xfrm rot="1215228">
            <a:off x="1338307" y="2393212"/>
            <a:ext cx="1463040" cy="182880"/>
          </a:xfrm>
          <a:prstGeom prst="rect">
            <a:avLst/>
          </a:prstGeom>
          <a:noFill/>
          <a:ln/>
        </p:spPr>
        <p:txBody>
          <a:bodyPr wrap="square" lIns="0" tIns="0" rIns="0" bIns="0" rtlCol="0" anchor="ctr"/>
          <a:lstStyle/>
          <a:p>
            <a:pPr marL="0" indent="0" algn="ctr">
              <a:buNone/>
            </a:pPr>
            <a:r>
              <a:rPr lang="en-US" sz="1000">
                <a:solidFill>
                  <a:srgbClr val="404040"/>
                </a:solidFill>
                <a:latin typeface="Calibri" panose="020F0502020204030204" pitchFamily="34" charset="0"/>
                <a:ea typeface="Consolas" pitchFamily="34" charset="-122"/>
                <a:cs typeface="Calibri" panose="020F0502020204030204" pitchFamily="34" charset="0"/>
              </a:rPr>
              <a:t>fhir:subject</a:t>
            </a:r>
            <a:endParaRPr lang="en-US" sz="1000">
              <a:latin typeface="Calibri" panose="020F0502020204030204" pitchFamily="34" charset="0"/>
              <a:cs typeface="Calibri" panose="020F0502020204030204" pitchFamily="34" charset="0"/>
            </a:endParaRPr>
          </a:p>
        </p:txBody>
      </p:sp>
      <p:sp>
        <p:nvSpPr>
          <p:cNvPr id="38" name="Text 46">
            <a:extLst>
              <a:ext uri="{FF2B5EF4-FFF2-40B4-BE49-F238E27FC236}">
                <a16:creationId xmlns:a16="http://schemas.microsoft.com/office/drawing/2014/main" id="{CEC9B09B-4442-22E1-4B02-870DF8B15565}"/>
              </a:ext>
            </a:extLst>
          </p:cNvPr>
          <p:cNvSpPr/>
          <p:nvPr/>
        </p:nvSpPr>
        <p:spPr>
          <a:xfrm rot="219980">
            <a:off x="3621612" y="1768908"/>
            <a:ext cx="1280160" cy="182880"/>
          </a:xfrm>
          <a:prstGeom prst="rect">
            <a:avLst/>
          </a:prstGeom>
          <a:noFill/>
          <a:ln/>
        </p:spPr>
        <p:txBody>
          <a:bodyPr wrap="square" lIns="0" tIns="0" rIns="0" bIns="0" rtlCol="0" anchor="ctr"/>
          <a:lstStyle/>
          <a:p>
            <a:pPr marL="0" indent="0" algn="ctr">
              <a:buNone/>
            </a:pPr>
            <a:r>
              <a:rPr lang="en-US" sz="1000">
                <a:solidFill>
                  <a:srgbClr val="404040"/>
                </a:solidFill>
                <a:latin typeface="Calibri" panose="020F0502020204030204" pitchFamily="34" charset="0"/>
                <a:ea typeface="Consolas" pitchFamily="34" charset="-122"/>
                <a:cs typeface="Calibri" panose="020F0502020204030204" pitchFamily="34" charset="0"/>
              </a:rPr>
              <a:t>fhir:code</a:t>
            </a:r>
            <a:endParaRPr lang="en-US" sz="1000">
              <a:latin typeface="Calibri" panose="020F0502020204030204" pitchFamily="34" charset="0"/>
              <a:cs typeface="Calibri" panose="020F0502020204030204" pitchFamily="34" charset="0"/>
            </a:endParaRPr>
          </a:p>
        </p:txBody>
      </p:sp>
      <p:sp>
        <p:nvSpPr>
          <p:cNvPr id="39" name="Text 45">
            <a:extLst>
              <a:ext uri="{FF2B5EF4-FFF2-40B4-BE49-F238E27FC236}">
                <a16:creationId xmlns:a16="http://schemas.microsoft.com/office/drawing/2014/main" id="{201F8D1C-1087-AD2C-DABB-11CEECA20DBF}"/>
              </a:ext>
            </a:extLst>
          </p:cNvPr>
          <p:cNvSpPr/>
          <p:nvPr/>
        </p:nvSpPr>
        <p:spPr>
          <a:xfrm rot="1291021">
            <a:off x="1338161" y="3919559"/>
            <a:ext cx="1463040" cy="182880"/>
          </a:xfrm>
          <a:prstGeom prst="rect">
            <a:avLst/>
          </a:prstGeom>
          <a:noFill/>
          <a:ln/>
        </p:spPr>
        <p:txBody>
          <a:bodyPr wrap="square" lIns="0" tIns="0" rIns="0" bIns="0" rtlCol="0" anchor="ctr"/>
          <a:lstStyle/>
          <a:p>
            <a:pPr marL="0" indent="0" algn="ctr">
              <a:buNone/>
            </a:pPr>
            <a:r>
              <a:rPr lang="en-US" sz="1000">
                <a:solidFill>
                  <a:srgbClr val="404040"/>
                </a:solidFill>
                <a:latin typeface="Calibri" panose="020F0502020204030204" pitchFamily="34" charset="0"/>
                <a:ea typeface="Consolas" pitchFamily="34" charset="-122"/>
                <a:cs typeface="Calibri" panose="020F0502020204030204" pitchFamily="34" charset="0"/>
              </a:rPr>
              <a:t>fhir:subject</a:t>
            </a:r>
            <a:endParaRPr lang="en-US" sz="1000">
              <a:latin typeface="Calibri" panose="020F0502020204030204" pitchFamily="34" charset="0"/>
              <a:cs typeface="Calibri" panose="020F0502020204030204" pitchFamily="34" charset="0"/>
            </a:endParaRPr>
          </a:p>
        </p:txBody>
      </p:sp>
      <p:sp>
        <p:nvSpPr>
          <p:cNvPr id="40" name="Text 46">
            <a:extLst>
              <a:ext uri="{FF2B5EF4-FFF2-40B4-BE49-F238E27FC236}">
                <a16:creationId xmlns:a16="http://schemas.microsoft.com/office/drawing/2014/main" id="{FFC75418-1995-A4DC-5246-C963537C8C03}"/>
              </a:ext>
            </a:extLst>
          </p:cNvPr>
          <p:cNvSpPr/>
          <p:nvPr/>
        </p:nvSpPr>
        <p:spPr>
          <a:xfrm rot="1098549">
            <a:off x="3637329" y="2565549"/>
            <a:ext cx="1280160" cy="182880"/>
          </a:xfrm>
          <a:prstGeom prst="rect">
            <a:avLst/>
          </a:prstGeom>
          <a:noFill/>
          <a:ln/>
        </p:spPr>
        <p:txBody>
          <a:bodyPr wrap="square" lIns="0" tIns="0" rIns="0" bIns="0" rtlCol="0" anchor="ctr"/>
          <a:lstStyle/>
          <a:p>
            <a:pPr marL="0" indent="0" algn="ctr">
              <a:buNone/>
            </a:pPr>
            <a:r>
              <a:rPr lang="en-US" sz="1000">
                <a:solidFill>
                  <a:srgbClr val="404040"/>
                </a:solidFill>
                <a:latin typeface="Calibri" panose="020F0502020204030204" pitchFamily="34" charset="0"/>
                <a:ea typeface="Consolas" pitchFamily="34" charset="-122"/>
                <a:cs typeface="Calibri" panose="020F0502020204030204" pitchFamily="34" charset="0"/>
              </a:rPr>
              <a:t>fhir:code</a:t>
            </a:r>
            <a:endParaRPr lang="en-US" sz="1000">
              <a:latin typeface="Calibri" panose="020F0502020204030204" pitchFamily="34" charset="0"/>
              <a:cs typeface="Calibri" panose="020F0502020204030204" pitchFamily="34" charset="0"/>
            </a:endParaRPr>
          </a:p>
        </p:txBody>
      </p:sp>
      <p:sp>
        <p:nvSpPr>
          <p:cNvPr id="41" name="Text 46">
            <a:extLst>
              <a:ext uri="{FF2B5EF4-FFF2-40B4-BE49-F238E27FC236}">
                <a16:creationId xmlns:a16="http://schemas.microsoft.com/office/drawing/2014/main" id="{4D228B6D-1376-37C2-82BE-785347F4C150}"/>
              </a:ext>
            </a:extLst>
          </p:cNvPr>
          <p:cNvSpPr/>
          <p:nvPr/>
        </p:nvSpPr>
        <p:spPr>
          <a:xfrm rot="1687013">
            <a:off x="3371453" y="3361234"/>
            <a:ext cx="1280160" cy="182880"/>
          </a:xfrm>
          <a:prstGeom prst="rect">
            <a:avLst/>
          </a:prstGeom>
          <a:noFill/>
          <a:ln/>
        </p:spPr>
        <p:txBody>
          <a:bodyPr wrap="square" lIns="0" tIns="0" rIns="0" bIns="0" rtlCol="0" anchor="ctr"/>
          <a:lstStyle/>
          <a:p>
            <a:pPr marL="0" indent="0" algn="ctr">
              <a:buNone/>
            </a:pPr>
            <a:r>
              <a:rPr lang="en-US" sz="1000">
                <a:solidFill>
                  <a:srgbClr val="404040"/>
                </a:solidFill>
                <a:latin typeface="Calibri" panose="020F0502020204030204" pitchFamily="34" charset="0"/>
                <a:ea typeface="Consolas" pitchFamily="34" charset="-122"/>
                <a:cs typeface="Calibri" panose="020F0502020204030204" pitchFamily="34" charset="0"/>
              </a:rPr>
              <a:t>fhir:code</a:t>
            </a:r>
            <a:endParaRPr lang="en-US" sz="1000">
              <a:latin typeface="Calibri" panose="020F0502020204030204" pitchFamily="34" charset="0"/>
              <a:cs typeface="Calibri" panose="020F0502020204030204" pitchFamily="34" charset="0"/>
            </a:endParaRPr>
          </a:p>
        </p:txBody>
      </p:sp>
      <p:sp>
        <p:nvSpPr>
          <p:cNvPr id="42" name="Text 46">
            <a:extLst>
              <a:ext uri="{FF2B5EF4-FFF2-40B4-BE49-F238E27FC236}">
                <a16:creationId xmlns:a16="http://schemas.microsoft.com/office/drawing/2014/main" id="{3CBE7703-B7C1-6EC4-404A-E752B0862225}"/>
              </a:ext>
            </a:extLst>
          </p:cNvPr>
          <p:cNvSpPr/>
          <p:nvPr/>
        </p:nvSpPr>
        <p:spPr>
          <a:xfrm rot="18707705">
            <a:off x="3771698" y="3208077"/>
            <a:ext cx="1280160" cy="182880"/>
          </a:xfrm>
          <a:prstGeom prst="rect">
            <a:avLst/>
          </a:prstGeom>
          <a:noFill/>
          <a:ln/>
        </p:spPr>
        <p:txBody>
          <a:bodyPr wrap="square" lIns="0" tIns="0" rIns="0" bIns="0" rtlCol="0" anchor="ctr"/>
          <a:lstStyle/>
          <a:p>
            <a:pPr marL="0" indent="0" algn="ctr">
              <a:buNone/>
            </a:pPr>
            <a:r>
              <a:rPr lang="en-US" sz="1000">
                <a:solidFill>
                  <a:srgbClr val="404040"/>
                </a:solidFill>
                <a:latin typeface="Calibri" panose="020F0502020204030204" pitchFamily="34" charset="0"/>
                <a:ea typeface="Consolas" pitchFamily="34" charset="-122"/>
                <a:cs typeface="Calibri" panose="020F0502020204030204" pitchFamily="34" charset="0"/>
              </a:rPr>
              <a:t>fhir:code</a:t>
            </a:r>
            <a:endParaRPr lang="en-US" sz="1000">
              <a:latin typeface="Calibri" panose="020F0502020204030204" pitchFamily="34" charset="0"/>
              <a:cs typeface="Calibri" panose="020F0502020204030204" pitchFamily="34" charset="0"/>
            </a:endParaRPr>
          </a:p>
        </p:txBody>
      </p:sp>
      <p:sp>
        <p:nvSpPr>
          <p:cNvPr id="43" name="Text 45">
            <a:extLst>
              <a:ext uri="{FF2B5EF4-FFF2-40B4-BE49-F238E27FC236}">
                <a16:creationId xmlns:a16="http://schemas.microsoft.com/office/drawing/2014/main" id="{AAF27ABE-A38D-8BE3-2000-C652453A245A}"/>
              </a:ext>
            </a:extLst>
          </p:cNvPr>
          <p:cNvSpPr/>
          <p:nvPr/>
        </p:nvSpPr>
        <p:spPr>
          <a:xfrm rot="20472037">
            <a:off x="1330277" y="3401597"/>
            <a:ext cx="1463040" cy="182880"/>
          </a:xfrm>
          <a:prstGeom prst="rect">
            <a:avLst/>
          </a:prstGeom>
          <a:noFill/>
          <a:ln/>
        </p:spPr>
        <p:txBody>
          <a:bodyPr wrap="square" lIns="0" tIns="0" rIns="0" bIns="0" rtlCol="0" anchor="ctr"/>
          <a:lstStyle/>
          <a:p>
            <a:pPr marL="0" indent="0" algn="ctr">
              <a:buNone/>
            </a:pPr>
            <a:r>
              <a:rPr lang="en-US" sz="1000">
                <a:solidFill>
                  <a:srgbClr val="404040"/>
                </a:solidFill>
                <a:latin typeface="Calibri" panose="020F0502020204030204" pitchFamily="34" charset="0"/>
                <a:ea typeface="Consolas" pitchFamily="34" charset="-122"/>
                <a:cs typeface="Calibri" panose="020F0502020204030204" pitchFamily="34" charset="0"/>
              </a:rPr>
              <a:t>fhir:subject</a:t>
            </a:r>
            <a:endParaRPr lang="en-US" sz="1000">
              <a:latin typeface="Calibri" panose="020F0502020204030204" pitchFamily="34" charset="0"/>
              <a:cs typeface="Calibri" panose="020F0502020204030204" pitchFamily="34" charset="0"/>
            </a:endParaRPr>
          </a:p>
        </p:txBody>
      </p:sp>
      <p:sp>
        <p:nvSpPr>
          <p:cNvPr id="44" name="Text 45">
            <a:extLst>
              <a:ext uri="{FF2B5EF4-FFF2-40B4-BE49-F238E27FC236}">
                <a16:creationId xmlns:a16="http://schemas.microsoft.com/office/drawing/2014/main" id="{17A1E776-582C-E7DB-D080-3D8EA72256A1}"/>
              </a:ext>
            </a:extLst>
          </p:cNvPr>
          <p:cNvSpPr/>
          <p:nvPr/>
        </p:nvSpPr>
        <p:spPr>
          <a:xfrm rot="20527148">
            <a:off x="1340028" y="1909518"/>
            <a:ext cx="1463040" cy="182880"/>
          </a:xfrm>
          <a:prstGeom prst="rect">
            <a:avLst/>
          </a:prstGeom>
          <a:noFill/>
          <a:ln/>
        </p:spPr>
        <p:txBody>
          <a:bodyPr wrap="square" lIns="0" tIns="0" rIns="0" bIns="0" rtlCol="0" anchor="ctr"/>
          <a:lstStyle/>
          <a:p>
            <a:pPr marL="0" indent="0" algn="ctr">
              <a:buNone/>
            </a:pPr>
            <a:r>
              <a:rPr lang="en-US" sz="1000">
                <a:solidFill>
                  <a:srgbClr val="404040"/>
                </a:solidFill>
                <a:latin typeface="Calibri" panose="020F0502020204030204" pitchFamily="34" charset="0"/>
                <a:ea typeface="Consolas" pitchFamily="34" charset="-122"/>
                <a:cs typeface="Calibri" panose="020F0502020204030204" pitchFamily="34" charset="0"/>
              </a:rPr>
              <a:t>fhir:subject</a:t>
            </a:r>
            <a:endParaRPr lang="en-US" sz="1000">
              <a:latin typeface="Calibri" panose="020F0502020204030204" pitchFamily="34" charset="0"/>
              <a:cs typeface="Calibri" panose="020F0502020204030204" pitchFamily="34" charset="0"/>
            </a:endParaRPr>
          </a:p>
        </p:txBody>
      </p:sp>
      <p:cxnSp>
        <p:nvCxnSpPr>
          <p:cNvPr id="45" name="Elbow Connector 58">
            <a:extLst>
              <a:ext uri="{FF2B5EF4-FFF2-40B4-BE49-F238E27FC236}">
                <a16:creationId xmlns:a16="http://schemas.microsoft.com/office/drawing/2014/main" id="{1502A8F0-497E-EF7C-A482-77CBA3F1AF0F}"/>
              </a:ext>
            </a:extLst>
          </p:cNvPr>
          <p:cNvCxnSpPr>
            <a:cxnSpLocks/>
          </p:cNvCxnSpPr>
          <p:nvPr/>
        </p:nvCxnSpPr>
        <p:spPr>
          <a:xfrm rot="5400000" flipH="1" flipV="1">
            <a:off x="4947006" y="2931980"/>
            <a:ext cx="1951200" cy="2"/>
          </a:xfrm>
          <a:prstGeom prst="bentConnector4">
            <a:avLst>
              <a:gd name="adj1" fmla="val 449"/>
              <a:gd name="adj2" fmla="val 11430100000"/>
            </a:avLst>
          </a:prstGeom>
          <a:noFill/>
          <a:ln w="12700">
            <a:solidFill>
              <a:srgbClr val="C9CFD2"/>
            </a:solidFill>
            <a:prstDash val="solid"/>
            <a:tailEnd type="triangle"/>
          </a:ln>
        </p:spPr>
      </p:cxnSp>
      <p:grpSp>
        <p:nvGrpSpPr>
          <p:cNvPr id="46" name="Gruppieren 45">
            <a:extLst>
              <a:ext uri="{FF2B5EF4-FFF2-40B4-BE49-F238E27FC236}">
                <a16:creationId xmlns:a16="http://schemas.microsoft.com/office/drawing/2014/main" id="{194BA3AB-5897-B4B2-BB76-E2D0CF9D6482}"/>
              </a:ext>
            </a:extLst>
          </p:cNvPr>
          <p:cNvGrpSpPr/>
          <p:nvPr/>
        </p:nvGrpSpPr>
        <p:grpSpPr>
          <a:xfrm>
            <a:off x="2563302" y="2364054"/>
            <a:ext cx="1207460" cy="442235"/>
            <a:chOff x="3181658" y="1691880"/>
            <a:chExt cx="1207460" cy="442235"/>
          </a:xfrm>
        </p:grpSpPr>
        <p:sp>
          <p:nvSpPr>
            <p:cNvPr id="47" name="Shape 4">
              <a:extLst>
                <a:ext uri="{FF2B5EF4-FFF2-40B4-BE49-F238E27FC236}">
                  <a16:creationId xmlns:a16="http://schemas.microsoft.com/office/drawing/2014/main" id="{5C94EBAF-6D07-A39C-433A-ABEB0C4918CB}"/>
                </a:ext>
              </a:extLst>
            </p:cNvPr>
            <p:cNvSpPr/>
            <p:nvPr/>
          </p:nvSpPr>
          <p:spPr>
            <a:xfrm>
              <a:off x="3181660" y="1691880"/>
              <a:ext cx="1207458" cy="436474"/>
            </a:xfrm>
            <a:prstGeom prst="roundRect">
              <a:avLst>
                <a:gd name="adj" fmla="val 9091"/>
              </a:avLst>
            </a:prstGeom>
            <a:solidFill>
              <a:srgbClr val="FFFFFF"/>
            </a:solidFill>
            <a:ln w="12700">
              <a:solidFill>
                <a:srgbClr val="C9CFD2"/>
              </a:solidFill>
              <a:prstDash val="solid"/>
            </a:ln>
          </p:spPr>
          <p:txBody>
            <a:bodyPr/>
            <a:lstStyle/>
            <a:p>
              <a:endParaRPr lang="en-US" sz="1000">
                <a:latin typeface="Calibri" panose="020F0502020204030204" pitchFamily="34" charset="0"/>
                <a:cs typeface="Calibri" panose="020F0502020204030204" pitchFamily="34" charset="0"/>
              </a:endParaRPr>
            </a:p>
          </p:txBody>
        </p:sp>
        <p:sp>
          <p:nvSpPr>
            <p:cNvPr id="48" name="Text 8">
              <a:extLst>
                <a:ext uri="{FF2B5EF4-FFF2-40B4-BE49-F238E27FC236}">
                  <a16:creationId xmlns:a16="http://schemas.microsoft.com/office/drawing/2014/main" id="{FA419F26-9EE9-D42E-7E75-56974812AE8D}"/>
                </a:ext>
              </a:extLst>
            </p:cNvPr>
            <p:cNvSpPr/>
            <p:nvPr/>
          </p:nvSpPr>
          <p:spPr>
            <a:xfrm>
              <a:off x="3181658" y="1695203"/>
              <a:ext cx="1207459" cy="219456"/>
            </a:xfrm>
            <a:prstGeom prst="rect">
              <a:avLst/>
            </a:prstGeom>
            <a:noFill/>
            <a:ln/>
          </p:spPr>
          <p:txBody>
            <a:bodyPr wrap="square" lIns="0" tIns="0" rIns="0" bIns="0" rtlCol="0" anchor="ctr"/>
            <a:lstStyle/>
            <a:p>
              <a:pPr marL="0" indent="0" algn="ctr">
                <a:buNone/>
              </a:pPr>
              <a:r>
                <a:rPr lang="en-US" sz="1000">
                  <a:solidFill>
                    <a:srgbClr val="C9CFD2"/>
                  </a:solidFill>
                  <a:latin typeface="Calibri" panose="020F0502020204030204" pitchFamily="34" charset="0"/>
                  <a:ea typeface="Consolas" pitchFamily="34" charset="-122"/>
                  <a:cs typeface="Calibri" panose="020F0502020204030204" pitchFamily="34" charset="0"/>
                </a:rPr>
                <a:t>Observation</a:t>
              </a:r>
              <a:endParaRPr lang="en-US" sz="1000">
                <a:latin typeface="Calibri" panose="020F0502020204030204" pitchFamily="34" charset="0"/>
                <a:cs typeface="Calibri" panose="020F0502020204030204" pitchFamily="34" charset="0"/>
              </a:endParaRPr>
            </a:p>
          </p:txBody>
        </p:sp>
        <p:sp>
          <p:nvSpPr>
            <p:cNvPr id="49" name="Text 9">
              <a:extLst>
                <a:ext uri="{FF2B5EF4-FFF2-40B4-BE49-F238E27FC236}">
                  <a16:creationId xmlns:a16="http://schemas.microsoft.com/office/drawing/2014/main" id="{4548C5B8-09E5-1BD2-4374-3CD38AAB8663}"/>
                </a:ext>
              </a:extLst>
            </p:cNvPr>
            <p:cNvSpPr/>
            <p:nvPr/>
          </p:nvSpPr>
          <p:spPr>
            <a:xfrm>
              <a:off x="3181658" y="1896371"/>
              <a:ext cx="1207459" cy="237744"/>
            </a:xfrm>
            <a:prstGeom prst="rect">
              <a:avLst/>
            </a:prstGeom>
            <a:noFill/>
            <a:ln/>
          </p:spPr>
          <p:txBody>
            <a:bodyPr wrap="square" lIns="0" tIns="0" rIns="0" bIns="0" rtlCol="0" anchor="ctr"/>
            <a:lstStyle/>
            <a:p>
              <a:pPr marL="0" indent="0" algn="ctr">
                <a:buNone/>
              </a:pPr>
              <a:r>
                <a:rPr lang="en-US" sz="1000" b="1">
                  <a:solidFill>
                    <a:srgbClr val="C9CFD2"/>
                  </a:solidFill>
                  <a:latin typeface="Calibri" panose="020F0502020204030204" pitchFamily="34" charset="0"/>
                  <a:ea typeface="Calibri" pitchFamily="34" charset="-122"/>
                  <a:cs typeface="Calibri" panose="020F0502020204030204" pitchFamily="34" charset="0"/>
                </a:rPr>
                <a:t>CRP 41 mg/L</a:t>
              </a:r>
              <a:endParaRPr lang="en-US" sz="1000">
                <a:latin typeface="Calibri" panose="020F0502020204030204" pitchFamily="34" charset="0"/>
                <a:cs typeface="Calibri" panose="020F0502020204030204" pitchFamily="34" charset="0"/>
              </a:endParaRPr>
            </a:p>
          </p:txBody>
        </p:sp>
      </p:grpSp>
      <p:grpSp>
        <p:nvGrpSpPr>
          <p:cNvPr id="50" name="Gruppieren 49">
            <a:extLst>
              <a:ext uri="{FF2B5EF4-FFF2-40B4-BE49-F238E27FC236}">
                <a16:creationId xmlns:a16="http://schemas.microsoft.com/office/drawing/2014/main" id="{6A4705F8-4DAE-141A-C596-4F4FD5833AF4}"/>
              </a:ext>
            </a:extLst>
          </p:cNvPr>
          <p:cNvGrpSpPr/>
          <p:nvPr/>
        </p:nvGrpSpPr>
        <p:grpSpPr>
          <a:xfrm>
            <a:off x="2563302" y="3212280"/>
            <a:ext cx="1207460" cy="442235"/>
            <a:chOff x="3181658" y="1691880"/>
            <a:chExt cx="1207460" cy="442235"/>
          </a:xfrm>
        </p:grpSpPr>
        <p:sp>
          <p:nvSpPr>
            <p:cNvPr id="51" name="Shape 4">
              <a:extLst>
                <a:ext uri="{FF2B5EF4-FFF2-40B4-BE49-F238E27FC236}">
                  <a16:creationId xmlns:a16="http://schemas.microsoft.com/office/drawing/2014/main" id="{F6253730-E264-42F5-84AC-36DD832DC372}"/>
                </a:ext>
              </a:extLst>
            </p:cNvPr>
            <p:cNvSpPr/>
            <p:nvPr/>
          </p:nvSpPr>
          <p:spPr>
            <a:xfrm>
              <a:off x="3181660" y="1691880"/>
              <a:ext cx="1207458" cy="436474"/>
            </a:xfrm>
            <a:prstGeom prst="roundRect">
              <a:avLst>
                <a:gd name="adj" fmla="val 9091"/>
              </a:avLst>
            </a:prstGeom>
            <a:solidFill>
              <a:srgbClr val="E2EFEE"/>
            </a:solidFill>
            <a:ln w="28575">
              <a:solidFill>
                <a:srgbClr val="0F7173"/>
              </a:solidFill>
              <a:prstDash val="solid"/>
            </a:ln>
          </p:spPr>
          <p:txBody>
            <a:bodyPr/>
            <a:lstStyle/>
            <a:p>
              <a:endParaRPr lang="en-US" sz="1000">
                <a:latin typeface="Calibri" panose="020F0502020204030204" pitchFamily="34" charset="0"/>
                <a:cs typeface="Calibri" panose="020F0502020204030204" pitchFamily="34" charset="0"/>
              </a:endParaRPr>
            </a:p>
          </p:txBody>
        </p:sp>
        <p:sp>
          <p:nvSpPr>
            <p:cNvPr id="52" name="Text 8">
              <a:extLst>
                <a:ext uri="{FF2B5EF4-FFF2-40B4-BE49-F238E27FC236}">
                  <a16:creationId xmlns:a16="http://schemas.microsoft.com/office/drawing/2014/main" id="{8BB39DA2-E43C-F106-E640-F15FFED140D5}"/>
                </a:ext>
              </a:extLst>
            </p:cNvPr>
            <p:cNvSpPr/>
            <p:nvPr/>
          </p:nvSpPr>
          <p:spPr>
            <a:xfrm>
              <a:off x="3181658" y="1695203"/>
              <a:ext cx="1207459" cy="219456"/>
            </a:xfrm>
            <a:prstGeom prst="rect">
              <a:avLst/>
            </a:prstGeom>
            <a:noFill/>
            <a:ln/>
          </p:spPr>
          <p:txBody>
            <a:bodyPr wrap="square" lIns="0" tIns="0" rIns="0" bIns="0" rtlCol="0" anchor="ctr"/>
            <a:lstStyle/>
            <a:p>
              <a:pPr marL="0" indent="0" algn="ctr">
                <a:buNone/>
              </a:pPr>
              <a:r>
                <a:rPr lang="en-US" sz="1000">
                  <a:solidFill>
                    <a:srgbClr val="0F7173"/>
                  </a:solidFill>
                  <a:latin typeface="Calibri" panose="020F0502020204030204" pitchFamily="34" charset="0"/>
                  <a:ea typeface="Consolas" pitchFamily="34" charset="-122"/>
                  <a:cs typeface="Calibri" panose="020F0502020204030204" pitchFamily="34" charset="0"/>
                </a:rPr>
                <a:t>Condition</a:t>
              </a:r>
              <a:endParaRPr lang="en-US" sz="1000">
                <a:latin typeface="Calibri" panose="020F0502020204030204" pitchFamily="34" charset="0"/>
                <a:cs typeface="Calibri" panose="020F0502020204030204" pitchFamily="34" charset="0"/>
              </a:endParaRPr>
            </a:p>
          </p:txBody>
        </p:sp>
        <p:sp>
          <p:nvSpPr>
            <p:cNvPr id="53" name="Text 9">
              <a:extLst>
                <a:ext uri="{FF2B5EF4-FFF2-40B4-BE49-F238E27FC236}">
                  <a16:creationId xmlns:a16="http://schemas.microsoft.com/office/drawing/2014/main" id="{D82280CE-BCA6-AB34-22AC-49AB097D708F}"/>
                </a:ext>
              </a:extLst>
            </p:cNvPr>
            <p:cNvSpPr/>
            <p:nvPr/>
          </p:nvSpPr>
          <p:spPr>
            <a:xfrm>
              <a:off x="3181658" y="1896371"/>
              <a:ext cx="1207459" cy="237744"/>
            </a:xfrm>
            <a:prstGeom prst="rect">
              <a:avLst/>
            </a:prstGeom>
            <a:noFill/>
            <a:ln/>
          </p:spPr>
          <p:txBody>
            <a:bodyPr wrap="square" lIns="0" tIns="0" rIns="0" bIns="0" rtlCol="0" anchor="ctr"/>
            <a:lstStyle/>
            <a:p>
              <a:pPr algn="ctr"/>
              <a:r>
                <a:rPr lang="en-US" sz="1000" b="1">
                  <a:solidFill>
                    <a:srgbClr val="0F7173"/>
                  </a:solidFill>
                  <a:latin typeface="Calibri" panose="020F0502020204030204" pitchFamily="34" charset="0"/>
                  <a:ea typeface="Calibri" pitchFamily="34" charset="-122"/>
                  <a:cs typeface="Calibri" panose="020F0502020204030204" pitchFamily="34" charset="0"/>
                </a:rPr>
                <a:t>HFpEF</a:t>
              </a:r>
              <a:endParaRPr lang="en-US" sz="1000">
                <a:latin typeface="Calibri" panose="020F0502020204030204" pitchFamily="34" charset="0"/>
                <a:cs typeface="Calibri" panose="020F0502020204030204" pitchFamily="34" charset="0"/>
              </a:endParaRPr>
            </a:p>
          </p:txBody>
        </p:sp>
      </p:grpSp>
      <p:grpSp>
        <p:nvGrpSpPr>
          <p:cNvPr id="54" name="Gruppieren 53">
            <a:extLst>
              <a:ext uri="{FF2B5EF4-FFF2-40B4-BE49-F238E27FC236}">
                <a16:creationId xmlns:a16="http://schemas.microsoft.com/office/drawing/2014/main" id="{F620EFA9-E51B-84E8-C38D-CE6667B6D3CA}"/>
              </a:ext>
            </a:extLst>
          </p:cNvPr>
          <p:cNvGrpSpPr/>
          <p:nvPr/>
        </p:nvGrpSpPr>
        <p:grpSpPr>
          <a:xfrm>
            <a:off x="2563302" y="3871078"/>
            <a:ext cx="1207460" cy="442235"/>
            <a:chOff x="3181658" y="1691880"/>
            <a:chExt cx="1207460" cy="442235"/>
          </a:xfrm>
        </p:grpSpPr>
        <p:sp>
          <p:nvSpPr>
            <p:cNvPr id="55" name="Shape 4">
              <a:extLst>
                <a:ext uri="{FF2B5EF4-FFF2-40B4-BE49-F238E27FC236}">
                  <a16:creationId xmlns:a16="http://schemas.microsoft.com/office/drawing/2014/main" id="{844A42B9-BBF5-AE70-4D34-5205F8AFFCF0}"/>
                </a:ext>
              </a:extLst>
            </p:cNvPr>
            <p:cNvSpPr/>
            <p:nvPr/>
          </p:nvSpPr>
          <p:spPr>
            <a:xfrm>
              <a:off x="3181660" y="1691880"/>
              <a:ext cx="1207458" cy="436474"/>
            </a:xfrm>
            <a:prstGeom prst="roundRect">
              <a:avLst>
                <a:gd name="adj" fmla="val 9091"/>
              </a:avLst>
            </a:prstGeom>
            <a:solidFill>
              <a:srgbClr val="FFFFFF"/>
            </a:solidFill>
            <a:ln w="12700">
              <a:solidFill>
                <a:srgbClr val="C9CFD2"/>
              </a:solidFill>
              <a:prstDash val="solid"/>
            </a:ln>
          </p:spPr>
          <p:txBody>
            <a:bodyPr/>
            <a:lstStyle/>
            <a:p>
              <a:endParaRPr lang="en-US" sz="1000">
                <a:latin typeface="Calibri" panose="020F0502020204030204" pitchFamily="34" charset="0"/>
                <a:cs typeface="Calibri" panose="020F0502020204030204" pitchFamily="34" charset="0"/>
              </a:endParaRPr>
            </a:p>
          </p:txBody>
        </p:sp>
        <p:sp>
          <p:nvSpPr>
            <p:cNvPr id="56" name="Text 8">
              <a:extLst>
                <a:ext uri="{FF2B5EF4-FFF2-40B4-BE49-F238E27FC236}">
                  <a16:creationId xmlns:a16="http://schemas.microsoft.com/office/drawing/2014/main" id="{3D8B2123-9E7C-BFE5-7BC1-E97A7403BB33}"/>
                </a:ext>
              </a:extLst>
            </p:cNvPr>
            <p:cNvSpPr/>
            <p:nvPr/>
          </p:nvSpPr>
          <p:spPr>
            <a:xfrm>
              <a:off x="3181658" y="1695203"/>
              <a:ext cx="1207459" cy="219456"/>
            </a:xfrm>
            <a:prstGeom prst="rect">
              <a:avLst/>
            </a:prstGeom>
            <a:noFill/>
            <a:ln/>
          </p:spPr>
          <p:txBody>
            <a:bodyPr wrap="square" lIns="0" tIns="0" rIns="0" bIns="0" rtlCol="0" anchor="ctr"/>
            <a:lstStyle/>
            <a:p>
              <a:pPr algn="ctr"/>
              <a:r>
                <a:rPr lang="en-US" sz="1000">
                  <a:solidFill>
                    <a:srgbClr val="C9CFD2"/>
                  </a:solidFill>
                  <a:latin typeface="Calibri" panose="020F0502020204030204" pitchFamily="34" charset="0"/>
                  <a:ea typeface="Consolas" pitchFamily="34" charset="-122"/>
                  <a:cs typeface="Calibri" panose="020F0502020204030204" pitchFamily="34" charset="0"/>
                </a:rPr>
                <a:t>Observation</a:t>
              </a:r>
              <a:endParaRPr lang="en-US" sz="1000">
                <a:latin typeface="Calibri" panose="020F0502020204030204" pitchFamily="34" charset="0"/>
                <a:cs typeface="Calibri" panose="020F0502020204030204" pitchFamily="34" charset="0"/>
              </a:endParaRPr>
            </a:p>
          </p:txBody>
        </p:sp>
        <p:sp>
          <p:nvSpPr>
            <p:cNvPr id="57" name="Text 9">
              <a:extLst>
                <a:ext uri="{FF2B5EF4-FFF2-40B4-BE49-F238E27FC236}">
                  <a16:creationId xmlns:a16="http://schemas.microsoft.com/office/drawing/2014/main" id="{6B1B7913-338B-27AF-61EC-2DBE5DBCB12B}"/>
                </a:ext>
              </a:extLst>
            </p:cNvPr>
            <p:cNvSpPr/>
            <p:nvPr/>
          </p:nvSpPr>
          <p:spPr>
            <a:xfrm>
              <a:off x="3181658" y="1896371"/>
              <a:ext cx="1207459" cy="237744"/>
            </a:xfrm>
            <a:prstGeom prst="rect">
              <a:avLst/>
            </a:prstGeom>
            <a:noFill/>
            <a:ln/>
          </p:spPr>
          <p:txBody>
            <a:bodyPr wrap="square" lIns="0" tIns="0" rIns="0" bIns="0" rtlCol="0" anchor="ctr"/>
            <a:lstStyle/>
            <a:p>
              <a:pPr algn="ctr"/>
              <a:r>
                <a:rPr lang="en-US" sz="1000" b="1">
                  <a:solidFill>
                    <a:srgbClr val="C9CFD2"/>
                  </a:solidFill>
                  <a:latin typeface="Calibri" panose="020F0502020204030204" pitchFamily="34" charset="0"/>
                  <a:ea typeface="Calibri" pitchFamily="34" charset="-122"/>
                  <a:cs typeface="Calibri" panose="020F0502020204030204" pitchFamily="34" charset="0"/>
                </a:rPr>
                <a:t>PCR 38 mg/L</a:t>
              </a:r>
              <a:endParaRPr lang="en-US" sz="1000">
                <a:latin typeface="Calibri" panose="020F0502020204030204" pitchFamily="34" charset="0"/>
                <a:cs typeface="Calibri" panose="020F0502020204030204" pitchFamily="34" charset="0"/>
              </a:endParaRPr>
            </a:p>
          </p:txBody>
        </p:sp>
      </p:grpSp>
      <p:grpSp>
        <p:nvGrpSpPr>
          <p:cNvPr id="58" name="Gruppieren 57">
            <a:extLst>
              <a:ext uri="{FF2B5EF4-FFF2-40B4-BE49-F238E27FC236}">
                <a16:creationId xmlns:a16="http://schemas.microsoft.com/office/drawing/2014/main" id="{95A3259F-556B-95E8-7494-401ADCC301A4}"/>
              </a:ext>
            </a:extLst>
          </p:cNvPr>
          <p:cNvGrpSpPr/>
          <p:nvPr/>
        </p:nvGrpSpPr>
        <p:grpSpPr>
          <a:xfrm>
            <a:off x="4717124" y="1751890"/>
            <a:ext cx="1207460" cy="442235"/>
            <a:chOff x="3181658" y="1691880"/>
            <a:chExt cx="1207460" cy="442235"/>
          </a:xfrm>
        </p:grpSpPr>
        <p:sp>
          <p:nvSpPr>
            <p:cNvPr id="59" name="Shape 4">
              <a:extLst>
                <a:ext uri="{FF2B5EF4-FFF2-40B4-BE49-F238E27FC236}">
                  <a16:creationId xmlns:a16="http://schemas.microsoft.com/office/drawing/2014/main" id="{7D11D10E-A863-CB19-E417-F131E6078095}"/>
                </a:ext>
              </a:extLst>
            </p:cNvPr>
            <p:cNvSpPr/>
            <p:nvPr/>
          </p:nvSpPr>
          <p:spPr>
            <a:xfrm>
              <a:off x="3181660" y="1691880"/>
              <a:ext cx="1207458" cy="436474"/>
            </a:xfrm>
            <a:prstGeom prst="roundRect">
              <a:avLst>
                <a:gd name="adj" fmla="val 9091"/>
              </a:avLst>
            </a:prstGeom>
            <a:solidFill>
              <a:srgbClr val="E2EFEE"/>
            </a:solidFill>
            <a:ln w="28575">
              <a:solidFill>
                <a:srgbClr val="0F7173"/>
              </a:solidFill>
              <a:prstDash val="solid"/>
            </a:ln>
          </p:spPr>
          <p:txBody>
            <a:bodyPr/>
            <a:lstStyle/>
            <a:p>
              <a:endParaRPr lang="en-US" sz="1000">
                <a:latin typeface="Calibri" panose="020F0502020204030204" pitchFamily="34" charset="0"/>
                <a:cs typeface="Calibri" panose="020F0502020204030204" pitchFamily="34" charset="0"/>
              </a:endParaRPr>
            </a:p>
          </p:txBody>
        </p:sp>
        <p:sp>
          <p:nvSpPr>
            <p:cNvPr id="60" name="Text 8">
              <a:extLst>
                <a:ext uri="{FF2B5EF4-FFF2-40B4-BE49-F238E27FC236}">
                  <a16:creationId xmlns:a16="http://schemas.microsoft.com/office/drawing/2014/main" id="{4CBFA57C-BC77-DC21-06C6-E4AB027A4531}"/>
                </a:ext>
              </a:extLst>
            </p:cNvPr>
            <p:cNvSpPr/>
            <p:nvPr/>
          </p:nvSpPr>
          <p:spPr>
            <a:xfrm>
              <a:off x="3181658" y="1695203"/>
              <a:ext cx="1207459" cy="219456"/>
            </a:xfrm>
            <a:prstGeom prst="rect">
              <a:avLst/>
            </a:prstGeom>
            <a:noFill/>
            <a:ln/>
          </p:spPr>
          <p:txBody>
            <a:bodyPr wrap="square" lIns="0" tIns="0" rIns="0" bIns="0" rtlCol="0" anchor="ctr"/>
            <a:lstStyle/>
            <a:p>
              <a:pPr algn="ctr"/>
              <a:r>
                <a:rPr lang="en-US" sz="1000">
                  <a:solidFill>
                    <a:srgbClr val="0F7173"/>
                  </a:solidFill>
                  <a:latin typeface="Calibri" panose="020F0502020204030204" pitchFamily="34" charset="0"/>
                  <a:ea typeface="Consolas" pitchFamily="34" charset="-122"/>
                  <a:cs typeface="Calibri" panose="020F0502020204030204" pitchFamily="34" charset="0"/>
                </a:rPr>
                <a:t>SNOMED CT</a:t>
              </a:r>
              <a:endParaRPr lang="en-US" sz="1000">
                <a:latin typeface="Calibri" panose="020F0502020204030204" pitchFamily="34" charset="0"/>
                <a:cs typeface="Calibri" panose="020F0502020204030204" pitchFamily="34" charset="0"/>
              </a:endParaRPr>
            </a:p>
          </p:txBody>
        </p:sp>
        <p:sp>
          <p:nvSpPr>
            <p:cNvPr id="61" name="Text 9">
              <a:extLst>
                <a:ext uri="{FF2B5EF4-FFF2-40B4-BE49-F238E27FC236}">
                  <a16:creationId xmlns:a16="http://schemas.microsoft.com/office/drawing/2014/main" id="{1AFBB5F2-39C3-EFF4-AE00-29A3400F8DDD}"/>
                </a:ext>
              </a:extLst>
            </p:cNvPr>
            <p:cNvSpPr/>
            <p:nvPr/>
          </p:nvSpPr>
          <p:spPr>
            <a:xfrm>
              <a:off x="3181658" y="1896371"/>
              <a:ext cx="1207459" cy="237744"/>
            </a:xfrm>
            <a:prstGeom prst="rect">
              <a:avLst/>
            </a:prstGeom>
            <a:noFill/>
            <a:ln/>
          </p:spPr>
          <p:txBody>
            <a:bodyPr wrap="square" lIns="0" tIns="0" rIns="0" bIns="0" rtlCol="0" anchor="ctr"/>
            <a:lstStyle/>
            <a:p>
              <a:pPr algn="ctr"/>
              <a:r>
                <a:rPr lang="en-US" sz="1000" b="1">
                  <a:solidFill>
                    <a:srgbClr val="0F7173"/>
                  </a:solidFill>
                  <a:latin typeface="Calibri" panose="020F0502020204030204" pitchFamily="34" charset="0"/>
                  <a:ea typeface="Calibri" pitchFamily="34" charset="-122"/>
                  <a:cs typeface="Calibri" panose="020F0502020204030204" pitchFamily="34" charset="0"/>
                </a:rPr>
                <a:t>84114007</a:t>
              </a:r>
              <a:endParaRPr lang="en-US" sz="1000">
                <a:latin typeface="Calibri" panose="020F0502020204030204" pitchFamily="34" charset="0"/>
                <a:cs typeface="Calibri" panose="020F0502020204030204" pitchFamily="34" charset="0"/>
              </a:endParaRPr>
            </a:p>
          </p:txBody>
        </p:sp>
      </p:grpSp>
      <p:grpSp>
        <p:nvGrpSpPr>
          <p:cNvPr id="62" name="Gruppieren 61">
            <a:extLst>
              <a:ext uri="{FF2B5EF4-FFF2-40B4-BE49-F238E27FC236}">
                <a16:creationId xmlns:a16="http://schemas.microsoft.com/office/drawing/2014/main" id="{37227046-874D-7964-92BC-B616A8191DF2}"/>
              </a:ext>
            </a:extLst>
          </p:cNvPr>
          <p:cNvGrpSpPr/>
          <p:nvPr/>
        </p:nvGrpSpPr>
        <p:grpSpPr>
          <a:xfrm>
            <a:off x="4711849" y="2669883"/>
            <a:ext cx="1207460" cy="442235"/>
            <a:chOff x="3181658" y="1691880"/>
            <a:chExt cx="1207460" cy="442235"/>
          </a:xfrm>
        </p:grpSpPr>
        <p:sp>
          <p:nvSpPr>
            <p:cNvPr id="63" name="Shape 4">
              <a:extLst>
                <a:ext uri="{FF2B5EF4-FFF2-40B4-BE49-F238E27FC236}">
                  <a16:creationId xmlns:a16="http://schemas.microsoft.com/office/drawing/2014/main" id="{60496670-E2F9-96C2-C987-E869939B6808}"/>
                </a:ext>
              </a:extLst>
            </p:cNvPr>
            <p:cNvSpPr/>
            <p:nvPr/>
          </p:nvSpPr>
          <p:spPr>
            <a:xfrm>
              <a:off x="3181660" y="1691880"/>
              <a:ext cx="1207458" cy="436474"/>
            </a:xfrm>
            <a:prstGeom prst="roundRect">
              <a:avLst>
                <a:gd name="adj" fmla="val 9091"/>
              </a:avLst>
            </a:prstGeom>
            <a:solidFill>
              <a:srgbClr val="FFFFFF"/>
            </a:solidFill>
            <a:ln w="12700">
              <a:solidFill>
                <a:srgbClr val="C9CFD2"/>
              </a:solidFill>
              <a:prstDash val="solid"/>
            </a:ln>
          </p:spPr>
          <p:txBody>
            <a:bodyPr/>
            <a:lstStyle/>
            <a:p>
              <a:endParaRPr lang="en-US" sz="1000">
                <a:latin typeface="Calibri" panose="020F0502020204030204" pitchFamily="34" charset="0"/>
                <a:cs typeface="Calibri" panose="020F0502020204030204" pitchFamily="34" charset="0"/>
              </a:endParaRPr>
            </a:p>
          </p:txBody>
        </p:sp>
        <p:sp>
          <p:nvSpPr>
            <p:cNvPr id="64" name="Text 8">
              <a:extLst>
                <a:ext uri="{FF2B5EF4-FFF2-40B4-BE49-F238E27FC236}">
                  <a16:creationId xmlns:a16="http://schemas.microsoft.com/office/drawing/2014/main" id="{71B869B8-E1B8-661B-62AA-72FE3DD277F6}"/>
                </a:ext>
              </a:extLst>
            </p:cNvPr>
            <p:cNvSpPr/>
            <p:nvPr/>
          </p:nvSpPr>
          <p:spPr>
            <a:xfrm>
              <a:off x="3181658" y="1695203"/>
              <a:ext cx="1207459" cy="219456"/>
            </a:xfrm>
            <a:prstGeom prst="rect">
              <a:avLst/>
            </a:prstGeom>
            <a:noFill/>
            <a:ln/>
          </p:spPr>
          <p:txBody>
            <a:bodyPr wrap="square" lIns="0" tIns="0" rIns="0" bIns="0" rtlCol="0" anchor="ctr"/>
            <a:lstStyle/>
            <a:p>
              <a:pPr algn="ctr"/>
              <a:r>
                <a:rPr lang="en-US" sz="1000">
                  <a:solidFill>
                    <a:srgbClr val="C9CFD2"/>
                  </a:solidFill>
                  <a:latin typeface="Calibri" panose="020F0502020204030204" pitchFamily="34" charset="0"/>
                  <a:ea typeface="Consolas" pitchFamily="34" charset="-122"/>
                  <a:cs typeface="Calibri" panose="020F0502020204030204" pitchFamily="34" charset="0"/>
                </a:rPr>
                <a:t>LOINC</a:t>
              </a:r>
              <a:endParaRPr lang="en-US" sz="1000">
                <a:latin typeface="Calibri" panose="020F0502020204030204" pitchFamily="34" charset="0"/>
                <a:cs typeface="Calibri" panose="020F0502020204030204" pitchFamily="34" charset="0"/>
              </a:endParaRPr>
            </a:p>
          </p:txBody>
        </p:sp>
        <p:sp>
          <p:nvSpPr>
            <p:cNvPr id="65" name="Text 9">
              <a:extLst>
                <a:ext uri="{FF2B5EF4-FFF2-40B4-BE49-F238E27FC236}">
                  <a16:creationId xmlns:a16="http://schemas.microsoft.com/office/drawing/2014/main" id="{7DA333C0-E8C4-3EB7-FFA3-06E2ED7E891B}"/>
                </a:ext>
              </a:extLst>
            </p:cNvPr>
            <p:cNvSpPr/>
            <p:nvPr/>
          </p:nvSpPr>
          <p:spPr>
            <a:xfrm>
              <a:off x="3181658" y="1896371"/>
              <a:ext cx="1207459" cy="237744"/>
            </a:xfrm>
            <a:prstGeom prst="rect">
              <a:avLst/>
            </a:prstGeom>
            <a:noFill/>
            <a:ln/>
          </p:spPr>
          <p:txBody>
            <a:bodyPr wrap="square" lIns="0" tIns="0" rIns="0" bIns="0" rtlCol="0" anchor="ctr"/>
            <a:lstStyle/>
            <a:p>
              <a:pPr algn="ctr"/>
              <a:r>
                <a:rPr lang="en-US" sz="1000" b="1">
                  <a:solidFill>
                    <a:srgbClr val="C9CFD2"/>
                  </a:solidFill>
                  <a:latin typeface="Calibri" panose="020F0502020204030204" pitchFamily="34" charset="0"/>
                  <a:ea typeface="Calibri" pitchFamily="34" charset="-122"/>
                  <a:cs typeface="Calibri" panose="020F0502020204030204" pitchFamily="34" charset="0"/>
                </a:rPr>
                <a:t>1988-5</a:t>
              </a:r>
              <a:endParaRPr lang="en-US" sz="1000">
                <a:latin typeface="Calibri" panose="020F0502020204030204" pitchFamily="34" charset="0"/>
                <a:cs typeface="Calibri" panose="020F0502020204030204" pitchFamily="34" charset="0"/>
              </a:endParaRPr>
            </a:p>
          </p:txBody>
        </p:sp>
      </p:grpSp>
      <p:grpSp>
        <p:nvGrpSpPr>
          <p:cNvPr id="66" name="Gruppieren 65">
            <a:extLst>
              <a:ext uri="{FF2B5EF4-FFF2-40B4-BE49-F238E27FC236}">
                <a16:creationId xmlns:a16="http://schemas.microsoft.com/office/drawing/2014/main" id="{D8E292AD-CF7A-CB6D-07EC-2F511CB7B9E2}"/>
              </a:ext>
            </a:extLst>
          </p:cNvPr>
          <p:cNvGrpSpPr/>
          <p:nvPr/>
        </p:nvGrpSpPr>
        <p:grpSpPr>
          <a:xfrm>
            <a:off x="4706574" y="3684935"/>
            <a:ext cx="1207460" cy="442235"/>
            <a:chOff x="3181658" y="1691880"/>
            <a:chExt cx="1207460" cy="442235"/>
          </a:xfrm>
        </p:grpSpPr>
        <p:sp>
          <p:nvSpPr>
            <p:cNvPr id="67" name="Shape 4">
              <a:extLst>
                <a:ext uri="{FF2B5EF4-FFF2-40B4-BE49-F238E27FC236}">
                  <a16:creationId xmlns:a16="http://schemas.microsoft.com/office/drawing/2014/main" id="{8078A6D7-CDDA-1DC2-AA6A-2766F68A4DF3}"/>
                </a:ext>
              </a:extLst>
            </p:cNvPr>
            <p:cNvSpPr/>
            <p:nvPr/>
          </p:nvSpPr>
          <p:spPr>
            <a:xfrm>
              <a:off x="3181660" y="1691880"/>
              <a:ext cx="1207458" cy="436474"/>
            </a:xfrm>
            <a:prstGeom prst="roundRect">
              <a:avLst>
                <a:gd name="adj" fmla="val 9091"/>
              </a:avLst>
            </a:prstGeom>
            <a:solidFill>
              <a:srgbClr val="E2EFEE"/>
            </a:solidFill>
            <a:ln w="28575">
              <a:solidFill>
                <a:srgbClr val="0F7173"/>
              </a:solidFill>
              <a:prstDash val="solid"/>
            </a:ln>
          </p:spPr>
          <p:txBody>
            <a:bodyPr/>
            <a:lstStyle/>
            <a:p>
              <a:endParaRPr lang="en-US" sz="1000">
                <a:latin typeface="Calibri" panose="020F0502020204030204" pitchFamily="34" charset="0"/>
                <a:cs typeface="Calibri" panose="020F0502020204030204" pitchFamily="34" charset="0"/>
              </a:endParaRPr>
            </a:p>
          </p:txBody>
        </p:sp>
        <p:sp>
          <p:nvSpPr>
            <p:cNvPr id="68" name="Text 8">
              <a:extLst>
                <a:ext uri="{FF2B5EF4-FFF2-40B4-BE49-F238E27FC236}">
                  <a16:creationId xmlns:a16="http://schemas.microsoft.com/office/drawing/2014/main" id="{C9D192DE-84AB-D01B-8665-20FA7403EC3F}"/>
                </a:ext>
              </a:extLst>
            </p:cNvPr>
            <p:cNvSpPr/>
            <p:nvPr/>
          </p:nvSpPr>
          <p:spPr>
            <a:xfrm>
              <a:off x="3181658" y="1695203"/>
              <a:ext cx="1207459" cy="219456"/>
            </a:xfrm>
            <a:prstGeom prst="rect">
              <a:avLst/>
            </a:prstGeom>
            <a:noFill/>
            <a:ln/>
          </p:spPr>
          <p:txBody>
            <a:bodyPr wrap="square" lIns="0" tIns="0" rIns="0" bIns="0" rtlCol="0" anchor="ctr"/>
            <a:lstStyle/>
            <a:p>
              <a:pPr algn="ctr"/>
              <a:r>
                <a:rPr lang="en-US" sz="1000">
                  <a:solidFill>
                    <a:srgbClr val="0F7173"/>
                  </a:solidFill>
                  <a:latin typeface="Calibri" panose="020F0502020204030204" pitchFamily="34" charset="0"/>
                  <a:ea typeface="Consolas" pitchFamily="34" charset="-122"/>
                  <a:cs typeface="Calibri" panose="020F0502020204030204" pitchFamily="34" charset="0"/>
                </a:rPr>
                <a:t>SNOMED CT</a:t>
              </a:r>
              <a:endParaRPr lang="en-US" sz="1000">
                <a:latin typeface="Calibri" panose="020F0502020204030204" pitchFamily="34" charset="0"/>
                <a:cs typeface="Calibri" panose="020F0502020204030204" pitchFamily="34" charset="0"/>
              </a:endParaRPr>
            </a:p>
          </p:txBody>
        </p:sp>
        <p:sp>
          <p:nvSpPr>
            <p:cNvPr id="69" name="Text 9">
              <a:extLst>
                <a:ext uri="{FF2B5EF4-FFF2-40B4-BE49-F238E27FC236}">
                  <a16:creationId xmlns:a16="http://schemas.microsoft.com/office/drawing/2014/main" id="{C3BAF20E-19F6-1E0E-53A3-98C5FA03412C}"/>
                </a:ext>
              </a:extLst>
            </p:cNvPr>
            <p:cNvSpPr/>
            <p:nvPr/>
          </p:nvSpPr>
          <p:spPr>
            <a:xfrm>
              <a:off x="3181658" y="1896371"/>
              <a:ext cx="1207459" cy="237744"/>
            </a:xfrm>
            <a:prstGeom prst="rect">
              <a:avLst/>
            </a:prstGeom>
            <a:noFill/>
            <a:ln/>
          </p:spPr>
          <p:txBody>
            <a:bodyPr wrap="square" lIns="0" tIns="0" rIns="0" bIns="0" rtlCol="0" anchor="ctr"/>
            <a:lstStyle/>
            <a:p>
              <a:pPr algn="ctr"/>
              <a:r>
                <a:rPr lang="en-US" sz="1000" b="1">
                  <a:solidFill>
                    <a:srgbClr val="0F7173"/>
                  </a:solidFill>
                  <a:latin typeface="Calibri" panose="020F0502020204030204" pitchFamily="34" charset="0"/>
                  <a:ea typeface="Calibri" pitchFamily="34" charset="-122"/>
                  <a:cs typeface="Calibri" panose="020F0502020204030204" pitchFamily="34" charset="0"/>
                </a:rPr>
                <a:t>703272007</a:t>
              </a:r>
              <a:endParaRPr lang="en-US" sz="1000">
                <a:latin typeface="Calibri" panose="020F0502020204030204" pitchFamily="34" charset="0"/>
                <a:cs typeface="Calibri" panose="020F0502020204030204" pitchFamily="34" charset="0"/>
              </a:endParaRPr>
            </a:p>
          </p:txBody>
        </p:sp>
      </p:grpSp>
      <p:sp>
        <p:nvSpPr>
          <p:cNvPr id="70" name="TextBox 20"/>
          <p:cNvSpPr txBox="1"/>
          <p:nvPr/>
        </p:nvSpPr>
        <p:spPr>
          <a:xfrm>
            <a:off x="6325888" y="1642433"/>
            <a:ext cx="2743190" cy="2933624"/>
          </a:xfrm>
          <a:prstGeom prst="rect">
            <a:avLst/>
          </a:prstGeom>
          <a:noFill/>
        </p:spPr>
        <p:txBody>
          <a:bodyPr wrap="square" lIns="0" tIns="0" rIns="0" bIns="0"/>
          <a:lstStyle/>
          <a:p>
            <a:pPr>
              <a:spcAft>
                <a:spcPts val="600"/>
              </a:spcAft>
            </a:pPr>
            <a:r>
              <a:rPr lang="en-US" sz="1400" b="1">
                <a:solidFill>
                  <a:srgbClr val="004791"/>
                </a:solidFill>
                <a:latin typeface="Calibri" pitchFamily="34" charset="0"/>
                <a:cs typeface="Calibri" pitchFamily="34" charset="-120"/>
              </a:rPr>
              <a:t>Step 2 of 5</a:t>
            </a:r>
          </a:p>
          <a:p>
            <a:pPr>
              <a:spcAft>
                <a:spcPts val="500"/>
              </a:spcAft>
            </a:pPr>
            <a:r>
              <a:rPr lang="en-US" sz="1200" b="1">
                <a:solidFill>
                  <a:srgbClr val="000000"/>
                </a:solidFill>
                <a:latin typeface="Consolas" panose="020B0609020204030204" pitchFamily="49" charset="0"/>
                <a:cs typeface="Consolas" panose="020B0609020204030204" pitchFamily="49" charset="0"/>
              </a:rPr>
              <a:t>?</a:t>
            </a:r>
            <a:r>
              <a:rPr lang="en-US" sz="1200" b="1" err="1">
                <a:solidFill>
                  <a:srgbClr val="000000"/>
                </a:solidFill>
                <a:latin typeface="Consolas" panose="020B0609020204030204" pitchFamily="49" charset="0"/>
                <a:cs typeface="Consolas" panose="020B0609020204030204" pitchFamily="49" charset="0"/>
              </a:rPr>
              <a:t>cond</a:t>
            </a:r>
            <a:r>
              <a:rPr lang="en-US" sz="1200" b="1">
                <a:solidFill>
                  <a:srgbClr val="000000"/>
                </a:solidFill>
                <a:latin typeface="Consolas" panose="020B0609020204030204" pitchFamily="49" charset="0"/>
                <a:cs typeface="Consolas" panose="020B0609020204030204" pitchFamily="49" charset="0"/>
              </a:rPr>
              <a:t> </a:t>
            </a:r>
            <a:r>
              <a:rPr lang="en-US" sz="1200" b="1" err="1">
                <a:solidFill>
                  <a:srgbClr val="000000"/>
                </a:solidFill>
                <a:latin typeface="Consolas" panose="020B0609020204030204" pitchFamily="49" charset="0"/>
                <a:cs typeface="Consolas" panose="020B0609020204030204" pitchFamily="49" charset="0"/>
              </a:rPr>
              <a:t>fhir:code</a:t>
            </a:r>
            <a:r>
              <a:rPr lang="en-US" sz="1200" b="1">
                <a:solidFill>
                  <a:srgbClr val="000000"/>
                </a:solidFill>
                <a:latin typeface="Consolas" panose="020B0609020204030204" pitchFamily="49" charset="0"/>
                <a:cs typeface="Consolas" panose="020B0609020204030204" pitchFamily="49" charset="0"/>
              </a:rPr>
              <a:t> ?code</a:t>
            </a:r>
          </a:p>
          <a:p>
            <a:pPr>
              <a:spcAft>
                <a:spcPts val="300"/>
              </a:spcAft>
            </a:pPr>
            <a:endParaRPr lang="en-US" sz="1400">
              <a:latin typeface="Calibri" panose="020F0502020204030204" pitchFamily="34" charset="0"/>
              <a:cs typeface="Calibri" panose="020F0502020204030204" pitchFamily="34" charset="0"/>
            </a:endParaRPr>
          </a:p>
          <a:p>
            <a:pPr marL="285750" indent="-285750">
              <a:spcAft>
                <a:spcPts val="500"/>
              </a:spcAft>
              <a:buFont typeface="Arial" panose="020B0604020202020204" pitchFamily="34" charset="0"/>
              <a:buChar char="•"/>
            </a:pPr>
            <a:r>
              <a:rPr lang="en-US" sz="1400">
                <a:solidFill>
                  <a:srgbClr val="000000"/>
                </a:solidFill>
                <a:latin typeface="Calibri" panose="020F0502020204030204" pitchFamily="34" charset="0"/>
                <a:cs typeface="Calibri" panose="020F0502020204030204" pitchFamily="34" charset="0"/>
              </a:rPr>
              <a:t>Each condition carries a code</a:t>
            </a:r>
          </a:p>
          <a:p>
            <a:pPr marL="285750" indent="-285750">
              <a:spcAft>
                <a:spcPts val="500"/>
              </a:spcAft>
              <a:buFont typeface="Arial" panose="020B0604020202020204" pitchFamily="34" charset="0"/>
              <a:buChar char="•"/>
            </a:pPr>
            <a:r>
              <a:rPr lang="en-US" sz="1400">
                <a:solidFill>
                  <a:srgbClr val="000000"/>
                </a:solidFill>
                <a:latin typeface="Calibri" panose="020F0502020204030204" pitchFamily="34" charset="0"/>
                <a:cs typeface="Calibri" panose="020F0502020204030204" pitchFamily="34" charset="0"/>
              </a:rPr>
              <a:t>Hospitals use different codes/concepts for heart failures: 84114007 and 703272007</a:t>
            </a:r>
          </a:p>
        </p:txBody>
      </p:sp>
      <p:sp>
        <p:nvSpPr>
          <p:cNvPr id="71" name="Footer Divider">
            <a:extLst>
              <a:ext uri="{FF2B5EF4-FFF2-40B4-BE49-F238E27FC236}">
                <a16:creationId xmlns:a16="http://schemas.microsoft.com/office/drawing/2014/main" id="{DE3CEDC1-48CB-41EB-6916-45936D6772A2}"/>
              </a:ext>
            </a:extLst>
          </p:cNvPr>
          <p:cNvSpPr/>
          <p:nvPr/>
        </p:nvSpPr>
        <p:spPr>
          <a:xfrm>
            <a:off x="457200" y="4721380"/>
            <a:ext cx="8229600" cy="9525"/>
          </a:xfrm>
          <a:prstGeom prst="rect">
            <a:avLst/>
          </a:prstGeom>
          <a:solidFill>
            <a:srgbClr val="C9C3BB"/>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SE"/>
          </a:p>
        </p:txBody>
      </p:sp>
    </p:spTree>
    <p:extLst>
      <p:ext uri="{BB962C8B-B14F-4D97-AF65-F5344CB8AC3E}">
        <p14:creationId xmlns:p14="http://schemas.microsoft.com/office/powerpoint/2010/main" val="384991366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E19B84-046A-BECB-5C4B-80667DFF9BF0}"/>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1A178522-94C5-2DD0-9C59-C247DEA95450}"/>
              </a:ext>
            </a:extLst>
          </p:cNvPr>
          <p:cNvSpPr txBox="1"/>
          <p:nvPr/>
        </p:nvSpPr>
        <p:spPr>
          <a:xfrm>
            <a:off x="571501" y="863600"/>
            <a:ext cx="8229600" cy="492443"/>
          </a:xfrm>
          <a:prstGeom prst="rect">
            <a:avLst/>
          </a:prstGeom>
          <a:noFill/>
        </p:spPr>
        <p:txBody>
          <a:bodyPr wrap="square" lIns="0" tIns="0" rIns="0" bIns="0">
            <a:spAutoFit/>
          </a:bodyPr>
          <a:lstStyle/>
          <a:p>
            <a:r>
              <a:rPr lang="en-US" sz="3200" b="1">
                <a:solidFill>
                  <a:srgbClr val="1B2A4A"/>
                </a:solidFill>
                <a:latin typeface="Bookman Old Style"/>
              </a:rPr>
              <a:t>Traversing the Hierarchy</a:t>
            </a:r>
          </a:p>
        </p:txBody>
      </p:sp>
      <p:sp>
        <p:nvSpPr>
          <p:cNvPr id="4" name="Text 0">
            <a:extLst>
              <a:ext uri="{FF2B5EF4-FFF2-40B4-BE49-F238E27FC236}">
                <a16:creationId xmlns:a16="http://schemas.microsoft.com/office/drawing/2014/main" id="{DCAE14CA-5F37-DB3C-4F8B-4B66174A5558}"/>
              </a:ext>
            </a:extLst>
          </p:cNvPr>
          <p:cNvSpPr/>
          <p:nvPr/>
        </p:nvSpPr>
        <p:spPr>
          <a:xfrm>
            <a:off x="457200" y="301752"/>
            <a:ext cx="3840480" cy="274320"/>
          </a:xfrm>
          <a:prstGeom prst="rect">
            <a:avLst/>
          </a:prstGeom>
          <a:noFill/>
          <a:ln/>
        </p:spPr>
        <p:txBody>
          <a:bodyPr wrap="square" lIns="0" tIns="0" rIns="0" bIns="0" rtlCol="0" anchor="ctr"/>
          <a:lstStyle/>
          <a:p>
            <a:r>
              <a:rPr lang="en-US" sz="1100" b="1" kern="0" spc="200">
                <a:solidFill>
                  <a:srgbClr val="004791"/>
                </a:solidFill>
                <a:latin typeface="Calibri"/>
                <a:ea typeface="Calibri"/>
                <a:cs typeface="Calibri"/>
              </a:rPr>
              <a:t>THIRD GENERATION</a:t>
            </a:r>
            <a:endParaRPr lang="en-US" sz="1100"/>
          </a:p>
        </p:txBody>
      </p:sp>
      <p:sp>
        <p:nvSpPr>
          <p:cNvPr id="29" name="Text 17">
            <a:extLst>
              <a:ext uri="{FF2B5EF4-FFF2-40B4-BE49-F238E27FC236}">
                <a16:creationId xmlns:a16="http://schemas.microsoft.com/office/drawing/2014/main" id="{6485CC7C-9F35-0E7C-F35E-5E03ED6C3C1E}"/>
              </a:ext>
            </a:extLst>
          </p:cNvPr>
          <p:cNvSpPr/>
          <p:nvPr/>
        </p:nvSpPr>
        <p:spPr>
          <a:xfrm>
            <a:off x="457200" y="4832604"/>
            <a:ext cx="2743200" cy="146304"/>
          </a:xfrm>
          <a:prstGeom prst="rect">
            <a:avLst/>
          </a:prstGeom>
          <a:noFill/>
          <a:ln/>
        </p:spPr>
        <p:txBody>
          <a:bodyPr wrap="square" lIns="0" tIns="0" rIns="0" bIns="0" rtlCol="0" anchor="ctr"/>
          <a:lstStyle/>
          <a:p>
            <a:pPr marL="0" indent="0" algn="l">
              <a:buNone/>
            </a:pPr>
            <a:r>
              <a:rPr lang="en-US" sz="800" b="1" kern="0" spc="100">
                <a:solidFill>
                  <a:srgbClr val="004791"/>
                </a:solidFill>
                <a:latin typeface="Calibri" pitchFamily="34" charset="0"/>
                <a:ea typeface="Calibri" pitchFamily="34" charset="-122"/>
                <a:cs typeface="Calibri" pitchFamily="34" charset="-120"/>
              </a:rPr>
              <a:t>KTH</a:t>
            </a:r>
            <a:r>
              <a:rPr lang="en-US" sz="800" kern="0" spc="100">
                <a:solidFill>
                  <a:srgbClr val="C9C3BB"/>
                </a:solidFill>
                <a:latin typeface="Calibri" pitchFamily="34" charset="0"/>
                <a:ea typeface="Calibri" pitchFamily="34" charset="-122"/>
                <a:cs typeface="Calibri" pitchFamily="34" charset="-120"/>
              </a:rPr>
              <a:t>  /  </a:t>
            </a:r>
            <a:r>
              <a:rPr lang="en-US" sz="800" b="1" kern="0" spc="100">
                <a:solidFill>
                  <a:srgbClr val="57068C"/>
                </a:solidFill>
                <a:latin typeface="Calibri" pitchFamily="34" charset="0"/>
                <a:ea typeface="Calibri" pitchFamily="34" charset="-122"/>
                <a:cs typeface="Calibri" pitchFamily="34" charset="-120"/>
              </a:rPr>
              <a:t>NYU</a:t>
            </a:r>
            <a:r>
              <a:rPr lang="en-US" sz="800" kern="0" spc="100">
                <a:solidFill>
                  <a:srgbClr val="C9C3BB"/>
                </a:solidFill>
                <a:latin typeface="Calibri" pitchFamily="34" charset="0"/>
                <a:ea typeface="Calibri" pitchFamily="34" charset="-122"/>
                <a:cs typeface="Calibri" pitchFamily="34" charset="-120"/>
              </a:rPr>
              <a:t>  /  </a:t>
            </a:r>
            <a:r>
              <a:rPr lang="en-US" sz="800" b="1" kern="0" spc="100">
                <a:solidFill>
                  <a:srgbClr val="0066B3"/>
                </a:solidFill>
                <a:latin typeface="Calibri" pitchFamily="34" charset="0"/>
                <a:ea typeface="Calibri" pitchFamily="34" charset="-122"/>
                <a:cs typeface="Calibri" pitchFamily="34" charset="-120"/>
              </a:rPr>
              <a:t>TU Wien</a:t>
            </a:r>
            <a:endParaRPr lang="en-US" sz="800"/>
          </a:p>
        </p:txBody>
      </p:sp>
      <p:sp>
        <p:nvSpPr>
          <p:cNvPr id="31" name="Text 18">
            <a:extLst>
              <a:ext uri="{FF2B5EF4-FFF2-40B4-BE49-F238E27FC236}">
                <a16:creationId xmlns:a16="http://schemas.microsoft.com/office/drawing/2014/main" id="{AA583C69-BA36-1101-5516-84B7CB923890}"/>
              </a:ext>
            </a:extLst>
          </p:cNvPr>
          <p:cNvSpPr/>
          <p:nvPr/>
        </p:nvSpPr>
        <p:spPr>
          <a:xfrm>
            <a:off x="5486400" y="4823460"/>
            <a:ext cx="2743200" cy="164592"/>
          </a:xfrm>
          <a:prstGeom prst="rect">
            <a:avLst/>
          </a:prstGeom>
          <a:noFill/>
          <a:ln/>
        </p:spPr>
        <p:txBody>
          <a:bodyPr wrap="square" lIns="0" tIns="0" rIns="0" bIns="0" rtlCol="0" anchor="ctr"/>
          <a:lstStyle/>
          <a:p>
            <a:pPr algn="r"/>
            <a:r>
              <a:rPr lang="en-US" sz="800">
                <a:solidFill>
                  <a:srgbClr val="5C6470"/>
                </a:solidFill>
                <a:latin typeface="Calibri"/>
                <a:ea typeface="Calibri"/>
                <a:cs typeface="Calibri"/>
              </a:rPr>
              <a:t>Katja Hose</a:t>
            </a:r>
            <a:endParaRPr lang="en-US"/>
          </a:p>
        </p:txBody>
      </p:sp>
      <p:sp>
        <p:nvSpPr>
          <p:cNvPr id="33" name="Text 19">
            <a:extLst>
              <a:ext uri="{FF2B5EF4-FFF2-40B4-BE49-F238E27FC236}">
                <a16:creationId xmlns:a16="http://schemas.microsoft.com/office/drawing/2014/main" id="{959F5F4D-7324-C7DA-CE3F-703A1AEE7DA9}"/>
              </a:ext>
            </a:extLst>
          </p:cNvPr>
          <p:cNvSpPr/>
          <p:nvPr/>
        </p:nvSpPr>
        <p:spPr>
          <a:xfrm>
            <a:off x="8321040" y="4823460"/>
            <a:ext cx="365760" cy="164592"/>
          </a:xfrm>
          <a:prstGeom prst="rect">
            <a:avLst/>
          </a:prstGeom>
          <a:noFill/>
          <a:ln/>
        </p:spPr>
        <p:txBody>
          <a:bodyPr wrap="square" lIns="0" tIns="0" rIns="0" bIns="0" rtlCol="0" anchor="ctr"/>
          <a:lstStyle/>
          <a:p>
            <a:pPr marL="0" indent="0" algn="r">
              <a:buNone/>
            </a:pPr>
            <a:fld id="{00000000-0000-0000-0000-000000000031}" type="slidenum">
              <a:rPr lang="en-US" sz="800">
                <a:solidFill>
                  <a:srgbClr val="5C6470"/>
                </a:solidFill>
                <a:latin typeface="Calibri" pitchFamily="34" charset="0"/>
                <a:ea typeface="Calibri" pitchFamily="34" charset="-122"/>
                <a:cs typeface="Calibri" pitchFamily="34" charset="-120"/>
              </a:rPr>
              <a:t>58</a:t>
            </a:fld>
            <a:endParaRPr lang="en-US" sz="800"/>
          </a:p>
        </p:txBody>
      </p:sp>
      <p:grpSp>
        <p:nvGrpSpPr>
          <p:cNvPr id="2" name="Gruppieren 1">
            <a:extLst>
              <a:ext uri="{FF2B5EF4-FFF2-40B4-BE49-F238E27FC236}">
                <a16:creationId xmlns:a16="http://schemas.microsoft.com/office/drawing/2014/main" id="{88121362-A243-C9A2-EC85-9C7274FDB847}"/>
              </a:ext>
            </a:extLst>
          </p:cNvPr>
          <p:cNvGrpSpPr/>
          <p:nvPr/>
        </p:nvGrpSpPr>
        <p:grpSpPr>
          <a:xfrm>
            <a:off x="662328" y="2034062"/>
            <a:ext cx="954613" cy="438912"/>
            <a:chOff x="710966" y="1577120"/>
            <a:chExt cx="954613" cy="438912"/>
          </a:xfrm>
        </p:grpSpPr>
        <p:sp>
          <p:nvSpPr>
            <p:cNvPr id="6" name="Shape 1">
              <a:extLst>
                <a:ext uri="{FF2B5EF4-FFF2-40B4-BE49-F238E27FC236}">
                  <a16:creationId xmlns:a16="http://schemas.microsoft.com/office/drawing/2014/main" id="{272FAE53-6008-BE10-D999-CCB8202E702D}"/>
                </a:ext>
              </a:extLst>
            </p:cNvPr>
            <p:cNvSpPr/>
            <p:nvPr/>
          </p:nvSpPr>
          <p:spPr>
            <a:xfrm>
              <a:off x="720969" y="1577120"/>
              <a:ext cx="944610" cy="438912"/>
            </a:xfrm>
            <a:prstGeom prst="roundRect">
              <a:avLst>
                <a:gd name="adj" fmla="val 9091"/>
              </a:avLst>
            </a:prstGeom>
            <a:solidFill>
              <a:srgbClr val="FFFFFF"/>
            </a:solidFill>
            <a:ln w="12700">
              <a:solidFill>
                <a:srgbClr val="C9CFD2"/>
              </a:solidFill>
              <a:prstDash val="solid"/>
            </a:ln>
          </p:spPr>
          <p:txBody>
            <a:bodyPr/>
            <a:lstStyle/>
            <a:p>
              <a:endParaRPr lang="en-US" sz="1000">
                <a:latin typeface="Calibri" panose="020F0502020204030204" pitchFamily="34" charset="0"/>
                <a:cs typeface="Calibri" panose="020F0502020204030204" pitchFamily="34" charset="0"/>
              </a:endParaRPr>
            </a:p>
          </p:txBody>
        </p:sp>
        <p:sp>
          <p:nvSpPr>
            <p:cNvPr id="9" name="Text 2">
              <a:extLst>
                <a:ext uri="{FF2B5EF4-FFF2-40B4-BE49-F238E27FC236}">
                  <a16:creationId xmlns:a16="http://schemas.microsoft.com/office/drawing/2014/main" id="{2BA105F9-498E-9D38-E4B2-E746A526890D}"/>
                </a:ext>
              </a:extLst>
            </p:cNvPr>
            <p:cNvSpPr/>
            <p:nvPr/>
          </p:nvSpPr>
          <p:spPr>
            <a:xfrm>
              <a:off x="710966" y="1577120"/>
              <a:ext cx="954612" cy="219456"/>
            </a:xfrm>
            <a:prstGeom prst="rect">
              <a:avLst/>
            </a:prstGeom>
            <a:noFill/>
            <a:ln/>
          </p:spPr>
          <p:txBody>
            <a:bodyPr wrap="square" lIns="0" tIns="0" rIns="0" bIns="0" rtlCol="0" anchor="ctr"/>
            <a:lstStyle/>
            <a:p>
              <a:pPr marL="0" indent="0" algn="ctr">
                <a:buNone/>
              </a:pPr>
              <a:r>
                <a:rPr lang="en-US" sz="1000">
                  <a:solidFill>
                    <a:srgbClr val="C9CFD2"/>
                  </a:solidFill>
                  <a:latin typeface="Calibri" panose="020F0502020204030204" pitchFamily="34" charset="0"/>
                  <a:ea typeface="Consolas" pitchFamily="34" charset="-122"/>
                  <a:cs typeface="Calibri" panose="020F0502020204030204" pitchFamily="34" charset="0"/>
                </a:rPr>
                <a:t>Patient</a:t>
              </a:r>
              <a:endParaRPr lang="en-US" sz="1000">
                <a:latin typeface="Calibri" panose="020F0502020204030204" pitchFamily="34" charset="0"/>
                <a:cs typeface="Calibri" panose="020F0502020204030204" pitchFamily="34" charset="0"/>
              </a:endParaRPr>
            </a:p>
          </p:txBody>
        </p:sp>
        <p:sp>
          <p:nvSpPr>
            <p:cNvPr id="10" name="Text 3">
              <a:extLst>
                <a:ext uri="{FF2B5EF4-FFF2-40B4-BE49-F238E27FC236}">
                  <a16:creationId xmlns:a16="http://schemas.microsoft.com/office/drawing/2014/main" id="{0767BAF3-EB2B-DEFB-728A-C96D04190FC6}"/>
                </a:ext>
              </a:extLst>
            </p:cNvPr>
            <p:cNvSpPr/>
            <p:nvPr/>
          </p:nvSpPr>
          <p:spPr>
            <a:xfrm>
              <a:off x="710966" y="1778288"/>
              <a:ext cx="954612" cy="237744"/>
            </a:xfrm>
            <a:prstGeom prst="rect">
              <a:avLst/>
            </a:prstGeom>
            <a:noFill/>
            <a:ln/>
          </p:spPr>
          <p:txBody>
            <a:bodyPr wrap="square" lIns="0" tIns="0" rIns="0" bIns="0" rtlCol="0" anchor="ctr"/>
            <a:lstStyle/>
            <a:p>
              <a:pPr marL="0" indent="0" algn="ctr">
                <a:buNone/>
              </a:pPr>
              <a:r>
                <a:rPr lang="en-US" sz="1000" b="1">
                  <a:solidFill>
                    <a:srgbClr val="C9CFD2"/>
                  </a:solidFill>
                  <a:latin typeface="Calibri" panose="020F0502020204030204" pitchFamily="34" charset="0"/>
                  <a:ea typeface="Calibri" pitchFamily="34" charset="-122"/>
                  <a:cs typeface="Calibri" panose="020F0502020204030204" pitchFamily="34" charset="0"/>
                </a:rPr>
                <a:t>A / ID12345</a:t>
              </a:r>
              <a:endParaRPr lang="en-US" sz="1000">
                <a:latin typeface="Calibri" panose="020F0502020204030204" pitchFamily="34" charset="0"/>
                <a:cs typeface="Calibri" panose="020F0502020204030204" pitchFamily="34" charset="0"/>
              </a:endParaRPr>
            </a:p>
          </p:txBody>
        </p:sp>
      </p:grpSp>
      <p:grpSp>
        <p:nvGrpSpPr>
          <p:cNvPr id="12" name="Gruppieren 11">
            <a:extLst>
              <a:ext uri="{FF2B5EF4-FFF2-40B4-BE49-F238E27FC236}">
                <a16:creationId xmlns:a16="http://schemas.microsoft.com/office/drawing/2014/main" id="{E44371A3-FADA-A64B-D439-2C19B26B3A74}"/>
              </a:ext>
            </a:extLst>
          </p:cNvPr>
          <p:cNvGrpSpPr/>
          <p:nvPr/>
        </p:nvGrpSpPr>
        <p:grpSpPr>
          <a:xfrm>
            <a:off x="2563304" y="1709446"/>
            <a:ext cx="1207458" cy="438912"/>
            <a:chOff x="3181660" y="1037272"/>
            <a:chExt cx="1207458" cy="438912"/>
          </a:xfrm>
        </p:grpSpPr>
        <p:sp>
          <p:nvSpPr>
            <p:cNvPr id="13" name="Shape 4">
              <a:extLst>
                <a:ext uri="{FF2B5EF4-FFF2-40B4-BE49-F238E27FC236}">
                  <a16:creationId xmlns:a16="http://schemas.microsoft.com/office/drawing/2014/main" id="{ED9EE05B-69D8-7253-ED7A-F196303B02B2}"/>
                </a:ext>
              </a:extLst>
            </p:cNvPr>
            <p:cNvSpPr/>
            <p:nvPr/>
          </p:nvSpPr>
          <p:spPr>
            <a:xfrm>
              <a:off x="3181660" y="1038843"/>
              <a:ext cx="1207458" cy="436474"/>
            </a:xfrm>
            <a:prstGeom prst="roundRect">
              <a:avLst>
                <a:gd name="adj" fmla="val 9091"/>
              </a:avLst>
            </a:prstGeom>
            <a:solidFill>
              <a:srgbClr val="FFFFFF"/>
            </a:solidFill>
            <a:ln w="12700">
              <a:solidFill>
                <a:srgbClr val="C9CFD2"/>
              </a:solidFill>
              <a:prstDash val="solid"/>
            </a:ln>
          </p:spPr>
          <p:txBody>
            <a:bodyPr/>
            <a:lstStyle/>
            <a:p>
              <a:endParaRPr lang="en-US" sz="1000">
                <a:latin typeface="Calibri" panose="020F0502020204030204" pitchFamily="34" charset="0"/>
                <a:cs typeface="Calibri" panose="020F0502020204030204" pitchFamily="34" charset="0"/>
              </a:endParaRPr>
            </a:p>
          </p:txBody>
        </p:sp>
        <p:sp>
          <p:nvSpPr>
            <p:cNvPr id="14" name="Text 5">
              <a:extLst>
                <a:ext uri="{FF2B5EF4-FFF2-40B4-BE49-F238E27FC236}">
                  <a16:creationId xmlns:a16="http://schemas.microsoft.com/office/drawing/2014/main" id="{576D65A5-1A07-61E2-4D7A-6E139CB083FB}"/>
                </a:ext>
              </a:extLst>
            </p:cNvPr>
            <p:cNvSpPr/>
            <p:nvPr/>
          </p:nvSpPr>
          <p:spPr>
            <a:xfrm>
              <a:off x="3181660" y="1037272"/>
              <a:ext cx="1207458" cy="219456"/>
            </a:xfrm>
            <a:prstGeom prst="rect">
              <a:avLst/>
            </a:prstGeom>
            <a:noFill/>
            <a:ln/>
          </p:spPr>
          <p:txBody>
            <a:bodyPr wrap="square" lIns="0" tIns="0" rIns="0" bIns="0" rtlCol="0" anchor="ctr"/>
            <a:lstStyle/>
            <a:p>
              <a:pPr marL="0" indent="0" algn="ctr">
                <a:buNone/>
              </a:pPr>
              <a:r>
                <a:rPr lang="en-US" sz="1000">
                  <a:solidFill>
                    <a:srgbClr val="C9CFD2"/>
                  </a:solidFill>
                  <a:latin typeface="Calibri" panose="020F0502020204030204" pitchFamily="34" charset="0"/>
                  <a:ea typeface="Consolas" pitchFamily="34" charset="-122"/>
                  <a:cs typeface="Calibri" panose="020F0502020204030204" pitchFamily="34" charset="0"/>
                </a:rPr>
                <a:t>Condition</a:t>
              </a:r>
              <a:endParaRPr lang="en-US" sz="1000">
                <a:latin typeface="Calibri" panose="020F0502020204030204" pitchFamily="34" charset="0"/>
                <a:cs typeface="Calibri" panose="020F0502020204030204" pitchFamily="34" charset="0"/>
              </a:endParaRPr>
            </a:p>
          </p:txBody>
        </p:sp>
        <p:sp>
          <p:nvSpPr>
            <p:cNvPr id="15" name="Text 6">
              <a:extLst>
                <a:ext uri="{FF2B5EF4-FFF2-40B4-BE49-F238E27FC236}">
                  <a16:creationId xmlns:a16="http://schemas.microsoft.com/office/drawing/2014/main" id="{BF10D73B-3276-A78C-2EE9-E4746EDCE4F8}"/>
                </a:ext>
              </a:extLst>
            </p:cNvPr>
            <p:cNvSpPr/>
            <p:nvPr/>
          </p:nvSpPr>
          <p:spPr>
            <a:xfrm>
              <a:off x="3181660" y="1238440"/>
              <a:ext cx="1207458" cy="237744"/>
            </a:xfrm>
            <a:prstGeom prst="rect">
              <a:avLst/>
            </a:prstGeom>
            <a:noFill/>
            <a:ln/>
          </p:spPr>
          <p:txBody>
            <a:bodyPr wrap="square" lIns="0" tIns="0" rIns="0" bIns="0" rtlCol="0" anchor="ctr"/>
            <a:lstStyle/>
            <a:p>
              <a:pPr marL="0" indent="0" algn="ctr">
                <a:buNone/>
              </a:pPr>
              <a:r>
                <a:rPr lang="en-US" sz="1000" b="1">
                  <a:solidFill>
                    <a:srgbClr val="C9CFD2"/>
                  </a:solidFill>
                  <a:latin typeface="Calibri" panose="020F0502020204030204" pitchFamily="34" charset="0"/>
                  <a:ea typeface="Calibri" pitchFamily="34" charset="-122"/>
                  <a:cs typeface="Calibri" panose="020F0502020204030204" pitchFamily="34" charset="0"/>
                </a:rPr>
                <a:t>heart failure</a:t>
              </a:r>
              <a:endParaRPr lang="en-US" sz="1000">
                <a:latin typeface="Calibri" panose="020F0502020204030204" pitchFamily="34" charset="0"/>
                <a:cs typeface="Calibri" panose="020F0502020204030204" pitchFamily="34" charset="0"/>
              </a:endParaRPr>
            </a:p>
          </p:txBody>
        </p:sp>
      </p:grpSp>
      <p:sp>
        <p:nvSpPr>
          <p:cNvPr id="16" name="Shape 10">
            <a:extLst>
              <a:ext uri="{FF2B5EF4-FFF2-40B4-BE49-F238E27FC236}">
                <a16:creationId xmlns:a16="http://schemas.microsoft.com/office/drawing/2014/main" id="{ECDC15E4-A428-D0CE-1FA4-48CFC24EEB5C}"/>
              </a:ext>
            </a:extLst>
          </p:cNvPr>
          <p:cNvSpPr/>
          <p:nvPr/>
        </p:nvSpPr>
        <p:spPr>
          <a:xfrm flipV="1">
            <a:off x="1616941" y="1920202"/>
            <a:ext cx="944610" cy="315027"/>
          </a:xfrm>
          <a:prstGeom prst="line">
            <a:avLst/>
          </a:prstGeom>
          <a:noFill/>
          <a:ln w="12700">
            <a:solidFill>
              <a:srgbClr val="C9CFD2"/>
            </a:solidFill>
            <a:prstDash val="solid"/>
            <a:headEnd type="triangle"/>
          </a:ln>
        </p:spPr>
        <p:txBody>
          <a:bodyPr/>
          <a:lstStyle/>
          <a:p>
            <a:endParaRPr lang="en-US" sz="1000">
              <a:latin typeface="Calibri" panose="020F0502020204030204" pitchFamily="34" charset="0"/>
              <a:cs typeface="Calibri" panose="020F0502020204030204" pitchFamily="34" charset="0"/>
            </a:endParaRPr>
          </a:p>
        </p:txBody>
      </p:sp>
      <p:sp>
        <p:nvSpPr>
          <p:cNvPr id="17" name="Shape 11">
            <a:extLst>
              <a:ext uri="{FF2B5EF4-FFF2-40B4-BE49-F238E27FC236}">
                <a16:creationId xmlns:a16="http://schemas.microsoft.com/office/drawing/2014/main" id="{6BC1072B-365E-C754-A6BA-B70AEBE2676F}"/>
              </a:ext>
            </a:extLst>
          </p:cNvPr>
          <p:cNvSpPr/>
          <p:nvPr/>
        </p:nvSpPr>
        <p:spPr>
          <a:xfrm>
            <a:off x="1616941" y="2244058"/>
            <a:ext cx="954612" cy="342775"/>
          </a:xfrm>
          <a:prstGeom prst="line">
            <a:avLst/>
          </a:prstGeom>
          <a:noFill/>
          <a:ln w="12700">
            <a:solidFill>
              <a:srgbClr val="C9CFD2"/>
            </a:solidFill>
            <a:prstDash val="solid"/>
            <a:headEnd type="triangle"/>
          </a:ln>
        </p:spPr>
        <p:txBody>
          <a:bodyPr/>
          <a:lstStyle/>
          <a:p>
            <a:endParaRPr lang="en-US" sz="1000">
              <a:latin typeface="Calibri" panose="020F0502020204030204" pitchFamily="34" charset="0"/>
              <a:cs typeface="Calibri" panose="020F0502020204030204" pitchFamily="34" charset="0"/>
            </a:endParaRPr>
          </a:p>
        </p:txBody>
      </p:sp>
      <p:sp>
        <p:nvSpPr>
          <p:cNvPr id="18" name="Text 12">
            <a:extLst>
              <a:ext uri="{FF2B5EF4-FFF2-40B4-BE49-F238E27FC236}">
                <a16:creationId xmlns:a16="http://schemas.microsoft.com/office/drawing/2014/main" id="{75F2D568-A3ED-48B4-F438-1EF67457B776}"/>
              </a:ext>
            </a:extLst>
          </p:cNvPr>
          <p:cNvSpPr/>
          <p:nvPr/>
        </p:nvSpPr>
        <p:spPr>
          <a:xfrm>
            <a:off x="662328" y="1736878"/>
            <a:ext cx="954612" cy="274320"/>
          </a:xfrm>
          <a:prstGeom prst="rect">
            <a:avLst/>
          </a:prstGeom>
          <a:noFill/>
          <a:ln/>
        </p:spPr>
        <p:txBody>
          <a:bodyPr wrap="square" lIns="0" tIns="0" rIns="0" bIns="0" rtlCol="0" anchor="ctr"/>
          <a:lstStyle/>
          <a:p>
            <a:pPr algn="ctr"/>
            <a:r>
              <a:rPr lang="en-US" sz="1000" b="1">
                <a:solidFill>
                  <a:srgbClr val="004791"/>
                </a:solidFill>
                <a:latin typeface="Calibri" panose="020F0502020204030204" pitchFamily="34" charset="0"/>
                <a:ea typeface="Calibri" pitchFamily="34" charset="-122"/>
                <a:cs typeface="Calibri" panose="020F0502020204030204" pitchFamily="34" charset="0"/>
              </a:rPr>
              <a:t>Hospital A</a:t>
            </a:r>
            <a:endParaRPr lang="en-US" sz="1000">
              <a:latin typeface="Calibri" panose="020F0502020204030204" pitchFamily="34" charset="0"/>
              <a:cs typeface="Calibri" panose="020F0502020204030204" pitchFamily="34" charset="0"/>
            </a:endParaRPr>
          </a:p>
        </p:txBody>
      </p:sp>
      <p:grpSp>
        <p:nvGrpSpPr>
          <p:cNvPr id="19" name="Gruppieren 18">
            <a:extLst>
              <a:ext uri="{FF2B5EF4-FFF2-40B4-BE49-F238E27FC236}">
                <a16:creationId xmlns:a16="http://schemas.microsoft.com/office/drawing/2014/main" id="{D18EB9DF-344B-7E1E-AEAD-610C4680829D}"/>
              </a:ext>
            </a:extLst>
          </p:cNvPr>
          <p:cNvGrpSpPr/>
          <p:nvPr/>
        </p:nvGrpSpPr>
        <p:grpSpPr>
          <a:xfrm>
            <a:off x="672331" y="3518583"/>
            <a:ext cx="944610" cy="447739"/>
            <a:chOff x="720969" y="4037173"/>
            <a:chExt cx="944610" cy="447739"/>
          </a:xfrm>
        </p:grpSpPr>
        <p:sp>
          <p:nvSpPr>
            <p:cNvPr id="20" name="Shape 1">
              <a:extLst>
                <a:ext uri="{FF2B5EF4-FFF2-40B4-BE49-F238E27FC236}">
                  <a16:creationId xmlns:a16="http://schemas.microsoft.com/office/drawing/2014/main" id="{2318FF3A-BBB7-0CFC-A2F1-925878F5F6EC}"/>
                </a:ext>
              </a:extLst>
            </p:cNvPr>
            <p:cNvSpPr/>
            <p:nvPr/>
          </p:nvSpPr>
          <p:spPr>
            <a:xfrm>
              <a:off x="720969" y="4037173"/>
              <a:ext cx="944610" cy="438912"/>
            </a:xfrm>
            <a:prstGeom prst="roundRect">
              <a:avLst>
                <a:gd name="adj" fmla="val 9091"/>
              </a:avLst>
            </a:prstGeom>
            <a:solidFill>
              <a:srgbClr val="FFFFFF"/>
            </a:solidFill>
            <a:ln w="12700">
              <a:solidFill>
                <a:srgbClr val="C9CFD2"/>
              </a:solidFill>
              <a:prstDash val="solid"/>
            </a:ln>
          </p:spPr>
          <p:txBody>
            <a:bodyPr/>
            <a:lstStyle/>
            <a:p>
              <a:endParaRPr lang="en-US" sz="1000">
                <a:latin typeface="Calibri" panose="020F0502020204030204" pitchFamily="34" charset="0"/>
                <a:cs typeface="Calibri" panose="020F0502020204030204" pitchFamily="34" charset="0"/>
              </a:endParaRPr>
            </a:p>
          </p:txBody>
        </p:sp>
        <p:sp>
          <p:nvSpPr>
            <p:cNvPr id="21" name="Text 14">
              <a:extLst>
                <a:ext uri="{FF2B5EF4-FFF2-40B4-BE49-F238E27FC236}">
                  <a16:creationId xmlns:a16="http://schemas.microsoft.com/office/drawing/2014/main" id="{F0D9C654-1D3A-573E-E525-0F957E25D4C9}"/>
                </a:ext>
              </a:extLst>
            </p:cNvPr>
            <p:cNvSpPr/>
            <p:nvPr/>
          </p:nvSpPr>
          <p:spPr>
            <a:xfrm>
              <a:off x="720969" y="4046000"/>
              <a:ext cx="944610" cy="219456"/>
            </a:xfrm>
            <a:prstGeom prst="rect">
              <a:avLst/>
            </a:prstGeom>
            <a:noFill/>
            <a:ln/>
          </p:spPr>
          <p:txBody>
            <a:bodyPr wrap="square" lIns="0" tIns="0" rIns="0" bIns="0" rtlCol="0" anchor="ctr"/>
            <a:lstStyle/>
            <a:p>
              <a:pPr marL="0" indent="0" algn="ctr">
                <a:buNone/>
              </a:pPr>
              <a:r>
                <a:rPr lang="en-US" sz="1000">
                  <a:solidFill>
                    <a:srgbClr val="C9CFD2"/>
                  </a:solidFill>
                  <a:latin typeface="Calibri" panose="020F0502020204030204" pitchFamily="34" charset="0"/>
                  <a:ea typeface="Consolas" pitchFamily="34" charset="-122"/>
                  <a:cs typeface="Calibri" panose="020F0502020204030204" pitchFamily="34" charset="0"/>
                </a:rPr>
                <a:t>Patient</a:t>
              </a:r>
              <a:endParaRPr lang="en-US" sz="1000">
                <a:latin typeface="Calibri" panose="020F0502020204030204" pitchFamily="34" charset="0"/>
                <a:cs typeface="Calibri" panose="020F0502020204030204" pitchFamily="34" charset="0"/>
              </a:endParaRPr>
            </a:p>
          </p:txBody>
        </p:sp>
        <p:sp>
          <p:nvSpPr>
            <p:cNvPr id="22" name="Text 15">
              <a:extLst>
                <a:ext uri="{FF2B5EF4-FFF2-40B4-BE49-F238E27FC236}">
                  <a16:creationId xmlns:a16="http://schemas.microsoft.com/office/drawing/2014/main" id="{E2E92C05-3C8C-50A2-AD5C-3A5D5938916B}"/>
                </a:ext>
              </a:extLst>
            </p:cNvPr>
            <p:cNvSpPr/>
            <p:nvPr/>
          </p:nvSpPr>
          <p:spPr>
            <a:xfrm>
              <a:off x="720969" y="4247168"/>
              <a:ext cx="944610" cy="237744"/>
            </a:xfrm>
            <a:prstGeom prst="rect">
              <a:avLst/>
            </a:prstGeom>
            <a:noFill/>
            <a:ln/>
          </p:spPr>
          <p:txBody>
            <a:bodyPr wrap="square" lIns="0" tIns="0" rIns="0" bIns="0" rtlCol="0" anchor="ctr"/>
            <a:lstStyle/>
            <a:p>
              <a:pPr marL="0" indent="0" algn="ctr">
                <a:buNone/>
              </a:pPr>
              <a:r>
                <a:rPr lang="en-US" sz="1000" b="1">
                  <a:solidFill>
                    <a:srgbClr val="C9CFD2"/>
                  </a:solidFill>
                  <a:latin typeface="Calibri" panose="020F0502020204030204" pitchFamily="34" charset="0"/>
                  <a:ea typeface="Calibri" pitchFamily="34" charset="-122"/>
                  <a:cs typeface="Calibri" panose="020F0502020204030204" pitchFamily="34" charset="0"/>
                </a:rPr>
                <a:t>B / RO-0088</a:t>
              </a:r>
              <a:endParaRPr lang="en-US" sz="1000">
                <a:latin typeface="Calibri" panose="020F0502020204030204" pitchFamily="34" charset="0"/>
                <a:cs typeface="Calibri" panose="020F0502020204030204" pitchFamily="34" charset="0"/>
              </a:endParaRPr>
            </a:p>
          </p:txBody>
        </p:sp>
      </p:grpSp>
      <p:sp>
        <p:nvSpPr>
          <p:cNvPr id="23" name="Shape 22">
            <a:extLst>
              <a:ext uri="{FF2B5EF4-FFF2-40B4-BE49-F238E27FC236}">
                <a16:creationId xmlns:a16="http://schemas.microsoft.com/office/drawing/2014/main" id="{194F5204-5FCF-CC26-7C9A-69E2A08D057B}"/>
              </a:ext>
            </a:extLst>
          </p:cNvPr>
          <p:cNvSpPr/>
          <p:nvPr/>
        </p:nvSpPr>
        <p:spPr>
          <a:xfrm flipV="1">
            <a:off x="1616940" y="3410168"/>
            <a:ext cx="941092" cy="318409"/>
          </a:xfrm>
          <a:prstGeom prst="line">
            <a:avLst/>
          </a:prstGeom>
          <a:noFill/>
          <a:ln w="12700">
            <a:solidFill>
              <a:srgbClr val="C9CFD2"/>
            </a:solidFill>
            <a:prstDash val="solid"/>
            <a:headEnd type="triangle"/>
          </a:ln>
        </p:spPr>
        <p:txBody>
          <a:bodyPr/>
          <a:lstStyle/>
          <a:p>
            <a:endParaRPr lang="en-US" sz="1000">
              <a:latin typeface="Calibri" panose="020F0502020204030204" pitchFamily="34" charset="0"/>
              <a:cs typeface="Calibri" panose="020F0502020204030204" pitchFamily="34" charset="0"/>
            </a:endParaRPr>
          </a:p>
        </p:txBody>
      </p:sp>
      <p:sp>
        <p:nvSpPr>
          <p:cNvPr id="24" name="Shape 23">
            <a:extLst>
              <a:ext uri="{FF2B5EF4-FFF2-40B4-BE49-F238E27FC236}">
                <a16:creationId xmlns:a16="http://schemas.microsoft.com/office/drawing/2014/main" id="{BE0705FA-560F-2550-75BE-39DFB47AF985}"/>
              </a:ext>
            </a:extLst>
          </p:cNvPr>
          <p:cNvSpPr/>
          <p:nvPr/>
        </p:nvSpPr>
        <p:spPr>
          <a:xfrm>
            <a:off x="1616940" y="3728577"/>
            <a:ext cx="951637" cy="382055"/>
          </a:xfrm>
          <a:prstGeom prst="line">
            <a:avLst/>
          </a:prstGeom>
          <a:noFill/>
          <a:ln w="12700">
            <a:solidFill>
              <a:srgbClr val="C9CFD2"/>
            </a:solidFill>
            <a:prstDash val="solid"/>
            <a:headEnd type="triangle"/>
          </a:ln>
        </p:spPr>
        <p:txBody>
          <a:bodyPr/>
          <a:lstStyle/>
          <a:p>
            <a:endParaRPr lang="en-US" sz="1000">
              <a:latin typeface="Calibri" panose="020F0502020204030204" pitchFamily="34" charset="0"/>
              <a:cs typeface="Calibri" panose="020F0502020204030204" pitchFamily="34" charset="0"/>
            </a:endParaRPr>
          </a:p>
        </p:txBody>
      </p:sp>
      <p:sp>
        <p:nvSpPr>
          <p:cNvPr id="25" name="Text 24">
            <a:extLst>
              <a:ext uri="{FF2B5EF4-FFF2-40B4-BE49-F238E27FC236}">
                <a16:creationId xmlns:a16="http://schemas.microsoft.com/office/drawing/2014/main" id="{2A69D4F1-67E4-CDD4-FFF3-A9288C8E58F8}"/>
              </a:ext>
            </a:extLst>
          </p:cNvPr>
          <p:cNvSpPr/>
          <p:nvPr/>
        </p:nvSpPr>
        <p:spPr>
          <a:xfrm>
            <a:off x="662328" y="3223511"/>
            <a:ext cx="971503" cy="274320"/>
          </a:xfrm>
          <a:prstGeom prst="rect">
            <a:avLst/>
          </a:prstGeom>
          <a:noFill/>
          <a:ln/>
        </p:spPr>
        <p:txBody>
          <a:bodyPr wrap="square" lIns="0" tIns="0" rIns="0" bIns="0" rtlCol="0" anchor="ctr"/>
          <a:lstStyle/>
          <a:p>
            <a:pPr algn="ctr"/>
            <a:r>
              <a:rPr lang="en-US" sz="1000" b="1">
                <a:solidFill>
                  <a:srgbClr val="004791"/>
                </a:solidFill>
                <a:latin typeface="Calibri" panose="020F0502020204030204" pitchFamily="34" charset="0"/>
                <a:ea typeface="Calibri" pitchFamily="34" charset="-122"/>
                <a:cs typeface="Calibri" panose="020F0502020204030204" pitchFamily="34" charset="0"/>
              </a:rPr>
              <a:t>Hospital B</a:t>
            </a:r>
            <a:endParaRPr lang="en-US" sz="1000">
              <a:latin typeface="Calibri" panose="020F0502020204030204" pitchFamily="34" charset="0"/>
              <a:cs typeface="Calibri" panose="020F0502020204030204" pitchFamily="34" charset="0"/>
            </a:endParaRPr>
          </a:p>
        </p:txBody>
      </p:sp>
      <p:sp>
        <p:nvSpPr>
          <p:cNvPr id="26" name="Text 28">
            <a:extLst>
              <a:ext uri="{FF2B5EF4-FFF2-40B4-BE49-F238E27FC236}">
                <a16:creationId xmlns:a16="http://schemas.microsoft.com/office/drawing/2014/main" id="{7F9CFD30-617A-FD23-9223-350C0DDA6BD5}"/>
              </a:ext>
            </a:extLst>
          </p:cNvPr>
          <p:cNvSpPr/>
          <p:nvPr/>
        </p:nvSpPr>
        <p:spPr>
          <a:xfrm>
            <a:off x="4717124" y="2191510"/>
            <a:ext cx="1207458" cy="237744"/>
          </a:xfrm>
          <a:prstGeom prst="rect">
            <a:avLst/>
          </a:prstGeom>
          <a:noFill/>
          <a:ln/>
        </p:spPr>
        <p:txBody>
          <a:bodyPr wrap="square" lIns="0" tIns="0" rIns="0" bIns="0" rtlCol="0" anchor="ctr"/>
          <a:lstStyle/>
          <a:p>
            <a:pPr marL="0" indent="0" algn="ctr">
              <a:buNone/>
            </a:pPr>
            <a:r>
              <a:rPr lang="en-US" sz="1000">
                <a:solidFill>
                  <a:srgbClr val="0F7173"/>
                </a:solidFill>
                <a:latin typeface="Calibri" panose="020F0502020204030204" pitchFamily="34" charset="0"/>
                <a:ea typeface="Calibri" pitchFamily="34" charset="-122"/>
                <a:cs typeface="Calibri" panose="020F0502020204030204" pitchFamily="34" charset="0"/>
              </a:rPr>
              <a:t>heart failure</a:t>
            </a:r>
            <a:endParaRPr lang="en-US" sz="1000">
              <a:latin typeface="Calibri" panose="020F0502020204030204" pitchFamily="34" charset="0"/>
              <a:cs typeface="Calibri" panose="020F0502020204030204" pitchFamily="34" charset="0"/>
            </a:endParaRPr>
          </a:p>
        </p:txBody>
      </p:sp>
      <p:sp>
        <p:nvSpPr>
          <p:cNvPr id="27" name="Text 32">
            <a:extLst>
              <a:ext uri="{FF2B5EF4-FFF2-40B4-BE49-F238E27FC236}">
                <a16:creationId xmlns:a16="http://schemas.microsoft.com/office/drawing/2014/main" id="{E7E73BA1-9263-418E-2CB3-0A3C596A95BA}"/>
              </a:ext>
            </a:extLst>
          </p:cNvPr>
          <p:cNvSpPr/>
          <p:nvPr/>
        </p:nvSpPr>
        <p:spPr>
          <a:xfrm>
            <a:off x="4722297" y="3113748"/>
            <a:ext cx="1214157" cy="237744"/>
          </a:xfrm>
          <a:prstGeom prst="rect">
            <a:avLst/>
          </a:prstGeom>
          <a:noFill/>
          <a:ln/>
        </p:spPr>
        <p:txBody>
          <a:bodyPr wrap="square" lIns="0" tIns="0" rIns="0" bIns="0" rtlCol="0" anchor="ctr"/>
          <a:lstStyle/>
          <a:p>
            <a:pPr marL="0" indent="0" algn="ctr">
              <a:buNone/>
            </a:pPr>
            <a:r>
              <a:rPr lang="en-US" sz="1000">
                <a:solidFill>
                  <a:srgbClr val="C9CFD2"/>
                </a:solidFill>
                <a:latin typeface="Calibri" panose="020F0502020204030204" pitchFamily="34" charset="0"/>
                <a:ea typeface="Calibri" pitchFamily="34" charset="-122"/>
                <a:cs typeface="Calibri" panose="020F0502020204030204" pitchFamily="34" charset="0"/>
              </a:rPr>
              <a:t>C-reactive protein</a:t>
            </a:r>
            <a:endParaRPr lang="en-US" sz="1000">
              <a:latin typeface="Calibri" panose="020F0502020204030204" pitchFamily="34" charset="0"/>
              <a:cs typeface="Calibri" panose="020F0502020204030204" pitchFamily="34" charset="0"/>
            </a:endParaRPr>
          </a:p>
        </p:txBody>
      </p:sp>
      <p:sp>
        <p:nvSpPr>
          <p:cNvPr id="28" name="Text 36">
            <a:extLst>
              <a:ext uri="{FF2B5EF4-FFF2-40B4-BE49-F238E27FC236}">
                <a16:creationId xmlns:a16="http://schemas.microsoft.com/office/drawing/2014/main" id="{3875542F-5615-C9AB-90D7-8B8DD355FEB4}"/>
              </a:ext>
            </a:extLst>
          </p:cNvPr>
          <p:cNvSpPr/>
          <p:nvPr/>
        </p:nvSpPr>
        <p:spPr>
          <a:xfrm>
            <a:off x="4711849" y="4115269"/>
            <a:ext cx="1202184" cy="384048"/>
          </a:xfrm>
          <a:prstGeom prst="rect">
            <a:avLst/>
          </a:prstGeom>
          <a:noFill/>
          <a:ln/>
        </p:spPr>
        <p:txBody>
          <a:bodyPr wrap="square" lIns="0" tIns="0" rIns="0" bIns="0" rtlCol="0" anchor="ctr"/>
          <a:lstStyle/>
          <a:p>
            <a:pPr marL="0" indent="0" algn="ctr">
              <a:buNone/>
            </a:pPr>
            <a:r>
              <a:rPr lang="en-US" sz="1000">
                <a:solidFill>
                  <a:srgbClr val="0F7173"/>
                </a:solidFill>
                <a:latin typeface="Calibri" panose="020F0502020204030204" pitchFamily="34" charset="0"/>
                <a:ea typeface="Calibri" pitchFamily="34" charset="-122"/>
                <a:cs typeface="Calibri" panose="020F0502020204030204" pitchFamily="34" charset="0"/>
              </a:rPr>
              <a:t>HF with preserved ejection fraction</a:t>
            </a:r>
            <a:endParaRPr lang="en-US" sz="1000">
              <a:latin typeface="Calibri" panose="020F0502020204030204" pitchFamily="34" charset="0"/>
              <a:cs typeface="Calibri" panose="020F0502020204030204" pitchFamily="34" charset="0"/>
            </a:endParaRPr>
          </a:p>
        </p:txBody>
      </p:sp>
      <p:sp>
        <p:nvSpPr>
          <p:cNvPr id="30" name="Shape 37">
            <a:extLst>
              <a:ext uri="{FF2B5EF4-FFF2-40B4-BE49-F238E27FC236}">
                <a16:creationId xmlns:a16="http://schemas.microsoft.com/office/drawing/2014/main" id="{47D45360-1845-6C8F-9D47-296E4C571FC4}"/>
              </a:ext>
            </a:extLst>
          </p:cNvPr>
          <p:cNvSpPr/>
          <p:nvPr/>
        </p:nvSpPr>
        <p:spPr>
          <a:xfrm>
            <a:off x="3770761" y="1916369"/>
            <a:ext cx="946362" cy="49159"/>
          </a:xfrm>
          <a:prstGeom prst="line">
            <a:avLst/>
          </a:prstGeom>
          <a:noFill/>
          <a:ln w="12700">
            <a:solidFill>
              <a:srgbClr val="C9CFD2"/>
            </a:solidFill>
            <a:prstDash val="solid"/>
            <a:tailEnd type="triangle"/>
          </a:ln>
        </p:spPr>
        <p:txBody>
          <a:bodyPr/>
          <a:lstStyle/>
          <a:p>
            <a:endParaRPr lang="en-US" sz="1000">
              <a:latin typeface="Calibri" panose="020F0502020204030204" pitchFamily="34" charset="0"/>
              <a:cs typeface="Calibri" panose="020F0502020204030204" pitchFamily="34" charset="0"/>
            </a:endParaRPr>
          </a:p>
        </p:txBody>
      </p:sp>
      <p:sp>
        <p:nvSpPr>
          <p:cNvPr id="32" name="Shape 38">
            <a:extLst>
              <a:ext uri="{FF2B5EF4-FFF2-40B4-BE49-F238E27FC236}">
                <a16:creationId xmlns:a16="http://schemas.microsoft.com/office/drawing/2014/main" id="{ADE4F5ED-B389-DFE1-4FB6-BB798E662D06}"/>
              </a:ext>
            </a:extLst>
          </p:cNvPr>
          <p:cNvSpPr/>
          <p:nvPr/>
        </p:nvSpPr>
        <p:spPr>
          <a:xfrm>
            <a:off x="3770761" y="3407141"/>
            <a:ext cx="941088" cy="506014"/>
          </a:xfrm>
          <a:prstGeom prst="line">
            <a:avLst/>
          </a:prstGeom>
          <a:noFill/>
          <a:ln w="12700">
            <a:solidFill>
              <a:srgbClr val="C9CFD2"/>
            </a:solidFill>
            <a:prstDash val="solid"/>
            <a:tailEnd type="triangle"/>
          </a:ln>
        </p:spPr>
        <p:txBody>
          <a:bodyPr/>
          <a:lstStyle/>
          <a:p>
            <a:endParaRPr lang="en-US" sz="1000">
              <a:latin typeface="Calibri" panose="020F0502020204030204" pitchFamily="34" charset="0"/>
              <a:cs typeface="Calibri" panose="020F0502020204030204" pitchFamily="34" charset="0"/>
            </a:endParaRPr>
          </a:p>
        </p:txBody>
      </p:sp>
      <p:sp>
        <p:nvSpPr>
          <p:cNvPr id="34" name="Shape 39">
            <a:extLst>
              <a:ext uri="{FF2B5EF4-FFF2-40B4-BE49-F238E27FC236}">
                <a16:creationId xmlns:a16="http://schemas.microsoft.com/office/drawing/2014/main" id="{FF736B13-2DDC-3C61-C504-37AF88F722F0}"/>
              </a:ext>
            </a:extLst>
          </p:cNvPr>
          <p:cNvSpPr/>
          <p:nvPr/>
        </p:nvSpPr>
        <p:spPr>
          <a:xfrm>
            <a:off x="3770761" y="2565349"/>
            <a:ext cx="946361" cy="319869"/>
          </a:xfrm>
          <a:prstGeom prst="line">
            <a:avLst/>
          </a:prstGeom>
          <a:noFill/>
          <a:ln w="12700">
            <a:solidFill>
              <a:srgbClr val="C9CFD2"/>
            </a:solidFill>
            <a:prstDash val="solid"/>
            <a:tailEnd type="triangle"/>
          </a:ln>
        </p:spPr>
        <p:txBody>
          <a:bodyPr/>
          <a:lstStyle/>
          <a:p>
            <a:endParaRPr lang="en-US" sz="1000">
              <a:latin typeface="Calibri" panose="020F0502020204030204" pitchFamily="34" charset="0"/>
              <a:cs typeface="Calibri" panose="020F0502020204030204" pitchFamily="34" charset="0"/>
            </a:endParaRPr>
          </a:p>
        </p:txBody>
      </p:sp>
      <p:sp>
        <p:nvSpPr>
          <p:cNvPr id="35" name="Shape 40">
            <a:extLst>
              <a:ext uri="{FF2B5EF4-FFF2-40B4-BE49-F238E27FC236}">
                <a16:creationId xmlns:a16="http://schemas.microsoft.com/office/drawing/2014/main" id="{2FBA97B8-395E-AC7F-6C0C-A57925344E3D}"/>
              </a:ext>
            </a:extLst>
          </p:cNvPr>
          <p:cNvSpPr/>
          <p:nvPr/>
        </p:nvSpPr>
        <p:spPr>
          <a:xfrm flipV="1">
            <a:off x="3776034" y="3106357"/>
            <a:ext cx="924197" cy="993068"/>
          </a:xfrm>
          <a:prstGeom prst="line">
            <a:avLst/>
          </a:prstGeom>
          <a:noFill/>
          <a:ln w="12700">
            <a:solidFill>
              <a:srgbClr val="C9CFD2"/>
            </a:solidFill>
            <a:prstDash val="solid"/>
            <a:tailEnd type="triangle"/>
          </a:ln>
        </p:spPr>
        <p:txBody>
          <a:bodyPr/>
          <a:lstStyle/>
          <a:p>
            <a:endParaRPr lang="en-US" sz="1000">
              <a:latin typeface="Calibri" panose="020F0502020204030204" pitchFamily="34" charset="0"/>
              <a:cs typeface="Calibri" panose="020F0502020204030204" pitchFamily="34" charset="0"/>
            </a:endParaRPr>
          </a:p>
        </p:txBody>
      </p:sp>
      <p:sp>
        <p:nvSpPr>
          <p:cNvPr id="36" name="Text 44">
            <a:extLst>
              <a:ext uri="{FF2B5EF4-FFF2-40B4-BE49-F238E27FC236}">
                <a16:creationId xmlns:a16="http://schemas.microsoft.com/office/drawing/2014/main" id="{88F926E5-6624-1BB4-6E25-C40FEF857F75}"/>
              </a:ext>
            </a:extLst>
          </p:cNvPr>
          <p:cNvSpPr/>
          <p:nvPr/>
        </p:nvSpPr>
        <p:spPr>
          <a:xfrm rot="5400000">
            <a:off x="5640088" y="2807237"/>
            <a:ext cx="1188720" cy="182880"/>
          </a:xfrm>
          <a:prstGeom prst="rect">
            <a:avLst/>
          </a:prstGeom>
          <a:noFill/>
          <a:ln/>
        </p:spPr>
        <p:txBody>
          <a:bodyPr wrap="square" lIns="0" tIns="0" rIns="0" bIns="0" rtlCol="0" anchor="ctr"/>
          <a:lstStyle/>
          <a:p>
            <a:pPr algn="ctr"/>
            <a:r>
              <a:rPr lang="en-US" sz="1000" err="1">
                <a:solidFill>
                  <a:srgbClr val="404040"/>
                </a:solidFill>
                <a:latin typeface="Calibri" panose="020F0502020204030204" pitchFamily="34" charset="0"/>
                <a:ea typeface="Consolas" pitchFamily="34" charset="-122"/>
                <a:cs typeface="Calibri" panose="020F0502020204030204" pitchFamily="34" charset="0"/>
              </a:rPr>
              <a:t>rdfs:subClassOf</a:t>
            </a:r>
            <a:endParaRPr lang="en-US" sz="1000">
              <a:latin typeface="Calibri" panose="020F0502020204030204" pitchFamily="34" charset="0"/>
              <a:cs typeface="Calibri" panose="020F0502020204030204" pitchFamily="34" charset="0"/>
            </a:endParaRPr>
          </a:p>
        </p:txBody>
      </p:sp>
      <p:sp>
        <p:nvSpPr>
          <p:cNvPr id="37" name="Text 45">
            <a:extLst>
              <a:ext uri="{FF2B5EF4-FFF2-40B4-BE49-F238E27FC236}">
                <a16:creationId xmlns:a16="http://schemas.microsoft.com/office/drawing/2014/main" id="{8684C096-A68C-5534-03DD-37A448A51A78}"/>
              </a:ext>
            </a:extLst>
          </p:cNvPr>
          <p:cNvSpPr/>
          <p:nvPr/>
        </p:nvSpPr>
        <p:spPr>
          <a:xfrm rot="1215228">
            <a:off x="1338307" y="2393212"/>
            <a:ext cx="1463040" cy="182880"/>
          </a:xfrm>
          <a:prstGeom prst="rect">
            <a:avLst/>
          </a:prstGeom>
          <a:noFill/>
          <a:ln/>
        </p:spPr>
        <p:txBody>
          <a:bodyPr wrap="square" lIns="0" tIns="0" rIns="0" bIns="0" rtlCol="0" anchor="ctr"/>
          <a:lstStyle/>
          <a:p>
            <a:pPr marL="0" indent="0" algn="ctr">
              <a:buNone/>
            </a:pPr>
            <a:r>
              <a:rPr lang="en-US" sz="1000">
                <a:solidFill>
                  <a:srgbClr val="404040"/>
                </a:solidFill>
                <a:latin typeface="Calibri" panose="020F0502020204030204" pitchFamily="34" charset="0"/>
                <a:ea typeface="Consolas" pitchFamily="34" charset="-122"/>
                <a:cs typeface="Calibri" panose="020F0502020204030204" pitchFamily="34" charset="0"/>
              </a:rPr>
              <a:t>fhir:subject</a:t>
            </a:r>
            <a:endParaRPr lang="en-US" sz="1000">
              <a:latin typeface="Calibri" panose="020F0502020204030204" pitchFamily="34" charset="0"/>
              <a:cs typeface="Calibri" panose="020F0502020204030204" pitchFamily="34" charset="0"/>
            </a:endParaRPr>
          </a:p>
        </p:txBody>
      </p:sp>
      <p:sp>
        <p:nvSpPr>
          <p:cNvPr id="38" name="Text 46">
            <a:extLst>
              <a:ext uri="{FF2B5EF4-FFF2-40B4-BE49-F238E27FC236}">
                <a16:creationId xmlns:a16="http://schemas.microsoft.com/office/drawing/2014/main" id="{CEC9B09B-4442-22E1-4B02-870DF8B15565}"/>
              </a:ext>
            </a:extLst>
          </p:cNvPr>
          <p:cNvSpPr/>
          <p:nvPr/>
        </p:nvSpPr>
        <p:spPr>
          <a:xfrm rot="219980">
            <a:off x="3621612" y="1768908"/>
            <a:ext cx="1280160" cy="182880"/>
          </a:xfrm>
          <a:prstGeom prst="rect">
            <a:avLst/>
          </a:prstGeom>
          <a:noFill/>
          <a:ln/>
        </p:spPr>
        <p:txBody>
          <a:bodyPr wrap="square" lIns="0" tIns="0" rIns="0" bIns="0" rtlCol="0" anchor="ctr"/>
          <a:lstStyle/>
          <a:p>
            <a:pPr marL="0" indent="0" algn="ctr">
              <a:buNone/>
            </a:pPr>
            <a:r>
              <a:rPr lang="en-US" sz="1000">
                <a:solidFill>
                  <a:srgbClr val="404040"/>
                </a:solidFill>
                <a:latin typeface="Calibri" panose="020F0502020204030204" pitchFamily="34" charset="0"/>
                <a:ea typeface="Consolas" pitchFamily="34" charset="-122"/>
                <a:cs typeface="Calibri" panose="020F0502020204030204" pitchFamily="34" charset="0"/>
              </a:rPr>
              <a:t>fhir:code</a:t>
            </a:r>
            <a:endParaRPr lang="en-US" sz="1000">
              <a:latin typeface="Calibri" panose="020F0502020204030204" pitchFamily="34" charset="0"/>
              <a:cs typeface="Calibri" panose="020F0502020204030204" pitchFamily="34" charset="0"/>
            </a:endParaRPr>
          </a:p>
        </p:txBody>
      </p:sp>
      <p:sp>
        <p:nvSpPr>
          <p:cNvPr id="39" name="Text 45">
            <a:extLst>
              <a:ext uri="{FF2B5EF4-FFF2-40B4-BE49-F238E27FC236}">
                <a16:creationId xmlns:a16="http://schemas.microsoft.com/office/drawing/2014/main" id="{201F8D1C-1087-AD2C-DABB-11CEECA20DBF}"/>
              </a:ext>
            </a:extLst>
          </p:cNvPr>
          <p:cNvSpPr/>
          <p:nvPr/>
        </p:nvSpPr>
        <p:spPr>
          <a:xfrm rot="1291021">
            <a:off x="1338161" y="3919559"/>
            <a:ext cx="1463040" cy="182880"/>
          </a:xfrm>
          <a:prstGeom prst="rect">
            <a:avLst/>
          </a:prstGeom>
          <a:noFill/>
          <a:ln/>
        </p:spPr>
        <p:txBody>
          <a:bodyPr wrap="square" lIns="0" tIns="0" rIns="0" bIns="0" rtlCol="0" anchor="ctr"/>
          <a:lstStyle/>
          <a:p>
            <a:pPr marL="0" indent="0" algn="ctr">
              <a:buNone/>
            </a:pPr>
            <a:r>
              <a:rPr lang="en-US" sz="1000">
                <a:solidFill>
                  <a:srgbClr val="404040"/>
                </a:solidFill>
                <a:latin typeface="Calibri" panose="020F0502020204030204" pitchFamily="34" charset="0"/>
                <a:ea typeface="Consolas" pitchFamily="34" charset="-122"/>
                <a:cs typeface="Calibri" panose="020F0502020204030204" pitchFamily="34" charset="0"/>
              </a:rPr>
              <a:t>fhir:subject</a:t>
            </a:r>
            <a:endParaRPr lang="en-US" sz="1000">
              <a:latin typeface="Calibri" panose="020F0502020204030204" pitchFamily="34" charset="0"/>
              <a:cs typeface="Calibri" panose="020F0502020204030204" pitchFamily="34" charset="0"/>
            </a:endParaRPr>
          </a:p>
        </p:txBody>
      </p:sp>
      <p:sp>
        <p:nvSpPr>
          <p:cNvPr id="40" name="Text 46">
            <a:extLst>
              <a:ext uri="{FF2B5EF4-FFF2-40B4-BE49-F238E27FC236}">
                <a16:creationId xmlns:a16="http://schemas.microsoft.com/office/drawing/2014/main" id="{FFC75418-1995-A4DC-5246-C963537C8C03}"/>
              </a:ext>
            </a:extLst>
          </p:cNvPr>
          <p:cNvSpPr/>
          <p:nvPr/>
        </p:nvSpPr>
        <p:spPr>
          <a:xfrm rot="1098549">
            <a:off x="3637329" y="2565549"/>
            <a:ext cx="1280160" cy="182880"/>
          </a:xfrm>
          <a:prstGeom prst="rect">
            <a:avLst/>
          </a:prstGeom>
          <a:noFill/>
          <a:ln/>
        </p:spPr>
        <p:txBody>
          <a:bodyPr wrap="square" lIns="0" tIns="0" rIns="0" bIns="0" rtlCol="0" anchor="ctr"/>
          <a:lstStyle/>
          <a:p>
            <a:pPr marL="0" indent="0" algn="ctr">
              <a:buNone/>
            </a:pPr>
            <a:r>
              <a:rPr lang="en-US" sz="1000">
                <a:solidFill>
                  <a:srgbClr val="404040"/>
                </a:solidFill>
                <a:latin typeface="Calibri" panose="020F0502020204030204" pitchFamily="34" charset="0"/>
                <a:ea typeface="Consolas" pitchFamily="34" charset="-122"/>
                <a:cs typeface="Calibri" panose="020F0502020204030204" pitchFamily="34" charset="0"/>
              </a:rPr>
              <a:t>fhir:code</a:t>
            </a:r>
            <a:endParaRPr lang="en-US" sz="1000">
              <a:latin typeface="Calibri" panose="020F0502020204030204" pitchFamily="34" charset="0"/>
              <a:cs typeface="Calibri" panose="020F0502020204030204" pitchFamily="34" charset="0"/>
            </a:endParaRPr>
          </a:p>
        </p:txBody>
      </p:sp>
      <p:sp>
        <p:nvSpPr>
          <p:cNvPr id="41" name="Text 46">
            <a:extLst>
              <a:ext uri="{FF2B5EF4-FFF2-40B4-BE49-F238E27FC236}">
                <a16:creationId xmlns:a16="http://schemas.microsoft.com/office/drawing/2014/main" id="{4D228B6D-1376-37C2-82BE-785347F4C150}"/>
              </a:ext>
            </a:extLst>
          </p:cNvPr>
          <p:cNvSpPr/>
          <p:nvPr/>
        </p:nvSpPr>
        <p:spPr>
          <a:xfrm rot="1687013">
            <a:off x="3371453" y="3361234"/>
            <a:ext cx="1280160" cy="182880"/>
          </a:xfrm>
          <a:prstGeom prst="rect">
            <a:avLst/>
          </a:prstGeom>
          <a:noFill/>
          <a:ln/>
        </p:spPr>
        <p:txBody>
          <a:bodyPr wrap="square" lIns="0" tIns="0" rIns="0" bIns="0" rtlCol="0" anchor="ctr"/>
          <a:lstStyle/>
          <a:p>
            <a:pPr marL="0" indent="0" algn="ctr">
              <a:buNone/>
            </a:pPr>
            <a:r>
              <a:rPr lang="en-US" sz="1000">
                <a:solidFill>
                  <a:srgbClr val="404040"/>
                </a:solidFill>
                <a:latin typeface="Calibri" panose="020F0502020204030204" pitchFamily="34" charset="0"/>
                <a:ea typeface="Consolas" pitchFamily="34" charset="-122"/>
                <a:cs typeface="Calibri" panose="020F0502020204030204" pitchFamily="34" charset="0"/>
              </a:rPr>
              <a:t>fhir:code</a:t>
            </a:r>
            <a:endParaRPr lang="en-US" sz="1000">
              <a:latin typeface="Calibri" panose="020F0502020204030204" pitchFamily="34" charset="0"/>
              <a:cs typeface="Calibri" panose="020F0502020204030204" pitchFamily="34" charset="0"/>
            </a:endParaRPr>
          </a:p>
        </p:txBody>
      </p:sp>
      <p:sp>
        <p:nvSpPr>
          <p:cNvPr id="42" name="Text 46">
            <a:extLst>
              <a:ext uri="{FF2B5EF4-FFF2-40B4-BE49-F238E27FC236}">
                <a16:creationId xmlns:a16="http://schemas.microsoft.com/office/drawing/2014/main" id="{3CBE7703-B7C1-6EC4-404A-E752B0862225}"/>
              </a:ext>
            </a:extLst>
          </p:cNvPr>
          <p:cNvSpPr/>
          <p:nvPr/>
        </p:nvSpPr>
        <p:spPr>
          <a:xfrm rot="18707705">
            <a:off x="3771698" y="3208077"/>
            <a:ext cx="1280160" cy="182880"/>
          </a:xfrm>
          <a:prstGeom prst="rect">
            <a:avLst/>
          </a:prstGeom>
          <a:noFill/>
          <a:ln/>
        </p:spPr>
        <p:txBody>
          <a:bodyPr wrap="square" lIns="0" tIns="0" rIns="0" bIns="0" rtlCol="0" anchor="ctr"/>
          <a:lstStyle/>
          <a:p>
            <a:pPr marL="0" indent="0" algn="ctr">
              <a:buNone/>
            </a:pPr>
            <a:r>
              <a:rPr lang="en-US" sz="1000">
                <a:solidFill>
                  <a:srgbClr val="404040"/>
                </a:solidFill>
                <a:latin typeface="Calibri" panose="020F0502020204030204" pitchFamily="34" charset="0"/>
                <a:ea typeface="Consolas" pitchFamily="34" charset="-122"/>
                <a:cs typeface="Calibri" panose="020F0502020204030204" pitchFamily="34" charset="0"/>
              </a:rPr>
              <a:t>fhir:code</a:t>
            </a:r>
            <a:endParaRPr lang="en-US" sz="1000">
              <a:latin typeface="Calibri" panose="020F0502020204030204" pitchFamily="34" charset="0"/>
              <a:cs typeface="Calibri" panose="020F0502020204030204" pitchFamily="34" charset="0"/>
            </a:endParaRPr>
          </a:p>
        </p:txBody>
      </p:sp>
      <p:sp>
        <p:nvSpPr>
          <p:cNvPr id="43" name="Text 45">
            <a:extLst>
              <a:ext uri="{FF2B5EF4-FFF2-40B4-BE49-F238E27FC236}">
                <a16:creationId xmlns:a16="http://schemas.microsoft.com/office/drawing/2014/main" id="{AAF27ABE-A38D-8BE3-2000-C652453A245A}"/>
              </a:ext>
            </a:extLst>
          </p:cNvPr>
          <p:cNvSpPr/>
          <p:nvPr/>
        </p:nvSpPr>
        <p:spPr>
          <a:xfrm rot="20472037">
            <a:off x="1330277" y="3401597"/>
            <a:ext cx="1463040" cy="182880"/>
          </a:xfrm>
          <a:prstGeom prst="rect">
            <a:avLst/>
          </a:prstGeom>
          <a:noFill/>
          <a:ln/>
        </p:spPr>
        <p:txBody>
          <a:bodyPr wrap="square" lIns="0" tIns="0" rIns="0" bIns="0" rtlCol="0" anchor="ctr"/>
          <a:lstStyle/>
          <a:p>
            <a:pPr marL="0" indent="0" algn="ctr">
              <a:buNone/>
            </a:pPr>
            <a:r>
              <a:rPr lang="en-US" sz="1000">
                <a:solidFill>
                  <a:srgbClr val="404040"/>
                </a:solidFill>
                <a:latin typeface="Calibri" panose="020F0502020204030204" pitchFamily="34" charset="0"/>
                <a:ea typeface="Consolas" pitchFamily="34" charset="-122"/>
                <a:cs typeface="Calibri" panose="020F0502020204030204" pitchFamily="34" charset="0"/>
              </a:rPr>
              <a:t>fhir:subject</a:t>
            </a:r>
            <a:endParaRPr lang="en-US" sz="1000">
              <a:latin typeface="Calibri" panose="020F0502020204030204" pitchFamily="34" charset="0"/>
              <a:cs typeface="Calibri" panose="020F0502020204030204" pitchFamily="34" charset="0"/>
            </a:endParaRPr>
          </a:p>
        </p:txBody>
      </p:sp>
      <p:sp>
        <p:nvSpPr>
          <p:cNvPr id="44" name="Text 45">
            <a:extLst>
              <a:ext uri="{FF2B5EF4-FFF2-40B4-BE49-F238E27FC236}">
                <a16:creationId xmlns:a16="http://schemas.microsoft.com/office/drawing/2014/main" id="{17A1E776-582C-E7DB-D080-3D8EA72256A1}"/>
              </a:ext>
            </a:extLst>
          </p:cNvPr>
          <p:cNvSpPr/>
          <p:nvPr/>
        </p:nvSpPr>
        <p:spPr>
          <a:xfrm rot="20527148">
            <a:off x="1340028" y="1909518"/>
            <a:ext cx="1463040" cy="182880"/>
          </a:xfrm>
          <a:prstGeom prst="rect">
            <a:avLst/>
          </a:prstGeom>
          <a:noFill/>
          <a:ln/>
        </p:spPr>
        <p:txBody>
          <a:bodyPr wrap="square" lIns="0" tIns="0" rIns="0" bIns="0" rtlCol="0" anchor="ctr"/>
          <a:lstStyle/>
          <a:p>
            <a:pPr marL="0" indent="0" algn="ctr">
              <a:buNone/>
            </a:pPr>
            <a:r>
              <a:rPr lang="en-US" sz="1000">
                <a:solidFill>
                  <a:srgbClr val="404040"/>
                </a:solidFill>
                <a:latin typeface="Calibri" panose="020F0502020204030204" pitchFamily="34" charset="0"/>
                <a:ea typeface="Consolas" pitchFamily="34" charset="-122"/>
                <a:cs typeface="Calibri" panose="020F0502020204030204" pitchFamily="34" charset="0"/>
              </a:rPr>
              <a:t>fhir:subject</a:t>
            </a:r>
            <a:endParaRPr lang="en-US" sz="1000">
              <a:latin typeface="Calibri" panose="020F0502020204030204" pitchFamily="34" charset="0"/>
              <a:cs typeface="Calibri" panose="020F0502020204030204" pitchFamily="34" charset="0"/>
            </a:endParaRPr>
          </a:p>
        </p:txBody>
      </p:sp>
      <p:cxnSp>
        <p:nvCxnSpPr>
          <p:cNvPr id="45" name="Elbow Connector 58">
            <a:extLst>
              <a:ext uri="{FF2B5EF4-FFF2-40B4-BE49-F238E27FC236}">
                <a16:creationId xmlns:a16="http://schemas.microsoft.com/office/drawing/2014/main" id="{1502A8F0-497E-EF7C-A482-77CBA3F1AF0F}"/>
              </a:ext>
            </a:extLst>
          </p:cNvPr>
          <p:cNvCxnSpPr>
            <a:cxnSpLocks/>
          </p:cNvCxnSpPr>
          <p:nvPr/>
        </p:nvCxnSpPr>
        <p:spPr>
          <a:xfrm rot="5400000" flipH="1" flipV="1">
            <a:off x="4947006" y="2931980"/>
            <a:ext cx="1951200" cy="2"/>
          </a:xfrm>
          <a:prstGeom prst="bentConnector4">
            <a:avLst>
              <a:gd name="adj1" fmla="val 449"/>
              <a:gd name="adj2" fmla="val 11430100000"/>
            </a:avLst>
          </a:prstGeom>
          <a:noFill/>
          <a:ln w="28575">
            <a:solidFill>
              <a:srgbClr val="0F7173"/>
            </a:solidFill>
            <a:prstDash val="solid"/>
            <a:tailEnd type="triangle"/>
          </a:ln>
        </p:spPr>
      </p:cxnSp>
      <p:grpSp>
        <p:nvGrpSpPr>
          <p:cNvPr id="46" name="Gruppieren 45">
            <a:extLst>
              <a:ext uri="{FF2B5EF4-FFF2-40B4-BE49-F238E27FC236}">
                <a16:creationId xmlns:a16="http://schemas.microsoft.com/office/drawing/2014/main" id="{194BA3AB-5897-B4B2-BB76-E2D0CF9D6482}"/>
              </a:ext>
            </a:extLst>
          </p:cNvPr>
          <p:cNvGrpSpPr/>
          <p:nvPr/>
        </p:nvGrpSpPr>
        <p:grpSpPr>
          <a:xfrm>
            <a:off x="2563302" y="2364054"/>
            <a:ext cx="1207460" cy="442235"/>
            <a:chOff x="3181658" y="1691880"/>
            <a:chExt cx="1207460" cy="442235"/>
          </a:xfrm>
        </p:grpSpPr>
        <p:sp>
          <p:nvSpPr>
            <p:cNvPr id="47" name="Shape 4">
              <a:extLst>
                <a:ext uri="{FF2B5EF4-FFF2-40B4-BE49-F238E27FC236}">
                  <a16:creationId xmlns:a16="http://schemas.microsoft.com/office/drawing/2014/main" id="{5C94EBAF-6D07-A39C-433A-ABEB0C4918CB}"/>
                </a:ext>
              </a:extLst>
            </p:cNvPr>
            <p:cNvSpPr/>
            <p:nvPr/>
          </p:nvSpPr>
          <p:spPr>
            <a:xfrm>
              <a:off x="3181660" y="1691880"/>
              <a:ext cx="1207458" cy="436474"/>
            </a:xfrm>
            <a:prstGeom prst="roundRect">
              <a:avLst>
                <a:gd name="adj" fmla="val 9091"/>
              </a:avLst>
            </a:prstGeom>
            <a:solidFill>
              <a:srgbClr val="FFFFFF"/>
            </a:solidFill>
            <a:ln w="12700">
              <a:solidFill>
                <a:srgbClr val="C9CFD2"/>
              </a:solidFill>
              <a:prstDash val="solid"/>
            </a:ln>
          </p:spPr>
          <p:txBody>
            <a:bodyPr/>
            <a:lstStyle/>
            <a:p>
              <a:endParaRPr lang="en-US" sz="1000">
                <a:latin typeface="Calibri" panose="020F0502020204030204" pitchFamily="34" charset="0"/>
                <a:cs typeface="Calibri" panose="020F0502020204030204" pitchFamily="34" charset="0"/>
              </a:endParaRPr>
            </a:p>
          </p:txBody>
        </p:sp>
        <p:sp>
          <p:nvSpPr>
            <p:cNvPr id="48" name="Text 8">
              <a:extLst>
                <a:ext uri="{FF2B5EF4-FFF2-40B4-BE49-F238E27FC236}">
                  <a16:creationId xmlns:a16="http://schemas.microsoft.com/office/drawing/2014/main" id="{FA419F26-9EE9-D42E-7E75-56974812AE8D}"/>
                </a:ext>
              </a:extLst>
            </p:cNvPr>
            <p:cNvSpPr/>
            <p:nvPr/>
          </p:nvSpPr>
          <p:spPr>
            <a:xfrm>
              <a:off x="3181658" y="1695203"/>
              <a:ext cx="1207459" cy="219456"/>
            </a:xfrm>
            <a:prstGeom prst="rect">
              <a:avLst/>
            </a:prstGeom>
            <a:noFill/>
            <a:ln/>
          </p:spPr>
          <p:txBody>
            <a:bodyPr wrap="square" lIns="0" tIns="0" rIns="0" bIns="0" rtlCol="0" anchor="ctr"/>
            <a:lstStyle/>
            <a:p>
              <a:pPr marL="0" indent="0" algn="ctr">
                <a:buNone/>
              </a:pPr>
              <a:r>
                <a:rPr lang="en-US" sz="1000">
                  <a:solidFill>
                    <a:srgbClr val="C9CFD2"/>
                  </a:solidFill>
                  <a:latin typeface="Calibri" panose="020F0502020204030204" pitchFamily="34" charset="0"/>
                  <a:ea typeface="Consolas" pitchFamily="34" charset="-122"/>
                  <a:cs typeface="Calibri" panose="020F0502020204030204" pitchFamily="34" charset="0"/>
                </a:rPr>
                <a:t>Observation</a:t>
              </a:r>
              <a:endParaRPr lang="en-US" sz="1000">
                <a:latin typeface="Calibri" panose="020F0502020204030204" pitchFamily="34" charset="0"/>
                <a:cs typeface="Calibri" panose="020F0502020204030204" pitchFamily="34" charset="0"/>
              </a:endParaRPr>
            </a:p>
          </p:txBody>
        </p:sp>
        <p:sp>
          <p:nvSpPr>
            <p:cNvPr id="49" name="Text 9">
              <a:extLst>
                <a:ext uri="{FF2B5EF4-FFF2-40B4-BE49-F238E27FC236}">
                  <a16:creationId xmlns:a16="http://schemas.microsoft.com/office/drawing/2014/main" id="{4548C5B8-09E5-1BD2-4374-3CD38AAB8663}"/>
                </a:ext>
              </a:extLst>
            </p:cNvPr>
            <p:cNvSpPr/>
            <p:nvPr/>
          </p:nvSpPr>
          <p:spPr>
            <a:xfrm>
              <a:off x="3181658" y="1896371"/>
              <a:ext cx="1207459" cy="237744"/>
            </a:xfrm>
            <a:prstGeom prst="rect">
              <a:avLst/>
            </a:prstGeom>
            <a:noFill/>
            <a:ln/>
          </p:spPr>
          <p:txBody>
            <a:bodyPr wrap="square" lIns="0" tIns="0" rIns="0" bIns="0" rtlCol="0" anchor="ctr"/>
            <a:lstStyle/>
            <a:p>
              <a:pPr marL="0" indent="0" algn="ctr">
                <a:buNone/>
              </a:pPr>
              <a:r>
                <a:rPr lang="en-US" sz="1000" b="1">
                  <a:solidFill>
                    <a:srgbClr val="C9CFD2"/>
                  </a:solidFill>
                  <a:latin typeface="Calibri" panose="020F0502020204030204" pitchFamily="34" charset="0"/>
                  <a:ea typeface="Calibri" pitchFamily="34" charset="-122"/>
                  <a:cs typeface="Calibri" panose="020F0502020204030204" pitchFamily="34" charset="0"/>
                </a:rPr>
                <a:t>CRP 41 mg/L</a:t>
              </a:r>
              <a:endParaRPr lang="en-US" sz="1000">
                <a:latin typeface="Calibri" panose="020F0502020204030204" pitchFamily="34" charset="0"/>
                <a:cs typeface="Calibri" panose="020F0502020204030204" pitchFamily="34" charset="0"/>
              </a:endParaRPr>
            </a:p>
          </p:txBody>
        </p:sp>
      </p:grpSp>
      <p:grpSp>
        <p:nvGrpSpPr>
          <p:cNvPr id="50" name="Gruppieren 49">
            <a:extLst>
              <a:ext uri="{FF2B5EF4-FFF2-40B4-BE49-F238E27FC236}">
                <a16:creationId xmlns:a16="http://schemas.microsoft.com/office/drawing/2014/main" id="{6A4705F8-4DAE-141A-C596-4F4FD5833AF4}"/>
              </a:ext>
            </a:extLst>
          </p:cNvPr>
          <p:cNvGrpSpPr/>
          <p:nvPr/>
        </p:nvGrpSpPr>
        <p:grpSpPr>
          <a:xfrm>
            <a:off x="2563302" y="3212280"/>
            <a:ext cx="1207460" cy="442235"/>
            <a:chOff x="3181658" y="1691880"/>
            <a:chExt cx="1207460" cy="442235"/>
          </a:xfrm>
        </p:grpSpPr>
        <p:sp>
          <p:nvSpPr>
            <p:cNvPr id="51" name="Shape 4">
              <a:extLst>
                <a:ext uri="{FF2B5EF4-FFF2-40B4-BE49-F238E27FC236}">
                  <a16:creationId xmlns:a16="http://schemas.microsoft.com/office/drawing/2014/main" id="{F6253730-E264-42F5-84AC-36DD832DC372}"/>
                </a:ext>
              </a:extLst>
            </p:cNvPr>
            <p:cNvSpPr/>
            <p:nvPr/>
          </p:nvSpPr>
          <p:spPr>
            <a:xfrm>
              <a:off x="3181660" y="1691880"/>
              <a:ext cx="1207458" cy="436474"/>
            </a:xfrm>
            <a:prstGeom prst="roundRect">
              <a:avLst>
                <a:gd name="adj" fmla="val 9091"/>
              </a:avLst>
            </a:prstGeom>
            <a:solidFill>
              <a:srgbClr val="FFFFFF"/>
            </a:solidFill>
            <a:ln w="12700">
              <a:solidFill>
                <a:srgbClr val="C9CFD2"/>
              </a:solidFill>
              <a:prstDash val="solid"/>
            </a:ln>
          </p:spPr>
          <p:txBody>
            <a:bodyPr/>
            <a:lstStyle/>
            <a:p>
              <a:endParaRPr lang="en-US" sz="1000">
                <a:latin typeface="Calibri" panose="020F0502020204030204" pitchFamily="34" charset="0"/>
                <a:cs typeface="Calibri" panose="020F0502020204030204" pitchFamily="34" charset="0"/>
              </a:endParaRPr>
            </a:p>
          </p:txBody>
        </p:sp>
        <p:sp>
          <p:nvSpPr>
            <p:cNvPr id="52" name="Text 8">
              <a:extLst>
                <a:ext uri="{FF2B5EF4-FFF2-40B4-BE49-F238E27FC236}">
                  <a16:creationId xmlns:a16="http://schemas.microsoft.com/office/drawing/2014/main" id="{8BB39DA2-E43C-F106-E640-F15FFED140D5}"/>
                </a:ext>
              </a:extLst>
            </p:cNvPr>
            <p:cNvSpPr/>
            <p:nvPr/>
          </p:nvSpPr>
          <p:spPr>
            <a:xfrm>
              <a:off x="3181658" y="1695203"/>
              <a:ext cx="1207459" cy="219456"/>
            </a:xfrm>
            <a:prstGeom prst="rect">
              <a:avLst/>
            </a:prstGeom>
            <a:noFill/>
            <a:ln/>
          </p:spPr>
          <p:txBody>
            <a:bodyPr wrap="square" lIns="0" tIns="0" rIns="0" bIns="0" rtlCol="0" anchor="ctr"/>
            <a:lstStyle/>
            <a:p>
              <a:pPr marL="0" indent="0" algn="ctr">
                <a:buNone/>
              </a:pPr>
              <a:r>
                <a:rPr lang="en-US" sz="1000">
                  <a:solidFill>
                    <a:srgbClr val="C9CFD2"/>
                  </a:solidFill>
                  <a:latin typeface="Calibri" panose="020F0502020204030204" pitchFamily="34" charset="0"/>
                  <a:ea typeface="Consolas" pitchFamily="34" charset="-122"/>
                  <a:cs typeface="Calibri" panose="020F0502020204030204" pitchFamily="34" charset="0"/>
                </a:rPr>
                <a:t>Condition</a:t>
              </a:r>
              <a:endParaRPr lang="en-US" sz="1000">
                <a:latin typeface="Calibri" panose="020F0502020204030204" pitchFamily="34" charset="0"/>
                <a:cs typeface="Calibri" panose="020F0502020204030204" pitchFamily="34" charset="0"/>
              </a:endParaRPr>
            </a:p>
          </p:txBody>
        </p:sp>
        <p:sp>
          <p:nvSpPr>
            <p:cNvPr id="53" name="Text 9">
              <a:extLst>
                <a:ext uri="{FF2B5EF4-FFF2-40B4-BE49-F238E27FC236}">
                  <a16:creationId xmlns:a16="http://schemas.microsoft.com/office/drawing/2014/main" id="{D82280CE-BCA6-AB34-22AC-49AB097D708F}"/>
                </a:ext>
              </a:extLst>
            </p:cNvPr>
            <p:cNvSpPr/>
            <p:nvPr/>
          </p:nvSpPr>
          <p:spPr>
            <a:xfrm>
              <a:off x="3181658" y="1896371"/>
              <a:ext cx="1207459" cy="237744"/>
            </a:xfrm>
            <a:prstGeom prst="rect">
              <a:avLst/>
            </a:prstGeom>
            <a:noFill/>
            <a:ln/>
          </p:spPr>
          <p:txBody>
            <a:bodyPr wrap="square" lIns="0" tIns="0" rIns="0" bIns="0" rtlCol="0" anchor="ctr"/>
            <a:lstStyle/>
            <a:p>
              <a:pPr algn="ctr"/>
              <a:r>
                <a:rPr lang="en-US" sz="1000" b="1">
                  <a:solidFill>
                    <a:srgbClr val="C9CFD2"/>
                  </a:solidFill>
                  <a:latin typeface="Calibri" panose="020F0502020204030204" pitchFamily="34" charset="0"/>
                  <a:ea typeface="Calibri" pitchFamily="34" charset="-122"/>
                  <a:cs typeface="Calibri" panose="020F0502020204030204" pitchFamily="34" charset="0"/>
                </a:rPr>
                <a:t>HFpEF</a:t>
              </a:r>
              <a:endParaRPr lang="en-US" sz="1000">
                <a:latin typeface="Calibri" panose="020F0502020204030204" pitchFamily="34" charset="0"/>
                <a:cs typeface="Calibri" panose="020F0502020204030204" pitchFamily="34" charset="0"/>
              </a:endParaRPr>
            </a:p>
          </p:txBody>
        </p:sp>
      </p:grpSp>
      <p:grpSp>
        <p:nvGrpSpPr>
          <p:cNvPr id="54" name="Gruppieren 53">
            <a:extLst>
              <a:ext uri="{FF2B5EF4-FFF2-40B4-BE49-F238E27FC236}">
                <a16:creationId xmlns:a16="http://schemas.microsoft.com/office/drawing/2014/main" id="{F620EFA9-E51B-84E8-C38D-CE6667B6D3CA}"/>
              </a:ext>
            </a:extLst>
          </p:cNvPr>
          <p:cNvGrpSpPr/>
          <p:nvPr/>
        </p:nvGrpSpPr>
        <p:grpSpPr>
          <a:xfrm>
            <a:off x="2563302" y="3871078"/>
            <a:ext cx="1207460" cy="442235"/>
            <a:chOff x="3181658" y="1691880"/>
            <a:chExt cx="1207460" cy="442235"/>
          </a:xfrm>
        </p:grpSpPr>
        <p:sp>
          <p:nvSpPr>
            <p:cNvPr id="55" name="Shape 4">
              <a:extLst>
                <a:ext uri="{FF2B5EF4-FFF2-40B4-BE49-F238E27FC236}">
                  <a16:creationId xmlns:a16="http://schemas.microsoft.com/office/drawing/2014/main" id="{844A42B9-BBF5-AE70-4D34-5205F8AFFCF0}"/>
                </a:ext>
              </a:extLst>
            </p:cNvPr>
            <p:cNvSpPr/>
            <p:nvPr/>
          </p:nvSpPr>
          <p:spPr>
            <a:xfrm>
              <a:off x="3181660" y="1691880"/>
              <a:ext cx="1207458" cy="436474"/>
            </a:xfrm>
            <a:prstGeom prst="roundRect">
              <a:avLst>
                <a:gd name="adj" fmla="val 9091"/>
              </a:avLst>
            </a:prstGeom>
            <a:solidFill>
              <a:srgbClr val="FFFFFF"/>
            </a:solidFill>
            <a:ln w="12700">
              <a:solidFill>
                <a:srgbClr val="C9CFD2"/>
              </a:solidFill>
              <a:prstDash val="solid"/>
            </a:ln>
          </p:spPr>
          <p:txBody>
            <a:bodyPr/>
            <a:lstStyle/>
            <a:p>
              <a:endParaRPr lang="en-US" sz="1000">
                <a:latin typeface="Calibri" panose="020F0502020204030204" pitchFamily="34" charset="0"/>
                <a:cs typeface="Calibri" panose="020F0502020204030204" pitchFamily="34" charset="0"/>
              </a:endParaRPr>
            </a:p>
          </p:txBody>
        </p:sp>
        <p:sp>
          <p:nvSpPr>
            <p:cNvPr id="56" name="Text 8">
              <a:extLst>
                <a:ext uri="{FF2B5EF4-FFF2-40B4-BE49-F238E27FC236}">
                  <a16:creationId xmlns:a16="http://schemas.microsoft.com/office/drawing/2014/main" id="{3D8B2123-9E7C-BFE5-7BC1-E97A7403BB33}"/>
                </a:ext>
              </a:extLst>
            </p:cNvPr>
            <p:cNvSpPr/>
            <p:nvPr/>
          </p:nvSpPr>
          <p:spPr>
            <a:xfrm>
              <a:off x="3181658" y="1695203"/>
              <a:ext cx="1207459" cy="219456"/>
            </a:xfrm>
            <a:prstGeom prst="rect">
              <a:avLst/>
            </a:prstGeom>
            <a:noFill/>
            <a:ln/>
          </p:spPr>
          <p:txBody>
            <a:bodyPr wrap="square" lIns="0" tIns="0" rIns="0" bIns="0" rtlCol="0" anchor="ctr"/>
            <a:lstStyle/>
            <a:p>
              <a:pPr algn="ctr"/>
              <a:r>
                <a:rPr lang="en-US" sz="1000">
                  <a:solidFill>
                    <a:srgbClr val="C9CFD2"/>
                  </a:solidFill>
                  <a:latin typeface="Calibri" panose="020F0502020204030204" pitchFamily="34" charset="0"/>
                  <a:ea typeface="Consolas" pitchFamily="34" charset="-122"/>
                  <a:cs typeface="Calibri" panose="020F0502020204030204" pitchFamily="34" charset="0"/>
                </a:rPr>
                <a:t>Observation</a:t>
              </a:r>
              <a:endParaRPr lang="en-US" sz="1000">
                <a:latin typeface="Calibri" panose="020F0502020204030204" pitchFamily="34" charset="0"/>
                <a:cs typeface="Calibri" panose="020F0502020204030204" pitchFamily="34" charset="0"/>
              </a:endParaRPr>
            </a:p>
          </p:txBody>
        </p:sp>
        <p:sp>
          <p:nvSpPr>
            <p:cNvPr id="57" name="Text 9">
              <a:extLst>
                <a:ext uri="{FF2B5EF4-FFF2-40B4-BE49-F238E27FC236}">
                  <a16:creationId xmlns:a16="http://schemas.microsoft.com/office/drawing/2014/main" id="{6B1B7913-338B-27AF-61EC-2DBE5DBCB12B}"/>
                </a:ext>
              </a:extLst>
            </p:cNvPr>
            <p:cNvSpPr/>
            <p:nvPr/>
          </p:nvSpPr>
          <p:spPr>
            <a:xfrm>
              <a:off x="3181658" y="1896371"/>
              <a:ext cx="1207459" cy="237744"/>
            </a:xfrm>
            <a:prstGeom prst="rect">
              <a:avLst/>
            </a:prstGeom>
            <a:noFill/>
            <a:ln/>
          </p:spPr>
          <p:txBody>
            <a:bodyPr wrap="square" lIns="0" tIns="0" rIns="0" bIns="0" rtlCol="0" anchor="ctr"/>
            <a:lstStyle/>
            <a:p>
              <a:pPr algn="ctr"/>
              <a:r>
                <a:rPr lang="en-US" sz="1000" b="1">
                  <a:solidFill>
                    <a:srgbClr val="C9CFD2"/>
                  </a:solidFill>
                  <a:latin typeface="Calibri" panose="020F0502020204030204" pitchFamily="34" charset="0"/>
                  <a:ea typeface="Calibri" pitchFamily="34" charset="-122"/>
                  <a:cs typeface="Calibri" panose="020F0502020204030204" pitchFamily="34" charset="0"/>
                </a:rPr>
                <a:t>PCR 38 mg/L</a:t>
              </a:r>
              <a:endParaRPr lang="en-US" sz="1000">
                <a:latin typeface="Calibri" panose="020F0502020204030204" pitchFamily="34" charset="0"/>
                <a:cs typeface="Calibri" panose="020F0502020204030204" pitchFamily="34" charset="0"/>
              </a:endParaRPr>
            </a:p>
          </p:txBody>
        </p:sp>
      </p:grpSp>
      <p:grpSp>
        <p:nvGrpSpPr>
          <p:cNvPr id="58" name="Gruppieren 57">
            <a:extLst>
              <a:ext uri="{FF2B5EF4-FFF2-40B4-BE49-F238E27FC236}">
                <a16:creationId xmlns:a16="http://schemas.microsoft.com/office/drawing/2014/main" id="{95A3259F-556B-95E8-7494-401ADCC301A4}"/>
              </a:ext>
            </a:extLst>
          </p:cNvPr>
          <p:cNvGrpSpPr/>
          <p:nvPr/>
        </p:nvGrpSpPr>
        <p:grpSpPr>
          <a:xfrm>
            <a:off x="4717124" y="1751890"/>
            <a:ext cx="1207460" cy="442235"/>
            <a:chOff x="3181658" y="1691880"/>
            <a:chExt cx="1207460" cy="442235"/>
          </a:xfrm>
        </p:grpSpPr>
        <p:sp>
          <p:nvSpPr>
            <p:cNvPr id="59" name="Shape 4">
              <a:extLst>
                <a:ext uri="{FF2B5EF4-FFF2-40B4-BE49-F238E27FC236}">
                  <a16:creationId xmlns:a16="http://schemas.microsoft.com/office/drawing/2014/main" id="{7D11D10E-A863-CB19-E417-F131E6078095}"/>
                </a:ext>
              </a:extLst>
            </p:cNvPr>
            <p:cNvSpPr/>
            <p:nvPr/>
          </p:nvSpPr>
          <p:spPr>
            <a:xfrm>
              <a:off x="3181660" y="1691880"/>
              <a:ext cx="1207458" cy="436474"/>
            </a:xfrm>
            <a:prstGeom prst="roundRect">
              <a:avLst>
                <a:gd name="adj" fmla="val 9091"/>
              </a:avLst>
            </a:prstGeom>
            <a:solidFill>
              <a:srgbClr val="E2EFEE"/>
            </a:solidFill>
            <a:ln w="28575">
              <a:solidFill>
                <a:srgbClr val="0F7173"/>
              </a:solidFill>
              <a:prstDash val="solid"/>
            </a:ln>
          </p:spPr>
          <p:txBody>
            <a:bodyPr/>
            <a:lstStyle/>
            <a:p>
              <a:endParaRPr lang="en-US" sz="1000">
                <a:latin typeface="Calibri" panose="020F0502020204030204" pitchFamily="34" charset="0"/>
                <a:cs typeface="Calibri" panose="020F0502020204030204" pitchFamily="34" charset="0"/>
              </a:endParaRPr>
            </a:p>
          </p:txBody>
        </p:sp>
        <p:sp>
          <p:nvSpPr>
            <p:cNvPr id="60" name="Text 8">
              <a:extLst>
                <a:ext uri="{FF2B5EF4-FFF2-40B4-BE49-F238E27FC236}">
                  <a16:creationId xmlns:a16="http://schemas.microsoft.com/office/drawing/2014/main" id="{4CBFA57C-BC77-DC21-06C6-E4AB027A4531}"/>
                </a:ext>
              </a:extLst>
            </p:cNvPr>
            <p:cNvSpPr/>
            <p:nvPr/>
          </p:nvSpPr>
          <p:spPr>
            <a:xfrm>
              <a:off x="3181658" y="1695203"/>
              <a:ext cx="1207459" cy="219456"/>
            </a:xfrm>
            <a:prstGeom prst="rect">
              <a:avLst/>
            </a:prstGeom>
            <a:noFill/>
            <a:ln/>
          </p:spPr>
          <p:txBody>
            <a:bodyPr wrap="square" lIns="0" tIns="0" rIns="0" bIns="0" rtlCol="0" anchor="ctr"/>
            <a:lstStyle/>
            <a:p>
              <a:pPr algn="ctr"/>
              <a:r>
                <a:rPr lang="en-US" sz="1000">
                  <a:solidFill>
                    <a:srgbClr val="0F7173"/>
                  </a:solidFill>
                  <a:latin typeface="Calibri" panose="020F0502020204030204" pitchFamily="34" charset="0"/>
                  <a:ea typeface="Consolas" pitchFamily="34" charset="-122"/>
                  <a:cs typeface="Calibri" panose="020F0502020204030204" pitchFamily="34" charset="0"/>
                </a:rPr>
                <a:t>SNOMED CT</a:t>
              </a:r>
              <a:endParaRPr lang="en-US" sz="1000">
                <a:latin typeface="Calibri" panose="020F0502020204030204" pitchFamily="34" charset="0"/>
                <a:cs typeface="Calibri" panose="020F0502020204030204" pitchFamily="34" charset="0"/>
              </a:endParaRPr>
            </a:p>
          </p:txBody>
        </p:sp>
        <p:sp>
          <p:nvSpPr>
            <p:cNvPr id="61" name="Text 9">
              <a:extLst>
                <a:ext uri="{FF2B5EF4-FFF2-40B4-BE49-F238E27FC236}">
                  <a16:creationId xmlns:a16="http://schemas.microsoft.com/office/drawing/2014/main" id="{1AFBB5F2-39C3-EFF4-AE00-29A3400F8DDD}"/>
                </a:ext>
              </a:extLst>
            </p:cNvPr>
            <p:cNvSpPr/>
            <p:nvPr/>
          </p:nvSpPr>
          <p:spPr>
            <a:xfrm>
              <a:off x="3181658" y="1896371"/>
              <a:ext cx="1207459" cy="237744"/>
            </a:xfrm>
            <a:prstGeom prst="rect">
              <a:avLst/>
            </a:prstGeom>
            <a:noFill/>
            <a:ln/>
          </p:spPr>
          <p:txBody>
            <a:bodyPr wrap="square" lIns="0" tIns="0" rIns="0" bIns="0" rtlCol="0" anchor="ctr"/>
            <a:lstStyle/>
            <a:p>
              <a:pPr algn="ctr"/>
              <a:r>
                <a:rPr lang="en-US" sz="1000" b="1">
                  <a:solidFill>
                    <a:srgbClr val="0F7173"/>
                  </a:solidFill>
                  <a:latin typeface="Calibri" panose="020F0502020204030204" pitchFamily="34" charset="0"/>
                  <a:ea typeface="Calibri" pitchFamily="34" charset="-122"/>
                  <a:cs typeface="Calibri" panose="020F0502020204030204" pitchFamily="34" charset="0"/>
                </a:rPr>
                <a:t>84114007</a:t>
              </a:r>
              <a:endParaRPr lang="en-US" sz="1000">
                <a:latin typeface="Calibri" panose="020F0502020204030204" pitchFamily="34" charset="0"/>
                <a:cs typeface="Calibri" panose="020F0502020204030204" pitchFamily="34" charset="0"/>
              </a:endParaRPr>
            </a:p>
          </p:txBody>
        </p:sp>
      </p:grpSp>
      <p:grpSp>
        <p:nvGrpSpPr>
          <p:cNvPr id="62" name="Gruppieren 61">
            <a:extLst>
              <a:ext uri="{FF2B5EF4-FFF2-40B4-BE49-F238E27FC236}">
                <a16:creationId xmlns:a16="http://schemas.microsoft.com/office/drawing/2014/main" id="{37227046-874D-7964-92BC-B616A8191DF2}"/>
              </a:ext>
            </a:extLst>
          </p:cNvPr>
          <p:cNvGrpSpPr/>
          <p:nvPr/>
        </p:nvGrpSpPr>
        <p:grpSpPr>
          <a:xfrm>
            <a:off x="4711849" y="2669883"/>
            <a:ext cx="1207460" cy="442235"/>
            <a:chOff x="3181658" y="1691880"/>
            <a:chExt cx="1207460" cy="442235"/>
          </a:xfrm>
        </p:grpSpPr>
        <p:sp>
          <p:nvSpPr>
            <p:cNvPr id="63" name="Shape 4">
              <a:extLst>
                <a:ext uri="{FF2B5EF4-FFF2-40B4-BE49-F238E27FC236}">
                  <a16:creationId xmlns:a16="http://schemas.microsoft.com/office/drawing/2014/main" id="{60496670-E2F9-96C2-C987-E869939B6808}"/>
                </a:ext>
              </a:extLst>
            </p:cNvPr>
            <p:cNvSpPr/>
            <p:nvPr/>
          </p:nvSpPr>
          <p:spPr>
            <a:xfrm>
              <a:off x="3181660" y="1691880"/>
              <a:ext cx="1207458" cy="436474"/>
            </a:xfrm>
            <a:prstGeom prst="roundRect">
              <a:avLst>
                <a:gd name="adj" fmla="val 9091"/>
              </a:avLst>
            </a:prstGeom>
            <a:solidFill>
              <a:srgbClr val="FFFFFF"/>
            </a:solidFill>
            <a:ln w="12700">
              <a:solidFill>
                <a:srgbClr val="C9CFD2"/>
              </a:solidFill>
              <a:prstDash val="solid"/>
            </a:ln>
          </p:spPr>
          <p:txBody>
            <a:bodyPr/>
            <a:lstStyle/>
            <a:p>
              <a:endParaRPr lang="en-US" sz="1000">
                <a:latin typeface="Calibri" panose="020F0502020204030204" pitchFamily="34" charset="0"/>
                <a:cs typeface="Calibri" panose="020F0502020204030204" pitchFamily="34" charset="0"/>
              </a:endParaRPr>
            </a:p>
          </p:txBody>
        </p:sp>
        <p:sp>
          <p:nvSpPr>
            <p:cNvPr id="64" name="Text 8">
              <a:extLst>
                <a:ext uri="{FF2B5EF4-FFF2-40B4-BE49-F238E27FC236}">
                  <a16:creationId xmlns:a16="http://schemas.microsoft.com/office/drawing/2014/main" id="{71B869B8-E1B8-661B-62AA-72FE3DD277F6}"/>
                </a:ext>
              </a:extLst>
            </p:cNvPr>
            <p:cNvSpPr/>
            <p:nvPr/>
          </p:nvSpPr>
          <p:spPr>
            <a:xfrm>
              <a:off x="3181658" y="1695203"/>
              <a:ext cx="1207459" cy="219456"/>
            </a:xfrm>
            <a:prstGeom prst="rect">
              <a:avLst/>
            </a:prstGeom>
            <a:noFill/>
            <a:ln/>
          </p:spPr>
          <p:txBody>
            <a:bodyPr wrap="square" lIns="0" tIns="0" rIns="0" bIns="0" rtlCol="0" anchor="ctr"/>
            <a:lstStyle/>
            <a:p>
              <a:pPr algn="ctr"/>
              <a:r>
                <a:rPr lang="en-US" sz="1000">
                  <a:solidFill>
                    <a:srgbClr val="C9CFD2"/>
                  </a:solidFill>
                  <a:latin typeface="Calibri" panose="020F0502020204030204" pitchFamily="34" charset="0"/>
                  <a:ea typeface="Consolas" pitchFamily="34" charset="-122"/>
                  <a:cs typeface="Calibri" panose="020F0502020204030204" pitchFamily="34" charset="0"/>
                </a:rPr>
                <a:t>LOINC</a:t>
              </a:r>
              <a:endParaRPr lang="en-US" sz="1000">
                <a:latin typeface="Calibri" panose="020F0502020204030204" pitchFamily="34" charset="0"/>
                <a:cs typeface="Calibri" panose="020F0502020204030204" pitchFamily="34" charset="0"/>
              </a:endParaRPr>
            </a:p>
          </p:txBody>
        </p:sp>
        <p:sp>
          <p:nvSpPr>
            <p:cNvPr id="65" name="Text 9">
              <a:extLst>
                <a:ext uri="{FF2B5EF4-FFF2-40B4-BE49-F238E27FC236}">
                  <a16:creationId xmlns:a16="http://schemas.microsoft.com/office/drawing/2014/main" id="{7DA333C0-E8C4-3EB7-FFA3-06E2ED7E891B}"/>
                </a:ext>
              </a:extLst>
            </p:cNvPr>
            <p:cNvSpPr/>
            <p:nvPr/>
          </p:nvSpPr>
          <p:spPr>
            <a:xfrm>
              <a:off x="3181658" y="1896371"/>
              <a:ext cx="1207459" cy="237744"/>
            </a:xfrm>
            <a:prstGeom prst="rect">
              <a:avLst/>
            </a:prstGeom>
            <a:noFill/>
            <a:ln/>
          </p:spPr>
          <p:txBody>
            <a:bodyPr wrap="square" lIns="0" tIns="0" rIns="0" bIns="0" rtlCol="0" anchor="ctr"/>
            <a:lstStyle/>
            <a:p>
              <a:pPr algn="ctr"/>
              <a:r>
                <a:rPr lang="en-US" sz="1000" b="1">
                  <a:solidFill>
                    <a:srgbClr val="C9CFD2"/>
                  </a:solidFill>
                  <a:latin typeface="Calibri" panose="020F0502020204030204" pitchFamily="34" charset="0"/>
                  <a:ea typeface="Calibri" pitchFamily="34" charset="-122"/>
                  <a:cs typeface="Calibri" panose="020F0502020204030204" pitchFamily="34" charset="0"/>
                </a:rPr>
                <a:t>1988-5</a:t>
              </a:r>
              <a:endParaRPr lang="en-US" sz="1000">
                <a:latin typeface="Calibri" panose="020F0502020204030204" pitchFamily="34" charset="0"/>
                <a:cs typeface="Calibri" panose="020F0502020204030204" pitchFamily="34" charset="0"/>
              </a:endParaRPr>
            </a:p>
          </p:txBody>
        </p:sp>
      </p:grpSp>
      <p:grpSp>
        <p:nvGrpSpPr>
          <p:cNvPr id="66" name="Gruppieren 65">
            <a:extLst>
              <a:ext uri="{FF2B5EF4-FFF2-40B4-BE49-F238E27FC236}">
                <a16:creationId xmlns:a16="http://schemas.microsoft.com/office/drawing/2014/main" id="{D8E292AD-CF7A-CB6D-07EC-2F511CB7B9E2}"/>
              </a:ext>
            </a:extLst>
          </p:cNvPr>
          <p:cNvGrpSpPr/>
          <p:nvPr/>
        </p:nvGrpSpPr>
        <p:grpSpPr>
          <a:xfrm>
            <a:off x="4706574" y="3684935"/>
            <a:ext cx="1207460" cy="442235"/>
            <a:chOff x="3181658" y="1691880"/>
            <a:chExt cx="1207460" cy="442235"/>
          </a:xfrm>
        </p:grpSpPr>
        <p:sp>
          <p:nvSpPr>
            <p:cNvPr id="67" name="Shape 4">
              <a:extLst>
                <a:ext uri="{FF2B5EF4-FFF2-40B4-BE49-F238E27FC236}">
                  <a16:creationId xmlns:a16="http://schemas.microsoft.com/office/drawing/2014/main" id="{8078A6D7-CDDA-1DC2-AA6A-2766F68A4DF3}"/>
                </a:ext>
              </a:extLst>
            </p:cNvPr>
            <p:cNvSpPr/>
            <p:nvPr/>
          </p:nvSpPr>
          <p:spPr>
            <a:xfrm>
              <a:off x="3181660" y="1691880"/>
              <a:ext cx="1207458" cy="436474"/>
            </a:xfrm>
            <a:prstGeom prst="roundRect">
              <a:avLst>
                <a:gd name="adj" fmla="val 9091"/>
              </a:avLst>
            </a:prstGeom>
            <a:solidFill>
              <a:srgbClr val="E2EFEE"/>
            </a:solidFill>
            <a:ln w="28575">
              <a:solidFill>
                <a:srgbClr val="0F7173"/>
              </a:solidFill>
              <a:prstDash val="solid"/>
            </a:ln>
          </p:spPr>
          <p:txBody>
            <a:bodyPr/>
            <a:lstStyle/>
            <a:p>
              <a:endParaRPr lang="en-US" sz="1000">
                <a:latin typeface="Calibri" panose="020F0502020204030204" pitchFamily="34" charset="0"/>
                <a:cs typeface="Calibri" panose="020F0502020204030204" pitchFamily="34" charset="0"/>
              </a:endParaRPr>
            </a:p>
          </p:txBody>
        </p:sp>
        <p:sp>
          <p:nvSpPr>
            <p:cNvPr id="68" name="Text 8">
              <a:extLst>
                <a:ext uri="{FF2B5EF4-FFF2-40B4-BE49-F238E27FC236}">
                  <a16:creationId xmlns:a16="http://schemas.microsoft.com/office/drawing/2014/main" id="{C9D192DE-84AB-D01B-8665-20FA7403EC3F}"/>
                </a:ext>
              </a:extLst>
            </p:cNvPr>
            <p:cNvSpPr/>
            <p:nvPr/>
          </p:nvSpPr>
          <p:spPr>
            <a:xfrm>
              <a:off x="3181658" y="1695203"/>
              <a:ext cx="1207459" cy="219456"/>
            </a:xfrm>
            <a:prstGeom prst="rect">
              <a:avLst/>
            </a:prstGeom>
            <a:noFill/>
            <a:ln/>
          </p:spPr>
          <p:txBody>
            <a:bodyPr wrap="square" lIns="0" tIns="0" rIns="0" bIns="0" rtlCol="0" anchor="ctr"/>
            <a:lstStyle/>
            <a:p>
              <a:pPr algn="ctr"/>
              <a:r>
                <a:rPr lang="en-US" sz="1000">
                  <a:solidFill>
                    <a:srgbClr val="0F7173"/>
                  </a:solidFill>
                  <a:latin typeface="Calibri" panose="020F0502020204030204" pitchFamily="34" charset="0"/>
                  <a:ea typeface="Consolas" pitchFamily="34" charset="-122"/>
                  <a:cs typeface="Calibri" panose="020F0502020204030204" pitchFamily="34" charset="0"/>
                </a:rPr>
                <a:t>SNOMED CT</a:t>
              </a:r>
              <a:endParaRPr lang="en-US" sz="1000">
                <a:latin typeface="Calibri" panose="020F0502020204030204" pitchFamily="34" charset="0"/>
                <a:cs typeface="Calibri" panose="020F0502020204030204" pitchFamily="34" charset="0"/>
              </a:endParaRPr>
            </a:p>
          </p:txBody>
        </p:sp>
        <p:sp>
          <p:nvSpPr>
            <p:cNvPr id="69" name="Text 9">
              <a:extLst>
                <a:ext uri="{FF2B5EF4-FFF2-40B4-BE49-F238E27FC236}">
                  <a16:creationId xmlns:a16="http://schemas.microsoft.com/office/drawing/2014/main" id="{C3BAF20E-19F6-1E0E-53A3-98C5FA03412C}"/>
                </a:ext>
              </a:extLst>
            </p:cNvPr>
            <p:cNvSpPr/>
            <p:nvPr/>
          </p:nvSpPr>
          <p:spPr>
            <a:xfrm>
              <a:off x="3181658" y="1896371"/>
              <a:ext cx="1207459" cy="237744"/>
            </a:xfrm>
            <a:prstGeom prst="rect">
              <a:avLst/>
            </a:prstGeom>
            <a:noFill/>
            <a:ln/>
          </p:spPr>
          <p:txBody>
            <a:bodyPr wrap="square" lIns="0" tIns="0" rIns="0" bIns="0" rtlCol="0" anchor="ctr"/>
            <a:lstStyle/>
            <a:p>
              <a:pPr algn="ctr"/>
              <a:r>
                <a:rPr lang="en-US" sz="1000" b="1">
                  <a:solidFill>
                    <a:srgbClr val="0F7173"/>
                  </a:solidFill>
                  <a:latin typeface="Calibri" panose="020F0502020204030204" pitchFamily="34" charset="0"/>
                  <a:ea typeface="Calibri" pitchFamily="34" charset="-122"/>
                  <a:cs typeface="Calibri" panose="020F0502020204030204" pitchFamily="34" charset="0"/>
                </a:rPr>
                <a:t>703272007</a:t>
              </a:r>
              <a:endParaRPr lang="en-US" sz="1000">
                <a:latin typeface="Calibri" panose="020F0502020204030204" pitchFamily="34" charset="0"/>
                <a:cs typeface="Calibri" panose="020F0502020204030204" pitchFamily="34" charset="0"/>
              </a:endParaRPr>
            </a:p>
          </p:txBody>
        </p:sp>
      </p:grpSp>
      <p:sp>
        <p:nvSpPr>
          <p:cNvPr id="70" name="TextBox 20"/>
          <p:cNvSpPr txBox="1"/>
          <p:nvPr/>
        </p:nvSpPr>
        <p:spPr>
          <a:xfrm>
            <a:off x="6325888" y="1642433"/>
            <a:ext cx="2743190" cy="2933624"/>
          </a:xfrm>
          <a:prstGeom prst="rect">
            <a:avLst/>
          </a:prstGeom>
          <a:noFill/>
        </p:spPr>
        <p:txBody>
          <a:bodyPr wrap="square" lIns="0" tIns="0" rIns="0" bIns="0"/>
          <a:lstStyle/>
          <a:p>
            <a:pPr>
              <a:spcAft>
                <a:spcPts val="600"/>
              </a:spcAft>
            </a:pPr>
            <a:r>
              <a:rPr lang="en-US" sz="1400" b="1">
                <a:solidFill>
                  <a:srgbClr val="004791"/>
                </a:solidFill>
                <a:latin typeface="Calibri" pitchFamily="34" charset="0"/>
                <a:cs typeface="Calibri" pitchFamily="34" charset="-120"/>
              </a:rPr>
              <a:t>Step 3 of 5</a:t>
            </a:r>
          </a:p>
          <a:p>
            <a:pPr>
              <a:spcAft>
                <a:spcPts val="500"/>
              </a:spcAft>
            </a:pPr>
            <a:r>
              <a:rPr lang="en-US" sz="1200" b="1">
                <a:solidFill>
                  <a:srgbClr val="000000"/>
                </a:solidFill>
                <a:latin typeface="Consolas" pitchFamily="49" charset="0"/>
                <a:cs typeface="Consolas" pitchFamily="49" charset="0"/>
              </a:rPr>
              <a:t>?code </a:t>
            </a:r>
            <a:r>
              <a:rPr lang="en-US" sz="1200" b="1" err="1">
                <a:solidFill>
                  <a:srgbClr val="000000"/>
                </a:solidFill>
                <a:latin typeface="Consolas" pitchFamily="49" charset="0"/>
                <a:cs typeface="Consolas" pitchFamily="49" charset="0"/>
              </a:rPr>
              <a:t>rdfs:subClassOf</a:t>
            </a:r>
            <a:r>
              <a:rPr lang="en-US" sz="1200" b="1">
                <a:solidFill>
                  <a:srgbClr val="000000"/>
                </a:solidFill>
                <a:latin typeface="Consolas" pitchFamily="49" charset="0"/>
                <a:cs typeface="Consolas" pitchFamily="49" charset="0"/>
              </a:rPr>
              <a:t>*</a:t>
            </a:r>
          </a:p>
          <a:p>
            <a:pPr>
              <a:spcAft>
                <a:spcPts val="500"/>
              </a:spcAft>
            </a:pPr>
            <a:r>
              <a:rPr lang="en-US" sz="1200" b="1">
                <a:solidFill>
                  <a:srgbClr val="000000"/>
                </a:solidFill>
                <a:latin typeface="Consolas" pitchFamily="49" charset="0"/>
                <a:cs typeface="Consolas" pitchFamily="49" charset="0"/>
              </a:rPr>
              <a:t>   sct:84114007</a:t>
            </a:r>
          </a:p>
          <a:p>
            <a:pPr>
              <a:spcAft>
                <a:spcPts val="300"/>
              </a:spcAft>
            </a:pPr>
            <a:endParaRPr lang="en-US" sz="1400"/>
          </a:p>
          <a:p>
            <a:pPr marL="285750" indent="-285750">
              <a:spcAft>
                <a:spcPts val="500"/>
              </a:spcAft>
              <a:buFont typeface="Arial" panose="020B0604020202020204" pitchFamily="34" charset="0"/>
              <a:buChar char="•"/>
            </a:pPr>
            <a:r>
              <a:rPr lang="en-US" sz="1400">
                <a:solidFill>
                  <a:srgbClr val="000000"/>
                </a:solidFill>
              </a:rPr>
              <a:t>* matches zero hops for 84114007 itself, and one hop for 703272007</a:t>
            </a:r>
          </a:p>
          <a:p>
            <a:pPr marL="285750" indent="-285750">
              <a:spcAft>
                <a:spcPts val="500"/>
              </a:spcAft>
              <a:buFont typeface="Arial" panose="020B0604020202020204" pitchFamily="34" charset="0"/>
              <a:buChar char="•"/>
            </a:pPr>
            <a:r>
              <a:rPr lang="en-US" sz="1400">
                <a:solidFill>
                  <a:srgbClr val="000000"/>
                </a:solidFill>
              </a:rPr>
              <a:t>This connection comes from SNOMED directly</a:t>
            </a:r>
          </a:p>
          <a:p>
            <a:pPr marL="285750" indent="-285750">
              <a:spcAft>
                <a:spcPts val="500"/>
              </a:spcAft>
              <a:buFont typeface="Arial" panose="020B0604020202020204" pitchFamily="34" charset="0"/>
              <a:buChar char="•"/>
            </a:pPr>
            <a:r>
              <a:rPr lang="en-US" sz="1400">
                <a:solidFill>
                  <a:srgbClr val="000000"/>
                </a:solidFill>
              </a:rPr>
              <a:t>Both matched concepts are of type heart failure</a:t>
            </a:r>
          </a:p>
        </p:txBody>
      </p:sp>
      <p:sp>
        <p:nvSpPr>
          <p:cNvPr id="71" name="Footer Divider">
            <a:extLst>
              <a:ext uri="{FF2B5EF4-FFF2-40B4-BE49-F238E27FC236}">
                <a16:creationId xmlns:a16="http://schemas.microsoft.com/office/drawing/2014/main" id="{AEE74123-B210-EB88-9695-F9DBAD543A00}"/>
              </a:ext>
            </a:extLst>
          </p:cNvPr>
          <p:cNvSpPr/>
          <p:nvPr/>
        </p:nvSpPr>
        <p:spPr>
          <a:xfrm>
            <a:off x="457200" y="4721380"/>
            <a:ext cx="8229600" cy="9525"/>
          </a:xfrm>
          <a:prstGeom prst="rect">
            <a:avLst/>
          </a:prstGeom>
          <a:solidFill>
            <a:srgbClr val="C9C3BB"/>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SE"/>
          </a:p>
        </p:txBody>
      </p:sp>
    </p:spTree>
    <p:extLst>
      <p:ext uri="{BB962C8B-B14F-4D97-AF65-F5344CB8AC3E}">
        <p14:creationId xmlns:p14="http://schemas.microsoft.com/office/powerpoint/2010/main" val="363848772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E19B84-046A-BECB-5C4B-80667DFF9BF0}"/>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1A178522-94C5-2DD0-9C59-C247DEA95450}"/>
              </a:ext>
            </a:extLst>
          </p:cNvPr>
          <p:cNvSpPr txBox="1"/>
          <p:nvPr/>
        </p:nvSpPr>
        <p:spPr>
          <a:xfrm>
            <a:off x="571501" y="582945"/>
            <a:ext cx="8229600" cy="984885"/>
          </a:xfrm>
          <a:prstGeom prst="rect">
            <a:avLst/>
          </a:prstGeom>
          <a:noFill/>
        </p:spPr>
        <p:txBody>
          <a:bodyPr wrap="square" lIns="0" tIns="0" rIns="0" bIns="0">
            <a:spAutoFit/>
          </a:bodyPr>
          <a:lstStyle/>
          <a:p>
            <a:r>
              <a:rPr lang="en-US" sz="3200" b="1">
                <a:solidFill>
                  <a:srgbClr val="1B2A4A"/>
                </a:solidFill>
                <a:latin typeface="Bookman Old Style"/>
              </a:rPr>
              <a:t>Retrieving Patients with those Conditions</a:t>
            </a:r>
          </a:p>
        </p:txBody>
      </p:sp>
      <p:sp>
        <p:nvSpPr>
          <p:cNvPr id="4" name="Text 0">
            <a:extLst>
              <a:ext uri="{FF2B5EF4-FFF2-40B4-BE49-F238E27FC236}">
                <a16:creationId xmlns:a16="http://schemas.microsoft.com/office/drawing/2014/main" id="{DCAE14CA-5F37-DB3C-4F8B-4B66174A5558}"/>
              </a:ext>
            </a:extLst>
          </p:cNvPr>
          <p:cNvSpPr/>
          <p:nvPr/>
        </p:nvSpPr>
        <p:spPr>
          <a:xfrm>
            <a:off x="457200" y="301752"/>
            <a:ext cx="3840480" cy="274320"/>
          </a:xfrm>
          <a:prstGeom prst="rect">
            <a:avLst/>
          </a:prstGeom>
          <a:noFill/>
          <a:ln/>
        </p:spPr>
        <p:txBody>
          <a:bodyPr wrap="square" lIns="0" tIns="0" rIns="0" bIns="0" rtlCol="0" anchor="ctr"/>
          <a:lstStyle/>
          <a:p>
            <a:r>
              <a:rPr lang="en-US" sz="1100" b="1" kern="0" spc="200">
                <a:solidFill>
                  <a:srgbClr val="004791"/>
                </a:solidFill>
                <a:latin typeface="Calibri"/>
                <a:ea typeface="Calibri"/>
                <a:cs typeface="Calibri"/>
              </a:rPr>
              <a:t>THIRD GENERATION</a:t>
            </a:r>
            <a:endParaRPr lang="en-US" sz="1100"/>
          </a:p>
        </p:txBody>
      </p:sp>
      <p:sp>
        <p:nvSpPr>
          <p:cNvPr id="29" name="Text 17">
            <a:extLst>
              <a:ext uri="{FF2B5EF4-FFF2-40B4-BE49-F238E27FC236}">
                <a16:creationId xmlns:a16="http://schemas.microsoft.com/office/drawing/2014/main" id="{6485CC7C-9F35-0E7C-F35E-5E03ED6C3C1E}"/>
              </a:ext>
            </a:extLst>
          </p:cNvPr>
          <p:cNvSpPr/>
          <p:nvPr/>
        </p:nvSpPr>
        <p:spPr>
          <a:xfrm>
            <a:off x="457200" y="4832604"/>
            <a:ext cx="2743200" cy="146304"/>
          </a:xfrm>
          <a:prstGeom prst="rect">
            <a:avLst/>
          </a:prstGeom>
          <a:noFill/>
          <a:ln/>
        </p:spPr>
        <p:txBody>
          <a:bodyPr wrap="square" lIns="0" tIns="0" rIns="0" bIns="0" rtlCol="0" anchor="ctr"/>
          <a:lstStyle/>
          <a:p>
            <a:pPr marL="0" indent="0" algn="l">
              <a:buNone/>
            </a:pPr>
            <a:r>
              <a:rPr lang="en-US" sz="800" b="1" kern="0" spc="100">
                <a:solidFill>
                  <a:srgbClr val="004791"/>
                </a:solidFill>
                <a:latin typeface="Calibri" pitchFamily="34" charset="0"/>
                <a:ea typeface="Calibri" pitchFamily="34" charset="-122"/>
                <a:cs typeface="Calibri" pitchFamily="34" charset="-120"/>
              </a:rPr>
              <a:t>KTH</a:t>
            </a:r>
            <a:r>
              <a:rPr lang="en-US" sz="800" kern="0" spc="100">
                <a:solidFill>
                  <a:srgbClr val="C9C3BB"/>
                </a:solidFill>
                <a:latin typeface="Calibri" pitchFamily="34" charset="0"/>
                <a:ea typeface="Calibri" pitchFamily="34" charset="-122"/>
                <a:cs typeface="Calibri" pitchFamily="34" charset="-120"/>
              </a:rPr>
              <a:t>  /  </a:t>
            </a:r>
            <a:r>
              <a:rPr lang="en-US" sz="800" b="1" kern="0" spc="100">
                <a:solidFill>
                  <a:srgbClr val="57068C"/>
                </a:solidFill>
                <a:latin typeface="Calibri" pitchFamily="34" charset="0"/>
                <a:ea typeface="Calibri" pitchFamily="34" charset="-122"/>
                <a:cs typeface="Calibri" pitchFamily="34" charset="-120"/>
              </a:rPr>
              <a:t>NYU</a:t>
            </a:r>
            <a:r>
              <a:rPr lang="en-US" sz="800" kern="0" spc="100">
                <a:solidFill>
                  <a:srgbClr val="C9C3BB"/>
                </a:solidFill>
                <a:latin typeface="Calibri" pitchFamily="34" charset="0"/>
                <a:ea typeface="Calibri" pitchFamily="34" charset="-122"/>
                <a:cs typeface="Calibri" pitchFamily="34" charset="-120"/>
              </a:rPr>
              <a:t>  /  </a:t>
            </a:r>
            <a:r>
              <a:rPr lang="en-US" sz="800" b="1" kern="0" spc="100">
                <a:solidFill>
                  <a:srgbClr val="0066B3"/>
                </a:solidFill>
                <a:latin typeface="Calibri" pitchFamily="34" charset="0"/>
                <a:ea typeface="Calibri" pitchFamily="34" charset="-122"/>
                <a:cs typeface="Calibri" pitchFamily="34" charset="-120"/>
              </a:rPr>
              <a:t>TU Wien</a:t>
            </a:r>
            <a:endParaRPr lang="en-US" sz="800"/>
          </a:p>
        </p:txBody>
      </p:sp>
      <p:sp>
        <p:nvSpPr>
          <p:cNvPr id="31" name="Text 18">
            <a:extLst>
              <a:ext uri="{FF2B5EF4-FFF2-40B4-BE49-F238E27FC236}">
                <a16:creationId xmlns:a16="http://schemas.microsoft.com/office/drawing/2014/main" id="{AA583C69-BA36-1101-5516-84B7CB923890}"/>
              </a:ext>
            </a:extLst>
          </p:cNvPr>
          <p:cNvSpPr/>
          <p:nvPr/>
        </p:nvSpPr>
        <p:spPr>
          <a:xfrm>
            <a:off x="5486400" y="4823460"/>
            <a:ext cx="2743200" cy="164592"/>
          </a:xfrm>
          <a:prstGeom prst="rect">
            <a:avLst/>
          </a:prstGeom>
          <a:noFill/>
          <a:ln/>
        </p:spPr>
        <p:txBody>
          <a:bodyPr wrap="square" lIns="0" tIns="0" rIns="0" bIns="0" rtlCol="0" anchor="ctr"/>
          <a:lstStyle/>
          <a:p>
            <a:pPr algn="r"/>
            <a:r>
              <a:rPr lang="en-US" sz="800">
                <a:solidFill>
                  <a:srgbClr val="5C6470"/>
                </a:solidFill>
                <a:latin typeface="Calibri"/>
                <a:ea typeface="Calibri"/>
                <a:cs typeface="Calibri"/>
              </a:rPr>
              <a:t>Katja Hose</a:t>
            </a:r>
            <a:endParaRPr lang="en-US"/>
          </a:p>
        </p:txBody>
      </p:sp>
      <p:sp>
        <p:nvSpPr>
          <p:cNvPr id="33" name="Text 19">
            <a:extLst>
              <a:ext uri="{FF2B5EF4-FFF2-40B4-BE49-F238E27FC236}">
                <a16:creationId xmlns:a16="http://schemas.microsoft.com/office/drawing/2014/main" id="{959F5F4D-7324-C7DA-CE3F-703A1AEE7DA9}"/>
              </a:ext>
            </a:extLst>
          </p:cNvPr>
          <p:cNvSpPr/>
          <p:nvPr/>
        </p:nvSpPr>
        <p:spPr>
          <a:xfrm>
            <a:off x="8321040" y="4823460"/>
            <a:ext cx="365760" cy="164592"/>
          </a:xfrm>
          <a:prstGeom prst="rect">
            <a:avLst/>
          </a:prstGeom>
          <a:noFill/>
          <a:ln/>
        </p:spPr>
        <p:txBody>
          <a:bodyPr wrap="square" lIns="0" tIns="0" rIns="0" bIns="0" rtlCol="0" anchor="ctr"/>
          <a:lstStyle/>
          <a:p>
            <a:pPr marL="0" indent="0" algn="r">
              <a:buNone/>
            </a:pPr>
            <a:fld id="{00000000-0000-0000-0000-000000000031}" type="slidenum">
              <a:rPr lang="en-US" sz="800">
                <a:solidFill>
                  <a:srgbClr val="5C6470"/>
                </a:solidFill>
                <a:latin typeface="Calibri" pitchFamily="34" charset="0"/>
                <a:ea typeface="Calibri" pitchFamily="34" charset="-122"/>
                <a:cs typeface="Calibri" pitchFamily="34" charset="-120"/>
              </a:rPr>
              <a:t>59</a:t>
            </a:fld>
            <a:endParaRPr lang="en-US" sz="800"/>
          </a:p>
        </p:txBody>
      </p:sp>
      <p:grpSp>
        <p:nvGrpSpPr>
          <p:cNvPr id="2" name="Gruppieren 1">
            <a:extLst>
              <a:ext uri="{FF2B5EF4-FFF2-40B4-BE49-F238E27FC236}">
                <a16:creationId xmlns:a16="http://schemas.microsoft.com/office/drawing/2014/main" id="{88121362-A243-C9A2-EC85-9C7274FDB847}"/>
              </a:ext>
            </a:extLst>
          </p:cNvPr>
          <p:cNvGrpSpPr/>
          <p:nvPr/>
        </p:nvGrpSpPr>
        <p:grpSpPr>
          <a:xfrm>
            <a:off x="662328" y="2034062"/>
            <a:ext cx="954613" cy="438912"/>
            <a:chOff x="710966" y="1577120"/>
            <a:chExt cx="954613" cy="438912"/>
          </a:xfrm>
        </p:grpSpPr>
        <p:sp>
          <p:nvSpPr>
            <p:cNvPr id="6" name="Shape 1">
              <a:extLst>
                <a:ext uri="{FF2B5EF4-FFF2-40B4-BE49-F238E27FC236}">
                  <a16:creationId xmlns:a16="http://schemas.microsoft.com/office/drawing/2014/main" id="{272FAE53-6008-BE10-D999-CCB8202E702D}"/>
                </a:ext>
              </a:extLst>
            </p:cNvPr>
            <p:cNvSpPr/>
            <p:nvPr/>
          </p:nvSpPr>
          <p:spPr>
            <a:xfrm>
              <a:off x="720969" y="1577120"/>
              <a:ext cx="944610" cy="438912"/>
            </a:xfrm>
            <a:prstGeom prst="roundRect">
              <a:avLst>
                <a:gd name="adj" fmla="val 9091"/>
              </a:avLst>
            </a:prstGeom>
            <a:solidFill>
              <a:srgbClr val="E2EFEE"/>
            </a:solidFill>
            <a:ln w="28575">
              <a:solidFill>
                <a:srgbClr val="0F7173"/>
              </a:solidFill>
              <a:prstDash val="solid"/>
            </a:ln>
          </p:spPr>
          <p:txBody>
            <a:bodyPr/>
            <a:lstStyle/>
            <a:p>
              <a:endParaRPr lang="en-US" sz="1000">
                <a:latin typeface="Calibri" panose="020F0502020204030204" pitchFamily="34" charset="0"/>
                <a:cs typeface="Calibri" panose="020F0502020204030204" pitchFamily="34" charset="0"/>
              </a:endParaRPr>
            </a:p>
          </p:txBody>
        </p:sp>
        <p:sp>
          <p:nvSpPr>
            <p:cNvPr id="9" name="Text 2">
              <a:extLst>
                <a:ext uri="{FF2B5EF4-FFF2-40B4-BE49-F238E27FC236}">
                  <a16:creationId xmlns:a16="http://schemas.microsoft.com/office/drawing/2014/main" id="{2BA105F9-498E-9D38-E4B2-E746A526890D}"/>
                </a:ext>
              </a:extLst>
            </p:cNvPr>
            <p:cNvSpPr/>
            <p:nvPr/>
          </p:nvSpPr>
          <p:spPr>
            <a:xfrm>
              <a:off x="710966" y="1577120"/>
              <a:ext cx="954612" cy="219456"/>
            </a:xfrm>
            <a:prstGeom prst="rect">
              <a:avLst/>
            </a:prstGeom>
            <a:noFill/>
            <a:ln/>
          </p:spPr>
          <p:txBody>
            <a:bodyPr wrap="square" lIns="0" tIns="0" rIns="0" bIns="0" rtlCol="0" anchor="ctr"/>
            <a:lstStyle/>
            <a:p>
              <a:pPr marL="0" indent="0" algn="ctr">
                <a:buNone/>
              </a:pPr>
              <a:r>
                <a:rPr lang="en-US" sz="1000">
                  <a:solidFill>
                    <a:srgbClr val="0F7173"/>
                  </a:solidFill>
                  <a:latin typeface="Calibri" panose="020F0502020204030204" pitchFamily="34" charset="0"/>
                  <a:ea typeface="Consolas" pitchFamily="34" charset="-122"/>
                  <a:cs typeface="Calibri" panose="020F0502020204030204" pitchFamily="34" charset="0"/>
                </a:rPr>
                <a:t>Patient</a:t>
              </a:r>
              <a:endParaRPr lang="en-US" sz="1000">
                <a:latin typeface="Calibri" panose="020F0502020204030204" pitchFamily="34" charset="0"/>
                <a:cs typeface="Calibri" panose="020F0502020204030204" pitchFamily="34" charset="0"/>
              </a:endParaRPr>
            </a:p>
          </p:txBody>
        </p:sp>
        <p:sp>
          <p:nvSpPr>
            <p:cNvPr id="10" name="Text 3">
              <a:extLst>
                <a:ext uri="{FF2B5EF4-FFF2-40B4-BE49-F238E27FC236}">
                  <a16:creationId xmlns:a16="http://schemas.microsoft.com/office/drawing/2014/main" id="{0767BAF3-EB2B-DEFB-728A-C96D04190FC6}"/>
                </a:ext>
              </a:extLst>
            </p:cNvPr>
            <p:cNvSpPr/>
            <p:nvPr/>
          </p:nvSpPr>
          <p:spPr>
            <a:xfrm>
              <a:off x="710966" y="1778288"/>
              <a:ext cx="954612" cy="237744"/>
            </a:xfrm>
            <a:prstGeom prst="rect">
              <a:avLst/>
            </a:prstGeom>
            <a:noFill/>
            <a:ln/>
          </p:spPr>
          <p:txBody>
            <a:bodyPr wrap="square" lIns="0" tIns="0" rIns="0" bIns="0" rtlCol="0" anchor="ctr"/>
            <a:lstStyle/>
            <a:p>
              <a:pPr marL="0" indent="0" algn="ctr">
                <a:buNone/>
              </a:pPr>
              <a:r>
                <a:rPr lang="en-US" sz="1000" b="1">
                  <a:solidFill>
                    <a:srgbClr val="0F7173"/>
                  </a:solidFill>
                  <a:latin typeface="Calibri" panose="020F0502020204030204" pitchFamily="34" charset="0"/>
                  <a:ea typeface="Calibri" pitchFamily="34" charset="-122"/>
                  <a:cs typeface="Calibri" panose="020F0502020204030204" pitchFamily="34" charset="0"/>
                </a:rPr>
                <a:t>A / ID12345</a:t>
              </a:r>
              <a:endParaRPr lang="en-US" sz="1000">
                <a:latin typeface="Calibri" panose="020F0502020204030204" pitchFamily="34" charset="0"/>
                <a:cs typeface="Calibri" panose="020F0502020204030204" pitchFamily="34" charset="0"/>
              </a:endParaRPr>
            </a:p>
          </p:txBody>
        </p:sp>
      </p:grpSp>
      <p:grpSp>
        <p:nvGrpSpPr>
          <p:cNvPr id="12" name="Gruppieren 11">
            <a:extLst>
              <a:ext uri="{FF2B5EF4-FFF2-40B4-BE49-F238E27FC236}">
                <a16:creationId xmlns:a16="http://schemas.microsoft.com/office/drawing/2014/main" id="{E44371A3-FADA-A64B-D439-2C19B26B3A74}"/>
              </a:ext>
            </a:extLst>
          </p:cNvPr>
          <p:cNvGrpSpPr/>
          <p:nvPr/>
        </p:nvGrpSpPr>
        <p:grpSpPr>
          <a:xfrm>
            <a:off x="2563304" y="1709446"/>
            <a:ext cx="1207458" cy="438912"/>
            <a:chOff x="3181660" y="1037272"/>
            <a:chExt cx="1207458" cy="438912"/>
          </a:xfrm>
        </p:grpSpPr>
        <p:sp>
          <p:nvSpPr>
            <p:cNvPr id="13" name="Shape 4">
              <a:extLst>
                <a:ext uri="{FF2B5EF4-FFF2-40B4-BE49-F238E27FC236}">
                  <a16:creationId xmlns:a16="http://schemas.microsoft.com/office/drawing/2014/main" id="{ED9EE05B-69D8-7253-ED7A-F196303B02B2}"/>
                </a:ext>
              </a:extLst>
            </p:cNvPr>
            <p:cNvSpPr/>
            <p:nvPr/>
          </p:nvSpPr>
          <p:spPr>
            <a:xfrm>
              <a:off x="3181660" y="1038843"/>
              <a:ext cx="1207458" cy="436474"/>
            </a:xfrm>
            <a:prstGeom prst="roundRect">
              <a:avLst>
                <a:gd name="adj" fmla="val 9091"/>
              </a:avLst>
            </a:prstGeom>
            <a:solidFill>
              <a:srgbClr val="E2EFEE"/>
            </a:solidFill>
            <a:ln w="28575">
              <a:solidFill>
                <a:srgbClr val="0F7173"/>
              </a:solidFill>
              <a:prstDash val="solid"/>
            </a:ln>
          </p:spPr>
          <p:txBody>
            <a:bodyPr/>
            <a:lstStyle/>
            <a:p>
              <a:endParaRPr lang="en-US" sz="1000">
                <a:latin typeface="Calibri" panose="020F0502020204030204" pitchFamily="34" charset="0"/>
                <a:cs typeface="Calibri" panose="020F0502020204030204" pitchFamily="34" charset="0"/>
              </a:endParaRPr>
            </a:p>
          </p:txBody>
        </p:sp>
        <p:sp>
          <p:nvSpPr>
            <p:cNvPr id="14" name="Text 5">
              <a:extLst>
                <a:ext uri="{FF2B5EF4-FFF2-40B4-BE49-F238E27FC236}">
                  <a16:creationId xmlns:a16="http://schemas.microsoft.com/office/drawing/2014/main" id="{576D65A5-1A07-61E2-4D7A-6E139CB083FB}"/>
                </a:ext>
              </a:extLst>
            </p:cNvPr>
            <p:cNvSpPr/>
            <p:nvPr/>
          </p:nvSpPr>
          <p:spPr>
            <a:xfrm>
              <a:off x="3181660" y="1037272"/>
              <a:ext cx="1207458" cy="219456"/>
            </a:xfrm>
            <a:prstGeom prst="rect">
              <a:avLst/>
            </a:prstGeom>
            <a:noFill/>
            <a:ln/>
          </p:spPr>
          <p:txBody>
            <a:bodyPr wrap="square" lIns="0" tIns="0" rIns="0" bIns="0" rtlCol="0" anchor="ctr"/>
            <a:lstStyle/>
            <a:p>
              <a:pPr marL="0" indent="0" algn="ctr">
                <a:buNone/>
              </a:pPr>
              <a:r>
                <a:rPr lang="en-US" sz="1000">
                  <a:solidFill>
                    <a:srgbClr val="0F7173"/>
                  </a:solidFill>
                  <a:latin typeface="Calibri" panose="020F0502020204030204" pitchFamily="34" charset="0"/>
                  <a:ea typeface="Consolas" pitchFamily="34" charset="-122"/>
                  <a:cs typeface="Calibri" panose="020F0502020204030204" pitchFamily="34" charset="0"/>
                </a:rPr>
                <a:t>Condition</a:t>
              </a:r>
              <a:endParaRPr lang="en-US" sz="1000">
                <a:latin typeface="Calibri" panose="020F0502020204030204" pitchFamily="34" charset="0"/>
                <a:cs typeface="Calibri" panose="020F0502020204030204" pitchFamily="34" charset="0"/>
              </a:endParaRPr>
            </a:p>
          </p:txBody>
        </p:sp>
        <p:sp>
          <p:nvSpPr>
            <p:cNvPr id="15" name="Text 6">
              <a:extLst>
                <a:ext uri="{FF2B5EF4-FFF2-40B4-BE49-F238E27FC236}">
                  <a16:creationId xmlns:a16="http://schemas.microsoft.com/office/drawing/2014/main" id="{BF10D73B-3276-A78C-2EE9-E4746EDCE4F8}"/>
                </a:ext>
              </a:extLst>
            </p:cNvPr>
            <p:cNvSpPr/>
            <p:nvPr/>
          </p:nvSpPr>
          <p:spPr>
            <a:xfrm>
              <a:off x="3181660" y="1238440"/>
              <a:ext cx="1207458" cy="237744"/>
            </a:xfrm>
            <a:prstGeom prst="rect">
              <a:avLst/>
            </a:prstGeom>
            <a:noFill/>
            <a:ln/>
          </p:spPr>
          <p:txBody>
            <a:bodyPr wrap="square" lIns="0" tIns="0" rIns="0" bIns="0" rtlCol="0" anchor="ctr"/>
            <a:lstStyle/>
            <a:p>
              <a:pPr marL="0" indent="0" algn="ctr">
                <a:buNone/>
              </a:pPr>
              <a:r>
                <a:rPr lang="en-US" sz="1000" b="1">
                  <a:solidFill>
                    <a:srgbClr val="0F7173"/>
                  </a:solidFill>
                  <a:latin typeface="Calibri" panose="020F0502020204030204" pitchFamily="34" charset="0"/>
                  <a:ea typeface="Calibri" pitchFamily="34" charset="-122"/>
                  <a:cs typeface="Calibri" panose="020F0502020204030204" pitchFamily="34" charset="0"/>
                </a:rPr>
                <a:t>heart failure</a:t>
              </a:r>
              <a:endParaRPr lang="en-US" sz="1000">
                <a:latin typeface="Calibri" panose="020F0502020204030204" pitchFamily="34" charset="0"/>
                <a:cs typeface="Calibri" panose="020F0502020204030204" pitchFamily="34" charset="0"/>
              </a:endParaRPr>
            </a:p>
          </p:txBody>
        </p:sp>
      </p:grpSp>
      <p:sp>
        <p:nvSpPr>
          <p:cNvPr id="16" name="Shape 10">
            <a:extLst>
              <a:ext uri="{FF2B5EF4-FFF2-40B4-BE49-F238E27FC236}">
                <a16:creationId xmlns:a16="http://schemas.microsoft.com/office/drawing/2014/main" id="{ECDC15E4-A428-D0CE-1FA4-48CFC24EEB5C}"/>
              </a:ext>
            </a:extLst>
          </p:cNvPr>
          <p:cNvSpPr/>
          <p:nvPr/>
        </p:nvSpPr>
        <p:spPr>
          <a:xfrm flipV="1">
            <a:off x="1616941" y="1920202"/>
            <a:ext cx="944610" cy="315027"/>
          </a:xfrm>
          <a:prstGeom prst="line">
            <a:avLst/>
          </a:prstGeom>
          <a:noFill/>
          <a:ln w="28575">
            <a:solidFill>
              <a:srgbClr val="0F7173"/>
            </a:solidFill>
            <a:prstDash val="solid"/>
            <a:headEnd type="triangle"/>
          </a:ln>
        </p:spPr>
        <p:txBody>
          <a:bodyPr/>
          <a:lstStyle/>
          <a:p>
            <a:endParaRPr lang="en-US" sz="1000">
              <a:latin typeface="Calibri" panose="020F0502020204030204" pitchFamily="34" charset="0"/>
              <a:cs typeface="Calibri" panose="020F0502020204030204" pitchFamily="34" charset="0"/>
            </a:endParaRPr>
          </a:p>
        </p:txBody>
      </p:sp>
      <p:sp>
        <p:nvSpPr>
          <p:cNvPr id="17" name="Shape 11">
            <a:extLst>
              <a:ext uri="{FF2B5EF4-FFF2-40B4-BE49-F238E27FC236}">
                <a16:creationId xmlns:a16="http://schemas.microsoft.com/office/drawing/2014/main" id="{6BC1072B-365E-C754-A6BA-B70AEBE2676F}"/>
              </a:ext>
            </a:extLst>
          </p:cNvPr>
          <p:cNvSpPr/>
          <p:nvPr/>
        </p:nvSpPr>
        <p:spPr>
          <a:xfrm>
            <a:off x="1616941" y="2244058"/>
            <a:ext cx="954612" cy="342775"/>
          </a:xfrm>
          <a:prstGeom prst="line">
            <a:avLst/>
          </a:prstGeom>
          <a:noFill/>
          <a:ln w="12700">
            <a:solidFill>
              <a:srgbClr val="C9CFD2"/>
            </a:solidFill>
            <a:prstDash val="solid"/>
            <a:headEnd type="triangle"/>
          </a:ln>
        </p:spPr>
        <p:txBody>
          <a:bodyPr/>
          <a:lstStyle/>
          <a:p>
            <a:endParaRPr lang="en-US" sz="1000">
              <a:latin typeface="Calibri" panose="020F0502020204030204" pitchFamily="34" charset="0"/>
              <a:cs typeface="Calibri" panose="020F0502020204030204" pitchFamily="34" charset="0"/>
            </a:endParaRPr>
          </a:p>
        </p:txBody>
      </p:sp>
      <p:sp>
        <p:nvSpPr>
          <p:cNvPr id="18" name="Text 12">
            <a:extLst>
              <a:ext uri="{FF2B5EF4-FFF2-40B4-BE49-F238E27FC236}">
                <a16:creationId xmlns:a16="http://schemas.microsoft.com/office/drawing/2014/main" id="{75F2D568-A3ED-48B4-F438-1EF67457B776}"/>
              </a:ext>
            </a:extLst>
          </p:cNvPr>
          <p:cNvSpPr/>
          <p:nvPr/>
        </p:nvSpPr>
        <p:spPr>
          <a:xfrm>
            <a:off x="662328" y="1736878"/>
            <a:ext cx="954612" cy="274320"/>
          </a:xfrm>
          <a:prstGeom prst="rect">
            <a:avLst/>
          </a:prstGeom>
          <a:noFill/>
          <a:ln/>
        </p:spPr>
        <p:txBody>
          <a:bodyPr wrap="square" lIns="0" tIns="0" rIns="0" bIns="0" rtlCol="0" anchor="ctr"/>
          <a:lstStyle/>
          <a:p>
            <a:pPr algn="ctr"/>
            <a:r>
              <a:rPr lang="en-US" sz="1000" b="1">
                <a:solidFill>
                  <a:srgbClr val="004791"/>
                </a:solidFill>
                <a:latin typeface="Calibri" panose="020F0502020204030204" pitchFamily="34" charset="0"/>
                <a:ea typeface="Calibri" pitchFamily="34" charset="-122"/>
                <a:cs typeface="Calibri" panose="020F0502020204030204" pitchFamily="34" charset="0"/>
              </a:rPr>
              <a:t>Hospital A</a:t>
            </a:r>
            <a:endParaRPr lang="en-US" sz="1000">
              <a:latin typeface="Calibri" panose="020F0502020204030204" pitchFamily="34" charset="0"/>
              <a:cs typeface="Calibri" panose="020F0502020204030204" pitchFamily="34" charset="0"/>
            </a:endParaRPr>
          </a:p>
        </p:txBody>
      </p:sp>
      <p:grpSp>
        <p:nvGrpSpPr>
          <p:cNvPr id="19" name="Gruppieren 18">
            <a:extLst>
              <a:ext uri="{FF2B5EF4-FFF2-40B4-BE49-F238E27FC236}">
                <a16:creationId xmlns:a16="http://schemas.microsoft.com/office/drawing/2014/main" id="{D18EB9DF-344B-7E1E-AEAD-610C4680829D}"/>
              </a:ext>
            </a:extLst>
          </p:cNvPr>
          <p:cNvGrpSpPr/>
          <p:nvPr/>
        </p:nvGrpSpPr>
        <p:grpSpPr>
          <a:xfrm>
            <a:off x="672331" y="3518583"/>
            <a:ext cx="944610" cy="447739"/>
            <a:chOff x="720969" y="4037173"/>
            <a:chExt cx="944610" cy="447739"/>
          </a:xfrm>
        </p:grpSpPr>
        <p:sp>
          <p:nvSpPr>
            <p:cNvPr id="20" name="Shape 1">
              <a:extLst>
                <a:ext uri="{FF2B5EF4-FFF2-40B4-BE49-F238E27FC236}">
                  <a16:creationId xmlns:a16="http://schemas.microsoft.com/office/drawing/2014/main" id="{2318FF3A-BBB7-0CFC-A2F1-925878F5F6EC}"/>
                </a:ext>
              </a:extLst>
            </p:cNvPr>
            <p:cNvSpPr/>
            <p:nvPr/>
          </p:nvSpPr>
          <p:spPr>
            <a:xfrm>
              <a:off x="720969" y="4037173"/>
              <a:ext cx="944610" cy="438912"/>
            </a:xfrm>
            <a:prstGeom prst="roundRect">
              <a:avLst>
                <a:gd name="adj" fmla="val 9091"/>
              </a:avLst>
            </a:prstGeom>
            <a:solidFill>
              <a:srgbClr val="E2EFEE"/>
            </a:solidFill>
            <a:ln w="28575">
              <a:solidFill>
                <a:srgbClr val="0F7173"/>
              </a:solidFill>
              <a:prstDash val="solid"/>
            </a:ln>
          </p:spPr>
          <p:txBody>
            <a:bodyPr/>
            <a:lstStyle/>
            <a:p>
              <a:endParaRPr lang="en-US" sz="1000">
                <a:latin typeface="Calibri" panose="020F0502020204030204" pitchFamily="34" charset="0"/>
                <a:cs typeface="Calibri" panose="020F0502020204030204" pitchFamily="34" charset="0"/>
              </a:endParaRPr>
            </a:p>
          </p:txBody>
        </p:sp>
        <p:sp>
          <p:nvSpPr>
            <p:cNvPr id="21" name="Text 14">
              <a:extLst>
                <a:ext uri="{FF2B5EF4-FFF2-40B4-BE49-F238E27FC236}">
                  <a16:creationId xmlns:a16="http://schemas.microsoft.com/office/drawing/2014/main" id="{F0D9C654-1D3A-573E-E525-0F957E25D4C9}"/>
                </a:ext>
              </a:extLst>
            </p:cNvPr>
            <p:cNvSpPr/>
            <p:nvPr/>
          </p:nvSpPr>
          <p:spPr>
            <a:xfrm>
              <a:off x="720969" y="4046000"/>
              <a:ext cx="944610" cy="219456"/>
            </a:xfrm>
            <a:prstGeom prst="rect">
              <a:avLst/>
            </a:prstGeom>
            <a:noFill/>
            <a:ln/>
          </p:spPr>
          <p:txBody>
            <a:bodyPr wrap="square" lIns="0" tIns="0" rIns="0" bIns="0" rtlCol="0" anchor="ctr"/>
            <a:lstStyle/>
            <a:p>
              <a:pPr marL="0" indent="0" algn="ctr">
                <a:buNone/>
              </a:pPr>
              <a:r>
                <a:rPr lang="en-US" sz="1000">
                  <a:solidFill>
                    <a:srgbClr val="0F7173"/>
                  </a:solidFill>
                  <a:latin typeface="Calibri" panose="020F0502020204030204" pitchFamily="34" charset="0"/>
                  <a:ea typeface="Consolas" pitchFamily="34" charset="-122"/>
                  <a:cs typeface="Calibri" panose="020F0502020204030204" pitchFamily="34" charset="0"/>
                </a:rPr>
                <a:t>Patient</a:t>
              </a:r>
              <a:endParaRPr lang="en-US" sz="1000">
                <a:latin typeface="Calibri" panose="020F0502020204030204" pitchFamily="34" charset="0"/>
                <a:cs typeface="Calibri" panose="020F0502020204030204" pitchFamily="34" charset="0"/>
              </a:endParaRPr>
            </a:p>
          </p:txBody>
        </p:sp>
        <p:sp>
          <p:nvSpPr>
            <p:cNvPr id="22" name="Text 15">
              <a:extLst>
                <a:ext uri="{FF2B5EF4-FFF2-40B4-BE49-F238E27FC236}">
                  <a16:creationId xmlns:a16="http://schemas.microsoft.com/office/drawing/2014/main" id="{E2E92C05-3C8C-50A2-AD5C-3A5D5938916B}"/>
                </a:ext>
              </a:extLst>
            </p:cNvPr>
            <p:cNvSpPr/>
            <p:nvPr/>
          </p:nvSpPr>
          <p:spPr>
            <a:xfrm>
              <a:off x="720969" y="4247168"/>
              <a:ext cx="944610" cy="237744"/>
            </a:xfrm>
            <a:prstGeom prst="rect">
              <a:avLst/>
            </a:prstGeom>
            <a:noFill/>
            <a:ln/>
          </p:spPr>
          <p:txBody>
            <a:bodyPr wrap="square" lIns="0" tIns="0" rIns="0" bIns="0" rtlCol="0" anchor="ctr"/>
            <a:lstStyle/>
            <a:p>
              <a:pPr marL="0" indent="0" algn="ctr">
                <a:buNone/>
              </a:pPr>
              <a:r>
                <a:rPr lang="en-US" sz="1000" b="1">
                  <a:solidFill>
                    <a:srgbClr val="0F7173"/>
                  </a:solidFill>
                  <a:latin typeface="Calibri" panose="020F0502020204030204" pitchFamily="34" charset="0"/>
                  <a:ea typeface="Calibri" pitchFamily="34" charset="-122"/>
                  <a:cs typeface="Calibri" panose="020F0502020204030204" pitchFamily="34" charset="0"/>
                </a:rPr>
                <a:t>B / RO-0088</a:t>
              </a:r>
              <a:endParaRPr lang="en-US" sz="1000">
                <a:latin typeface="Calibri" panose="020F0502020204030204" pitchFamily="34" charset="0"/>
                <a:cs typeface="Calibri" panose="020F0502020204030204" pitchFamily="34" charset="0"/>
              </a:endParaRPr>
            </a:p>
          </p:txBody>
        </p:sp>
      </p:grpSp>
      <p:sp>
        <p:nvSpPr>
          <p:cNvPr id="23" name="Shape 22">
            <a:extLst>
              <a:ext uri="{FF2B5EF4-FFF2-40B4-BE49-F238E27FC236}">
                <a16:creationId xmlns:a16="http://schemas.microsoft.com/office/drawing/2014/main" id="{194F5204-5FCF-CC26-7C9A-69E2A08D057B}"/>
              </a:ext>
            </a:extLst>
          </p:cNvPr>
          <p:cNvSpPr/>
          <p:nvPr/>
        </p:nvSpPr>
        <p:spPr>
          <a:xfrm flipV="1">
            <a:off x="1616940" y="3410168"/>
            <a:ext cx="941092" cy="318409"/>
          </a:xfrm>
          <a:prstGeom prst="line">
            <a:avLst/>
          </a:prstGeom>
          <a:noFill/>
          <a:ln w="28575">
            <a:solidFill>
              <a:srgbClr val="0F7173"/>
            </a:solidFill>
            <a:prstDash val="solid"/>
            <a:headEnd type="triangle"/>
          </a:ln>
        </p:spPr>
        <p:txBody>
          <a:bodyPr/>
          <a:lstStyle/>
          <a:p>
            <a:endParaRPr lang="en-US" sz="1000">
              <a:latin typeface="Calibri" panose="020F0502020204030204" pitchFamily="34" charset="0"/>
              <a:cs typeface="Calibri" panose="020F0502020204030204" pitchFamily="34" charset="0"/>
            </a:endParaRPr>
          </a:p>
        </p:txBody>
      </p:sp>
      <p:sp>
        <p:nvSpPr>
          <p:cNvPr id="24" name="Shape 23">
            <a:extLst>
              <a:ext uri="{FF2B5EF4-FFF2-40B4-BE49-F238E27FC236}">
                <a16:creationId xmlns:a16="http://schemas.microsoft.com/office/drawing/2014/main" id="{BE0705FA-560F-2550-75BE-39DFB47AF985}"/>
              </a:ext>
            </a:extLst>
          </p:cNvPr>
          <p:cNvSpPr/>
          <p:nvPr/>
        </p:nvSpPr>
        <p:spPr>
          <a:xfrm>
            <a:off x="1616940" y="3728577"/>
            <a:ext cx="951637" cy="382055"/>
          </a:xfrm>
          <a:prstGeom prst="line">
            <a:avLst/>
          </a:prstGeom>
          <a:noFill/>
          <a:ln w="12700">
            <a:solidFill>
              <a:srgbClr val="C9CFD2"/>
            </a:solidFill>
            <a:prstDash val="solid"/>
            <a:headEnd type="triangle"/>
          </a:ln>
        </p:spPr>
        <p:txBody>
          <a:bodyPr/>
          <a:lstStyle/>
          <a:p>
            <a:endParaRPr lang="en-US" sz="1000">
              <a:latin typeface="Calibri" panose="020F0502020204030204" pitchFamily="34" charset="0"/>
              <a:cs typeface="Calibri" panose="020F0502020204030204" pitchFamily="34" charset="0"/>
            </a:endParaRPr>
          </a:p>
        </p:txBody>
      </p:sp>
      <p:sp>
        <p:nvSpPr>
          <p:cNvPr id="25" name="Text 24">
            <a:extLst>
              <a:ext uri="{FF2B5EF4-FFF2-40B4-BE49-F238E27FC236}">
                <a16:creationId xmlns:a16="http://schemas.microsoft.com/office/drawing/2014/main" id="{2A69D4F1-67E4-CDD4-FFF3-A9288C8E58F8}"/>
              </a:ext>
            </a:extLst>
          </p:cNvPr>
          <p:cNvSpPr/>
          <p:nvPr/>
        </p:nvSpPr>
        <p:spPr>
          <a:xfrm>
            <a:off x="662328" y="3223511"/>
            <a:ext cx="971503" cy="274320"/>
          </a:xfrm>
          <a:prstGeom prst="rect">
            <a:avLst/>
          </a:prstGeom>
          <a:noFill/>
          <a:ln/>
        </p:spPr>
        <p:txBody>
          <a:bodyPr wrap="square" lIns="0" tIns="0" rIns="0" bIns="0" rtlCol="0" anchor="ctr"/>
          <a:lstStyle/>
          <a:p>
            <a:pPr algn="ctr"/>
            <a:r>
              <a:rPr lang="en-US" sz="1000" b="1">
                <a:solidFill>
                  <a:srgbClr val="004791"/>
                </a:solidFill>
                <a:latin typeface="Calibri" panose="020F0502020204030204" pitchFamily="34" charset="0"/>
                <a:ea typeface="Calibri" pitchFamily="34" charset="-122"/>
                <a:cs typeface="Calibri" panose="020F0502020204030204" pitchFamily="34" charset="0"/>
              </a:rPr>
              <a:t>Hospital B</a:t>
            </a:r>
            <a:endParaRPr lang="en-US" sz="1000">
              <a:latin typeface="Calibri" panose="020F0502020204030204" pitchFamily="34" charset="0"/>
              <a:cs typeface="Calibri" panose="020F0502020204030204" pitchFamily="34" charset="0"/>
            </a:endParaRPr>
          </a:p>
        </p:txBody>
      </p:sp>
      <p:sp>
        <p:nvSpPr>
          <p:cNvPr id="26" name="Text 28">
            <a:extLst>
              <a:ext uri="{FF2B5EF4-FFF2-40B4-BE49-F238E27FC236}">
                <a16:creationId xmlns:a16="http://schemas.microsoft.com/office/drawing/2014/main" id="{7F9CFD30-617A-FD23-9223-350C0DDA6BD5}"/>
              </a:ext>
            </a:extLst>
          </p:cNvPr>
          <p:cNvSpPr/>
          <p:nvPr/>
        </p:nvSpPr>
        <p:spPr>
          <a:xfrm>
            <a:off x="4717124" y="2191510"/>
            <a:ext cx="1207458" cy="237744"/>
          </a:xfrm>
          <a:prstGeom prst="rect">
            <a:avLst/>
          </a:prstGeom>
          <a:noFill/>
          <a:ln/>
        </p:spPr>
        <p:txBody>
          <a:bodyPr wrap="square" lIns="0" tIns="0" rIns="0" bIns="0" rtlCol="0" anchor="ctr"/>
          <a:lstStyle/>
          <a:p>
            <a:pPr marL="0" indent="0" algn="ctr">
              <a:buNone/>
            </a:pPr>
            <a:r>
              <a:rPr lang="en-US" sz="1000">
                <a:solidFill>
                  <a:srgbClr val="C9CFD2"/>
                </a:solidFill>
                <a:latin typeface="Calibri" panose="020F0502020204030204" pitchFamily="34" charset="0"/>
                <a:ea typeface="Calibri" pitchFamily="34" charset="-122"/>
                <a:cs typeface="Calibri" panose="020F0502020204030204" pitchFamily="34" charset="0"/>
              </a:rPr>
              <a:t>heart failure</a:t>
            </a:r>
            <a:endParaRPr lang="en-US" sz="1000">
              <a:latin typeface="Calibri" panose="020F0502020204030204" pitchFamily="34" charset="0"/>
              <a:cs typeface="Calibri" panose="020F0502020204030204" pitchFamily="34" charset="0"/>
            </a:endParaRPr>
          </a:p>
        </p:txBody>
      </p:sp>
      <p:sp>
        <p:nvSpPr>
          <p:cNvPr id="27" name="Text 32">
            <a:extLst>
              <a:ext uri="{FF2B5EF4-FFF2-40B4-BE49-F238E27FC236}">
                <a16:creationId xmlns:a16="http://schemas.microsoft.com/office/drawing/2014/main" id="{E7E73BA1-9263-418E-2CB3-0A3C596A95BA}"/>
              </a:ext>
            </a:extLst>
          </p:cNvPr>
          <p:cNvSpPr/>
          <p:nvPr/>
        </p:nvSpPr>
        <p:spPr>
          <a:xfrm>
            <a:off x="4722297" y="3113748"/>
            <a:ext cx="1214157" cy="237744"/>
          </a:xfrm>
          <a:prstGeom prst="rect">
            <a:avLst/>
          </a:prstGeom>
          <a:noFill/>
          <a:ln/>
        </p:spPr>
        <p:txBody>
          <a:bodyPr wrap="square" lIns="0" tIns="0" rIns="0" bIns="0" rtlCol="0" anchor="ctr"/>
          <a:lstStyle/>
          <a:p>
            <a:pPr marL="0" indent="0" algn="ctr">
              <a:buNone/>
            </a:pPr>
            <a:r>
              <a:rPr lang="en-US" sz="1000">
                <a:solidFill>
                  <a:srgbClr val="C9CFD2"/>
                </a:solidFill>
                <a:latin typeface="Calibri" panose="020F0502020204030204" pitchFamily="34" charset="0"/>
                <a:ea typeface="Calibri" pitchFamily="34" charset="-122"/>
                <a:cs typeface="Calibri" panose="020F0502020204030204" pitchFamily="34" charset="0"/>
              </a:rPr>
              <a:t>C-reactive protein</a:t>
            </a:r>
            <a:endParaRPr lang="en-US" sz="1000">
              <a:latin typeface="Calibri" panose="020F0502020204030204" pitchFamily="34" charset="0"/>
              <a:cs typeface="Calibri" panose="020F0502020204030204" pitchFamily="34" charset="0"/>
            </a:endParaRPr>
          </a:p>
        </p:txBody>
      </p:sp>
      <p:sp>
        <p:nvSpPr>
          <p:cNvPr id="28" name="Text 36">
            <a:extLst>
              <a:ext uri="{FF2B5EF4-FFF2-40B4-BE49-F238E27FC236}">
                <a16:creationId xmlns:a16="http://schemas.microsoft.com/office/drawing/2014/main" id="{3875542F-5615-C9AB-90D7-8B8DD355FEB4}"/>
              </a:ext>
            </a:extLst>
          </p:cNvPr>
          <p:cNvSpPr/>
          <p:nvPr/>
        </p:nvSpPr>
        <p:spPr>
          <a:xfrm>
            <a:off x="4711849" y="4115269"/>
            <a:ext cx="1202184" cy="384048"/>
          </a:xfrm>
          <a:prstGeom prst="rect">
            <a:avLst/>
          </a:prstGeom>
          <a:noFill/>
          <a:ln/>
        </p:spPr>
        <p:txBody>
          <a:bodyPr wrap="square" lIns="0" tIns="0" rIns="0" bIns="0" rtlCol="0" anchor="ctr"/>
          <a:lstStyle/>
          <a:p>
            <a:pPr marL="0" indent="0" algn="ctr">
              <a:buNone/>
            </a:pPr>
            <a:r>
              <a:rPr lang="en-US" sz="1000">
                <a:solidFill>
                  <a:srgbClr val="C9CFD2"/>
                </a:solidFill>
                <a:latin typeface="Calibri" panose="020F0502020204030204" pitchFamily="34" charset="0"/>
                <a:ea typeface="Calibri" pitchFamily="34" charset="-122"/>
                <a:cs typeface="Calibri" panose="020F0502020204030204" pitchFamily="34" charset="0"/>
              </a:rPr>
              <a:t>HF with preserved ejection fraction</a:t>
            </a:r>
            <a:endParaRPr lang="en-US" sz="1000">
              <a:latin typeface="Calibri" panose="020F0502020204030204" pitchFamily="34" charset="0"/>
              <a:cs typeface="Calibri" panose="020F0502020204030204" pitchFamily="34" charset="0"/>
            </a:endParaRPr>
          </a:p>
        </p:txBody>
      </p:sp>
      <p:sp>
        <p:nvSpPr>
          <p:cNvPr id="30" name="Shape 37">
            <a:extLst>
              <a:ext uri="{FF2B5EF4-FFF2-40B4-BE49-F238E27FC236}">
                <a16:creationId xmlns:a16="http://schemas.microsoft.com/office/drawing/2014/main" id="{47D45360-1845-6C8F-9D47-296E4C571FC4}"/>
              </a:ext>
            </a:extLst>
          </p:cNvPr>
          <p:cNvSpPr/>
          <p:nvPr/>
        </p:nvSpPr>
        <p:spPr>
          <a:xfrm>
            <a:off x="3770761" y="1916369"/>
            <a:ext cx="946362" cy="49159"/>
          </a:xfrm>
          <a:prstGeom prst="line">
            <a:avLst/>
          </a:prstGeom>
          <a:noFill/>
          <a:ln w="12700">
            <a:solidFill>
              <a:srgbClr val="C9CFD2"/>
            </a:solidFill>
            <a:prstDash val="solid"/>
            <a:tailEnd type="triangle"/>
          </a:ln>
        </p:spPr>
        <p:txBody>
          <a:bodyPr/>
          <a:lstStyle/>
          <a:p>
            <a:endParaRPr lang="en-US" sz="1000">
              <a:latin typeface="Calibri" panose="020F0502020204030204" pitchFamily="34" charset="0"/>
              <a:cs typeface="Calibri" panose="020F0502020204030204" pitchFamily="34" charset="0"/>
            </a:endParaRPr>
          </a:p>
        </p:txBody>
      </p:sp>
      <p:sp>
        <p:nvSpPr>
          <p:cNvPr id="32" name="Shape 38">
            <a:extLst>
              <a:ext uri="{FF2B5EF4-FFF2-40B4-BE49-F238E27FC236}">
                <a16:creationId xmlns:a16="http://schemas.microsoft.com/office/drawing/2014/main" id="{ADE4F5ED-B389-DFE1-4FB6-BB798E662D06}"/>
              </a:ext>
            </a:extLst>
          </p:cNvPr>
          <p:cNvSpPr/>
          <p:nvPr/>
        </p:nvSpPr>
        <p:spPr>
          <a:xfrm>
            <a:off x="3770761" y="3407141"/>
            <a:ext cx="941088" cy="506014"/>
          </a:xfrm>
          <a:prstGeom prst="line">
            <a:avLst/>
          </a:prstGeom>
          <a:noFill/>
          <a:ln w="12700">
            <a:solidFill>
              <a:srgbClr val="C9CFD2"/>
            </a:solidFill>
            <a:prstDash val="solid"/>
            <a:tailEnd type="triangle"/>
          </a:ln>
        </p:spPr>
        <p:txBody>
          <a:bodyPr/>
          <a:lstStyle/>
          <a:p>
            <a:endParaRPr lang="en-US" sz="1000">
              <a:latin typeface="Calibri" panose="020F0502020204030204" pitchFamily="34" charset="0"/>
              <a:cs typeface="Calibri" panose="020F0502020204030204" pitchFamily="34" charset="0"/>
            </a:endParaRPr>
          </a:p>
        </p:txBody>
      </p:sp>
      <p:sp>
        <p:nvSpPr>
          <p:cNvPr id="34" name="Shape 39">
            <a:extLst>
              <a:ext uri="{FF2B5EF4-FFF2-40B4-BE49-F238E27FC236}">
                <a16:creationId xmlns:a16="http://schemas.microsoft.com/office/drawing/2014/main" id="{FF736B13-2DDC-3C61-C504-37AF88F722F0}"/>
              </a:ext>
            </a:extLst>
          </p:cNvPr>
          <p:cNvSpPr/>
          <p:nvPr/>
        </p:nvSpPr>
        <p:spPr>
          <a:xfrm>
            <a:off x="3770761" y="2565349"/>
            <a:ext cx="946361" cy="319869"/>
          </a:xfrm>
          <a:prstGeom prst="line">
            <a:avLst/>
          </a:prstGeom>
          <a:noFill/>
          <a:ln w="12700">
            <a:solidFill>
              <a:srgbClr val="C9CFD2"/>
            </a:solidFill>
            <a:prstDash val="solid"/>
            <a:tailEnd type="triangle"/>
          </a:ln>
        </p:spPr>
        <p:txBody>
          <a:bodyPr/>
          <a:lstStyle/>
          <a:p>
            <a:endParaRPr lang="en-US" sz="1000">
              <a:latin typeface="Calibri" panose="020F0502020204030204" pitchFamily="34" charset="0"/>
              <a:cs typeface="Calibri" panose="020F0502020204030204" pitchFamily="34" charset="0"/>
            </a:endParaRPr>
          </a:p>
        </p:txBody>
      </p:sp>
      <p:sp>
        <p:nvSpPr>
          <p:cNvPr id="35" name="Shape 40">
            <a:extLst>
              <a:ext uri="{FF2B5EF4-FFF2-40B4-BE49-F238E27FC236}">
                <a16:creationId xmlns:a16="http://schemas.microsoft.com/office/drawing/2014/main" id="{2FBA97B8-395E-AC7F-6C0C-A57925344E3D}"/>
              </a:ext>
            </a:extLst>
          </p:cNvPr>
          <p:cNvSpPr/>
          <p:nvPr/>
        </p:nvSpPr>
        <p:spPr>
          <a:xfrm flipV="1">
            <a:off x="3776034" y="3106357"/>
            <a:ext cx="924197" cy="993068"/>
          </a:xfrm>
          <a:prstGeom prst="line">
            <a:avLst/>
          </a:prstGeom>
          <a:noFill/>
          <a:ln w="12700">
            <a:solidFill>
              <a:srgbClr val="C9CFD2"/>
            </a:solidFill>
            <a:prstDash val="solid"/>
            <a:tailEnd type="triangle"/>
          </a:ln>
        </p:spPr>
        <p:txBody>
          <a:bodyPr/>
          <a:lstStyle/>
          <a:p>
            <a:endParaRPr lang="en-US" sz="1000">
              <a:latin typeface="Calibri" panose="020F0502020204030204" pitchFamily="34" charset="0"/>
              <a:cs typeface="Calibri" panose="020F0502020204030204" pitchFamily="34" charset="0"/>
            </a:endParaRPr>
          </a:p>
        </p:txBody>
      </p:sp>
      <p:sp>
        <p:nvSpPr>
          <p:cNvPr id="36" name="Text 44">
            <a:extLst>
              <a:ext uri="{FF2B5EF4-FFF2-40B4-BE49-F238E27FC236}">
                <a16:creationId xmlns:a16="http://schemas.microsoft.com/office/drawing/2014/main" id="{88F926E5-6624-1BB4-6E25-C40FEF857F75}"/>
              </a:ext>
            </a:extLst>
          </p:cNvPr>
          <p:cNvSpPr/>
          <p:nvPr/>
        </p:nvSpPr>
        <p:spPr>
          <a:xfrm rot="5400000">
            <a:off x="5640088" y="2807237"/>
            <a:ext cx="1188720" cy="182880"/>
          </a:xfrm>
          <a:prstGeom prst="rect">
            <a:avLst/>
          </a:prstGeom>
          <a:noFill/>
          <a:ln/>
        </p:spPr>
        <p:txBody>
          <a:bodyPr wrap="square" lIns="0" tIns="0" rIns="0" bIns="0" rtlCol="0" anchor="ctr"/>
          <a:lstStyle/>
          <a:p>
            <a:pPr algn="ctr"/>
            <a:r>
              <a:rPr lang="en-US" sz="1000" err="1">
                <a:solidFill>
                  <a:srgbClr val="404040"/>
                </a:solidFill>
                <a:latin typeface="Calibri" panose="020F0502020204030204" pitchFamily="34" charset="0"/>
                <a:ea typeface="Consolas" pitchFamily="34" charset="-122"/>
                <a:cs typeface="Calibri" panose="020F0502020204030204" pitchFamily="34" charset="0"/>
              </a:rPr>
              <a:t>rdfs:subClassOf</a:t>
            </a:r>
            <a:endParaRPr lang="en-US" sz="1000">
              <a:latin typeface="Calibri" panose="020F0502020204030204" pitchFamily="34" charset="0"/>
              <a:cs typeface="Calibri" panose="020F0502020204030204" pitchFamily="34" charset="0"/>
            </a:endParaRPr>
          </a:p>
        </p:txBody>
      </p:sp>
      <p:sp>
        <p:nvSpPr>
          <p:cNvPr id="37" name="Text 45">
            <a:extLst>
              <a:ext uri="{FF2B5EF4-FFF2-40B4-BE49-F238E27FC236}">
                <a16:creationId xmlns:a16="http://schemas.microsoft.com/office/drawing/2014/main" id="{8684C096-A68C-5534-03DD-37A448A51A78}"/>
              </a:ext>
            </a:extLst>
          </p:cNvPr>
          <p:cNvSpPr/>
          <p:nvPr/>
        </p:nvSpPr>
        <p:spPr>
          <a:xfrm rot="1215228">
            <a:off x="1338307" y="2393212"/>
            <a:ext cx="1463040" cy="182880"/>
          </a:xfrm>
          <a:prstGeom prst="rect">
            <a:avLst/>
          </a:prstGeom>
          <a:noFill/>
          <a:ln/>
        </p:spPr>
        <p:txBody>
          <a:bodyPr wrap="square" lIns="0" tIns="0" rIns="0" bIns="0" rtlCol="0" anchor="ctr"/>
          <a:lstStyle/>
          <a:p>
            <a:pPr marL="0" indent="0" algn="ctr">
              <a:buNone/>
            </a:pPr>
            <a:r>
              <a:rPr lang="en-US" sz="1000">
                <a:solidFill>
                  <a:srgbClr val="404040"/>
                </a:solidFill>
                <a:latin typeface="Calibri" panose="020F0502020204030204" pitchFamily="34" charset="0"/>
                <a:ea typeface="Consolas" pitchFamily="34" charset="-122"/>
                <a:cs typeface="Calibri" panose="020F0502020204030204" pitchFamily="34" charset="0"/>
              </a:rPr>
              <a:t>fhir:subject</a:t>
            </a:r>
            <a:endParaRPr lang="en-US" sz="1000">
              <a:latin typeface="Calibri" panose="020F0502020204030204" pitchFamily="34" charset="0"/>
              <a:cs typeface="Calibri" panose="020F0502020204030204" pitchFamily="34" charset="0"/>
            </a:endParaRPr>
          </a:p>
        </p:txBody>
      </p:sp>
      <p:sp>
        <p:nvSpPr>
          <p:cNvPr id="38" name="Text 46">
            <a:extLst>
              <a:ext uri="{FF2B5EF4-FFF2-40B4-BE49-F238E27FC236}">
                <a16:creationId xmlns:a16="http://schemas.microsoft.com/office/drawing/2014/main" id="{CEC9B09B-4442-22E1-4B02-870DF8B15565}"/>
              </a:ext>
            </a:extLst>
          </p:cNvPr>
          <p:cNvSpPr/>
          <p:nvPr/>
        </p:nvSpPr>
        <p:spPr>
          <a:xfrm rot="219980">
            <a:off x="3621612" y="1768908"/>
            <a:ext cx="1280160" cy="182880"/>
          </a:xfrm>
          <a:prstGeom prst="rect">
            <a:avLst/>
          </a:prstGeom>
          <a:noFill/>
          <a:ln/>
        </p:spPr>
        <p:txBody>
          <a:bodyPr wrap="square" lIns="0" tIns="0" rIns="0" bIns="0" rtlCol="0" anchor="ctr"/>
          <a:lstStyle/>
          <a:p>
            <a:pPr marL="0" indent="0" algn="ctr">
              <a:buNone/>
            </a:pPr>
            <a:r>
              <a:rPr lang="en-US" sz="1000">
                <a:solidFill>
                  <a:srgbClr val="404040"/>
                </a:solidFill>
                <a:latin typeface="Calibri" panose="020F0502020204030204" pitchFamily="34" charset="0"/>
                <a:ea typeface="Consolas" pitchFamily="34" charset="-122"/>
                <a:cs typeface="Calibri" panose="020F0502020204030204" pitchFamily="34" charset="0"/>
              </a:rPr>
              <a:t>fhir:code</a:t>
            </a:r>
            <a:endParaRPr lang="en-US" sz="1000">
              <a:latin typeface="Calibri" panose="020F0502020204030204" pitchFamily="34" charset="0"/>
              <a:cs typeface="Calibri" panose="020F0502020204030204" pitchFamily="34" charset="0"/>
            </a:endParaRPr>
          </a:p>
        </p:txBody>
      </p:sp>
      <p:sp>
        <p:nvSpPr>
          <p:cNvPr id="39" name="Text 45">
            <a:extLst>
              <a:ext uri="{FF2B5EF4-FFF2-40B4-BE49-F238E27FC236}">
                <a16:creationId xmlns:a16="http://schemas.microsoft.com/office/drawing/2014/main" id="{201F8D1C-1087-AD2C-DABB-11CEECA20DBF}"/>
              </a:ext>
            </a:extLst>
          </p:cNvPr>
          <p:cNvSpPr/>
          <p:nvPr/>
        </p:nvSpPr>
        <p:spPr>
          <a:xfrm rot="1291021">
            <a:off x="1338161" y="3919559"/>
            <a:ext cx="1463040" cy="182880"/>
          </a:xfrm>
          <a:prstGeom prst="rect">
            <a:avLst/>
          </a:prstGeom>
          <a:noFill/>
          <a:ln/>
        </p:spPr>
        <p:txBody>
          <a:bodyPr wrap="square" lIns="0" tIns="0" rIns="0" bIns="0" rtlCol="0" anchor="ctr"/>
          <a:lstStyle/>
          <a:p>
            <a:pPr marL="0" indent="0" algn="ctr">
              <a:buNone/>
            </a:pPr>
            <a:r>
              <a:rPr lang="en-US" sz="1000">
                <a:solidFill>
                  <a:srgbClr val="404040"/>
                </a:solidFill>
                <a:latin typeface="Calibri" panose="020F0502020204030204" pitchFamily="34" charset="0"/>
                <a:ea typeface="Consolas" pitchFamily="34" charset="-122"/>
                <a:cs typeface="Calibri" panose="020F0502020204030204" pitchFamily="34" charset="0"/>
              </a:rPr>
              <a:t>fhir:subject</a:t>
            </a:r>
            <a:endParaRPr lang="en-US" sz="1000">
              <a:latin typeface="Calibri" panose="020F0502020204030204" pitchFamily="34" charset="0"/>
              <a:cs typeface="Calibri" panose="020F0502020204030204" pitchFamily="34" charset="0"/>
            </a:endParaRPr>
          </a:p>
        </p:txBody>
      </p:sp>
      <p:sp>
        <p:nvSpPr>
          <p:cNvPr id="40" name="Text 46">
            <a:extLst>
              <a:ext uri="{FF2B5EF4-FFF2-40B4-BE49-F238E27FC236}">
                <a16:creationId xmlns:a16="http://schemas.microsoft.com/office/drawing/2014/main" id="{FFC75418-1995-A4DC-5246-C963537C8C03}"/>
              </a:ext>
            </a:extLst>
          </p:cNvPr>
          <p:cNvSpPr/>
          <p:nvPr/>
        </p:nvSpPr>
        <p:spPr>
          <a:xfrm rot="1098549">
            <a:off x="3637329" y="2565549"/>
            <a:ext cx="1280160" cy="182880"/>
          </a:xfrm>
          <a:prstGeom prst="rect">
            <a:avLst/>
          </a:prstGeom>
          <a:noFill/>
          <a:ln/>
        </p:spPr>
        <p:txBody>
          <a:bodyPr wrap="square" lIns="0" tIns="0" rIns="0" bIns="0" rtlCol="0" anchor="ctr"/>
          <a:lstStyle/>
          <a:p>
            <a:pPr marL="0" indent="0" algn="ctr">
              <a:buNone/>
            </a:pPr>
            <a:r>
              <a:rPr lang="en-US" sz="1000">
                <a:solidFill>
                  <a:srgbClr val="404040"/>
                </a:solidFill>
                <a:latin typeface="Calibri" panose="020F0502020204030204" pitchFamily="34" charset="0"/>
                <a:ea typeface="Consolas" pitchFamily="34" charset="-122"/>
                <a:cs typeface="Calibri" panose="020F0502020204030204" pitchFamily="34" charset="0"/>
              </a:rPr>
              <a:t>fhir:code</a:t>
            </a:r>
            <a:endParaRPr lang="en-US" sz="1000">
              <a:latin typeface="Calibri" panose="020F0502020204030204" pitchFamily="34" charset="0"/>
              <a:cs typeface="Calibri" panose="020F0502020204030204" pitchFamily="34" charset="0"/>
            </a:endParaRPr>
          </a:p>
        </p:txBody>
      </p:sp>
      <p:sp>
        <p:nvSpPr>
          <p:cNvPr id="41" name="Text 46">
            <a:extLst>
              <a:ext uri="{FF2B5EF4-FFF2-40B4-BE49-F238E27FC236}">
                <a16:creationId xmlns:a16="http://schemas.microsoft.com/office/drawing/2014/main" id="{4D228B6D-1376-37C2-82BE-785347F4C150}"/>
              </a:ext>
            </a:extLst>
          </p:cNvPr>
          <p:cNvSpPr/>
          <p:nvPr/>
        </p:nvSpPr>
        <p:spPr>
          <a:xfrm rot="1687013">
            <a:off x="3371453" y="3361234"/>
            <a:ext cx="1280160" cy="182880"/>
          </a:xfrm>
          <a:prstGeom prst="rect">
            <a:avLst/>
          </a:prstGeom>
          <a:noFill/>
          <a:ln/>
        </p:spPr>
        <p:txBody>
          <a:bodyPr wrap="square" lIns="0" tIns="0" rIns="0" bIns="0" rtlCol="0" anchor="ctr"/>
          <a:lstStyle/>
          <a:p>
            <a:pPr marL="0" indent="0" algn="ctr">
              <a:buNone/>
            </a:pPr>
            <a:r>
              <a:rPr lang="en-US" sz="1000">
                <a:solidFill>
                  <a:srgbClr val="404040"/>
                </a:solidFill>
                <a:latin typeface="Calibri" panose="020F0502020204030204" pitchFamily="34" charset="0"/>
                <a:ea typeface="Consolas" pitchFamily="34" charset="-122"/>
                <a:cs typeface="Calibri" panose="020F0502020204030204" pitchFamily="34" charset="0"/>
              </a:rPr>
              <a:t>fhir:code</a:t>
            </a:r>
            <a:endParaRPr lang="en-US" sz="1000">
              <a:latin typeface="Calibri" panose="020F0502020204030204" pitchFamily="34" charset="0"/>
              <a:cs typeface="Calibri" panose="020F0502020204030204" pitchFamily="34" charset="0"/>
            </a:endParaRPr>
          </a:p>
        </p:txBody>
      </p:sp>
      <p:sp>
        <p:nvSpPr>
          <p:cNvPr id="42" name="Text 46">
            <a:extLst>
              <a:ext uri="{FF2B5EF4-FFF2-40B4-BE49-F238E27FC236}">
                <a16:creationId xmlns:a16="http://schemas.microsoft.com/office/drawing/2014/main" id="{3CBE7703-B7C1-6EC4-404A-E752B0862225}"/>
              </a:ext>
            </a:extLst>
          </p:cNvPr>
          <p:cNvSpPr/>
          <p:nvPr/>
        </p:nvSpPr>
        <p:spPr>
          <a:xfrm rot="18707705">
            <a:off x="3771698" y="3208077"/>
            <a:ext cx="1280160" cy="182880"/>
          </a:xfrm>
          <a:prstGeom prst="rect">
            <a:avLst/>
          </a:prstGeom>
          <a:noFill/>
          <a:ln/>
        </p:spPr>
        <p:txBody>
          <a:bodyPr wrap="square" lIns="0" tIns="0" rIns="0" bIns="0" rtlCol="0" anchor="ctr"/>
          <a:lstStyle/>
          <a:p>
            <a:pPr marL="0" indent="0" algn="ctr">
              <a:buNone/>
            </a:pPr>
            <a:r>
              <a:rPr lang="en-US" sz="1000">
                <a:solidFill>
                  <a:srgbClr val="404040"/>
                </a:solidFill>
                <a:latin typeface="Calibri" panose="020F0502020204030204" pitchFamily="34" charset="0"/>
                <a:ea typeface="Consolas" pitchFamily="34" charset="-122"/>
                <a:cs typeface="Calibri" panose="020F0502020204030204" pitchFamily="34" charset="0"/>
              </a:rPr>
              <a:t>fhir:code</a:t>
            </a:r>
            <a:endParaRPr lang="en-US" sz="1000">
              <a:latin typeface="Calibri" panose="020F0502020204030204" pitchFamily="34" charset="0"/>
              <a:cs typeface="Calibri" panose="020F0502020204030204" pitchFamily="34" charset="0"/>
            </a:endParaRPr>
          </a:p>
        </p:txBody>
      </p:sp>
      <p:sp>
        <p:nvSpPr>
          <p:cNvPr id="43" name="Text 45">
            <a:extLst>
              <a:ext uri="{FF2B5EF4-FFF2-40B4-BE49-F238E27FC236}">
                <a16:creationId xmlns:a16="http://schemas.microsoft.com/office/drawing/2014/main" id="{AAF27ABE-A38D-8BE3-2000-C652453A245A}"/>
              </a:ext>
            </a:extLst>
          </p:cNvPr>
          <p:cNvSpPr/>
          <p:nvPr/>
        </p:nvSpPr>
        <p:spPr>
          <a:xfrm rot="20472037">
            <a:off x="1330277" y="3401597"/>
            <a:ext cx="1463040" cy="182880"/>
          </a:xfrm>
          <a:prstGeom prst="rect">
            <a:avLst/>
          </a:prstGeom>
          <a:noFill/>
          <a:ln/>
        </p:spPr>
        <p:txBody>
          <a:bodyPr wrap="square" lIns="0" tIns="0" rIns="0" bIns="0" rtlCol="0" anchor="ctr"/>
          <a:lstStyle/>
          <a:p>
            <a:pPr marL="0" indent="0" algn="ctr">
              <a:buNone/>
            </a:pPr>
            <a:r>
              <a:rPr lang="en-US" sz="1000">
                <a:solidFill>
                  <a:srgbClr val="404040"/>
                </a:solidFill>
                <a:latin typeface="Calibri" panose="020F0502020204030204" pitchFamily="34" charset="0"/>
                <a:ea typeface="Consolas" pitchFamily="34" charset="-122"/>
                <a:cs typeface="Calibri" panose="020F0502020204030204" pitchFamily="34" charset="0"/>
              </a:rPr>
              <a:t>fhir:subject</a:t>
            </a:r>
            <a:endParaRPr lang="en-US" sz="1000">
              <a:latin typeface="Calibri" panose="020F0502020204030204" pitchFamily="34" charset="0"/>
              <a:cs typeface="Calibri" panose="020F0502020204030204" pitchFamily="34" charset="0"/>
            </a:endParaRPr>
          </a:p>
        </p:txBody>
      </p:sp>
      <p:sp>
        <p:nvSpPr>
          <p:cNvPr id="44" name="Text 45">
            <a:extLst>
              <a:ext uri="{FF2B5EF4-FFF2-40B4-BE49-F238E27FC236}">
                <a16:creationId xmlns:a16="http://schemas.microsoft.com/office/drawing/2014/main" id="{17A1E776-582C-E7DB-D080-3D8EA72256A1}"/>
              </a:ext>
            </a:extLst>
          </p:cNvPr>
          <p:cNvSpPr/>
          <p:nvPr/>
        </p:nvSpPr>
        <p:spPr>
          <a:xfrm rot="20527148">
            <a:off x="1340028" y="1909518"/>
            <a:ext cx="1463040" cy="182880"/>
          </a:xfrm>
          <a:prstGeom prst="rect">
            <a:avLst/>
          </a:prstGeom>
          <a:noFill/>
          <a:ln/>
        </p:spPr>
        <p:txBody>
          <a:bodyPr wrap="square" lIns="0" tIns="0" rIns="0" bIns="0" rtlCol="0" anchor="ctr"/>
          <a:lstStyle/>
          <a:p>
            <a:pPr marL="0" indent="0" algn="ctr">
              <a:buNone/>
            </a:pPr>
            <a:r>
              <a:rPr lang="en-US" sz="1000">
                <a:solidFill>
                  <a:srgbClr val="404040"/>
                </a:solidFill>
                <a:latin typeface="Calibri" panose="020F0502020204030204" pitchFamily="34" charset="0"/>
                <a:ea typeface="Consolas" pitchFamily="34" charset="-122"/>
                <a:cs typeface="Calibri" panose="020F0502020204030204" pitchFamily="34" charset="0"/>
              </a:rPr>
              <a:t>fhir:subject</a:t>
            </a:r>
            <a:endParaRPr lang="en-US" sz="1000">
              <a:latin typeface="Calibri" panose="020F0502020204030204" pitchFamily="34" charset="0"/>
              <a:cs typeface="Calibri" panose="020F0502020204030204" pitchFamily="34" charset="0"/>
            </a:endParaRPr>
          </a:p>
        </p:txBody>
      </p:sp>
      <p:cxnSp>
        <p:nvCxnSpPr>
          <p:cNvPr id="45" name="Elbow Connector 58">
            <a:extLst>
              <a:ext uri="{FF2B5EF4-FFF2-40B4-BE49-F238E27FC236}">
                <a16:creationId xmlns:a16="http://schemas.microsoft.com/office/drawing/2014/main" id="{1502A8F0-497E-EF7C-A482-77CBA3F1AF0F}"/>
              </a:ext>
            </a:extLst>
          </p:cNvPr>
          <p:cNvCxnSpPr>
            <a:cxnSpLocks/>
          </p:cNvCxnSpPr>
          <p:nvPr/>
        </p:nvCxnSpPr>
        <p:spPr>
          <a:xfrm rot="5400000" flipH="1" flipV="1">
            <a:off x="4947006" y="2931980"/>
            <a:ext cx="1951200" cy="2"/>
          </a:xfrm>
          <a:prstGeom prst="bentConnector4">
            <a:avLst>
              <a:gd name="adj1" fmla="val 449"/>
              <a:gd name="adj2" fmla="val 11430100000"/>
            </a:avLst>
          </a:prstGeom>
          <a:noFill/>
          <a:ln w="12700">
            <a:solidFill>
              <a:srgbClr val="C9CFD2"/>
            </a:solidFill>
            <a:prstDash val="solid"/>
            <a:tailEnd type="triangle"/>
          </a:ln>
        </p:spPr>
      </p:cxnSp>
      <p:grpSp>
        <p:nvGrpSpPr>
          <p:cNvPr id="46" name="Gruppieren 45">
            <a:extLst>
              <a:ext uri="{FF2B5EF4-FFF2-40B4-BE49-F238E27FC236}">
                <a16:creationId xmlns:a16="http://schemas.microsoft.com/office/drawing/2014/main" id="{194BA3AB-5897-B4B2-BB76-E2D0CF9D6482}"/>
              </a:ext>
            </a:extLst>
          </p:cNvPr>
          <p:cNvGrpSpPr/>
          <p:nvPr/>
        </p:nvGrpSpPr>
        <p:grpSpPr>
          <a:xfrm>
            <a:off x="2563302" y="2364054"/>
            <a:ext cx="1207460" cy="442235"/>
            <a:chOff x="3181658" y="1691880"/>
            <a:chExt cx="1207460" cy="442235"/>
          </a:xfrm>
        </p:grpSpPr>
        <p:sp>
          <p:nvSpPr>
            <p:cNvPr id="47" name="Shape 4">
              <a:extLst>
                <a:ext uri="{FF2B5EF4-FFF2-40B4-BE49-F238E27FC236}">
                  <a16:creationId xmlns:a16="http://schemas.microsoft.com/office/drawing/2014/main" id="{5C94EBAF-6D07-A39C-433A-ABEB0C4918CB}"/>
                </a:ext>
              </a:extLst>
            </p:cNvPr>
            <p:cNvSpPr/>
            <p:nvPr/>
          </p:nvSpPr>
          <p:spPr>
            <a:xfrm>
              <a:off x="3181660" y="1691880"/>
              <a:ext cx="1207458" cy="436474"/>
            </a:xfrm>
            <a:prstGeom prst="roundRect">
              <a:avLst>
                <a:gd name="adj" fmla="val 9091"/>
              </a:avLst>
            </a:prstGeom>
            <a:solidFill>
              <a:srgbClr val="FFFFFF"/>
            </a:solidFill>
            <a:ln w="12700">
              <a:solidFill>
                <a:srgbClr val="C9CFD2"/>
              </a:solidFill>
              <a:prstDash val="solid"/>
            </a:ln>
          </p:spPr>
          <p:txBody>
            <a:bodyPr/>
            <a:lstStyle/>
            <a:p>
              <a:endParaRPr lang="en-US" sz="1000">
                <a:latin typeface="Calibri" panose="020F0502020204030204" pitchFamily="34" charset="0"/>
                <a:cs typeface="Calibri" panose="020F0502020204030204" pitchFamily="34" charset="0"/>
              </a:endParaRPr>
            </a:p>
          </p:txBody>
        </p:sp>
        <p:sp>
          <p:nvSpPr>
            <p:cNvPr id="48" name="Text 8">
              <a:extLst>
                <a:ext uri="{FF2B5EF4-FFF2-40B4-BE49-F238E27FC236}">
                  <a16:creationId xmlns:a16="http://schemas.microsoft.com/office/drawing/2014/main" id="{FA419F26-9EE9-D42E-7E75-56974812AE8D}"/>
                </a:ext>
              </a:extLst>
            </p:cNvPr>
            <p:cNvSpPr/>
            <p:nvPr/>
          </p:nvSpPr>
          <p:spPr>
            <a:xfrm>
              <a:off x="3181658" y="1695203"/>
              <a:ext cx="1207459" cy="219456"/>
            </a:xfrm>
            <a:prstGeom prst="rect">
              <a:avLst/>
            </a:prstGeom>
            <a:noFill/>
            <a:ln/>
          </p:spPr>
          <p:txBody>
            <a:bodyPr wrap="square" lIns="0" tIns="0" rIns="0" bIns="0" rtlCol="0" anchor="ctr"/>
            <a:lstStyle/>
            <a:p>
              <a:pPr marL="0" indent="0" algn="ctr">
                <a:buNone/>
              </a:pPr>
              <a:r>
                <a:rPr lang="en-US" sz="1000">
                  <a:solidFill>
                    <a:srgbClr val="C9CFD2"/>
                  </a:solidFill>
                  <a:latin typeface="Calibri" panose="020F0502020204030204" pitchFamily="34" charset="0"/>
                  <a:ea typeface="Consolas" pitchFamily="34" charset="-122"/>
                  <a:cs typeface="Calibri" panose="020F0502020204030204" pitchFamily="34" charset="0"/>
                </a:rPr>
                <a:t>Observation</a:t>
              </a:r>
              <a:endParaRPr lang="en-US" sz="1000">
                <a:latin typeface="Calibri" panose="020F0502020204030204" pitchFamily="34" charset="0"/>
                <a:cs typeface="Calibri" panose="020F0502020204030204" pitchFamily="34" charset="0"/>
              </a:endParaRPr>
            </a:p>
          </p:txBody>
        </p:sp>
        <p:sp>
          <p:nvSpPr>
            <p:cNvPr id="49" name="Text 9">
              <a:extLst>
                <a:ext uri="{FF2B5EF4-FFF2-40B4-BE49-F238E27FC236}">
                  <a16:creationId xmlns:a16="http://schemas.microsoft.com/office/drawing/2014/main" id="{4548C5B8-09E5-1BD2-4374-3CD38AAB8663}"/>
                </a:ext>
              </a:extLst>
            </p:cNvPr>
            <p:cNvSpPr/>
            <p:nvPr/>
          </p:nvSpPr>
          <p:spPr>
            <a:xfrm>
              <a:off x="3181658" y="1896371"/>
              <a:ext cx="1207459" cy="237744"/>
            </a:xfrm>
            <a:prstGeom prst="rect">
              <a:avLst/>
            </a:prstGeom>
            <a:noFill/>
            <a:ln/>
          </p:spPr>
          <p:txBody>
            <a:bodyPr wrap="square" lIns="0" tIns="0" rIns="0" bIns="0" rtlCol="0" anchor="ctr"/>
            <a:lstStyle/>
            <a:p>
              <a:pPr marL="0" indent="0" algn="ctr">
                <a:buNone/>
              </a:pPr>
              <a:r>
                <a:rPr lang="en-US" sz="1000" b="1">
                  <a:solidFill>
                    <a:srgbClr val="C9CFD2"/>
                  </a:solidFill>
                  <a:latin typeface="Calibri" panose="020F0502020204030204" pitchFamily="34" charset="0"/>
                  <a:ea typeface="Calibri" pitchFamily="34" charset="-122"/>
                  <a:cs typeface="Calibri" panose="020F0502020204030204" pitchFamily="34" charset="0"/>
                </a:rPr>
                <a:t>CRP 41 mg/L</a:t>
              </a:r>
              <a:endParaRPr lang="en-US" sz="1000">
                <a:latin typeface="Calibri" panose="020F0502020204030204" pitchFamily="34" charset="0"/>
                <a:cs typeface="Calibri" panose="020F0502020204030204" pitchFamily="34" charset="0"/>
              </a:endParaRPr>
            </a:p>
          </p:txBody>
        </p:sp>
      </p:grpSp>
      <p:grpSp>
        <p:nvGrpSpPr>
          <p:cNvPr id="50" name="Gruppieren 49">
            <a:extLst>
              <a:ext uri="{FF2B5EF4-FFF2-40B4-BE49-F238E27FC236}">
                <a16:creationId xmlns:a16="http://schemas.microsoft.com/office/drawing/2014/main" id="{6A4705F8-4DAE-141A-C596-4F4FD5833AF4}"/>
              </a:ext>
            </a:extLst>
          </p:cNvPr>
          <p:cNvGrpSpPr/>
          <p:nvPr/>
        </p:nvGrpSpPr>
        <p:grpSpPr>
          <a:xfrm>
            <a:off x="2563302" y="3212280"/>
            <a:ext cx="1207460" cy="442235"/>
            <a:chOff x="3181658" y="1691880"/>
            <a:chExt cx="1207460" cy="442235"/>
          </a:xfrm>
        </p:grpSpPr>
        <p:sp>
          <p:nvSpPr>
            <p:cNvPr id="51" name="Shape 4">
              <a:extLst>
                <a:ext uri="{FF2B5EF4-FFF2-40B4-BE49-F238E27FC236}">
                  <a16:creationId xmlns:a16="http://schemas.microsoft.com/office/drawing/2014/main" id="{F6253730-E264-42F5-84AC-36DD832DC372}"/>
                </a:ext>
              </a:extLst>
            </p:cNvPr>
            <p:cNvSpPr/>
            <p:nvPr/>
          </p:nvSpPr>
          <p:spPr>
            <a:xfrm>
              <a:off x="3181660" y="1691880"/>
              <a:ext cx="1207458" cy="436474"/>
            </a:xfrm>
            <a:prstGeom prst="roundRect">
              <a:avLst>
                <a:gd name="adj" fmla="val 9091"/>
              </a:avLst>
            </a:prstGeom>
            <a:solidFill>
              <a:srgbClr val="E2EFEE"/>
            </a:solidFill>
            <a:ln w="28575">
              <a:solidFill>
                <a:srgbClr val="0F7173"/>
              </a:solidFill>
              <a:prstDash val="solid"/>
            </a:ln>
          </p:spPr>
          <p:txBody>
            <a:bodyPr/>
            <a:lstStyle/>
            <a:p>
              <a:endParaRPr lang="en-US" sz="1000">
                <a:latin typeface="Calibri" panose="020F0502020204030204" pitchFamily="34" charset="0"/>
                <a:cs typeface="Calibri" panose="020F0502020204030204" pitchFamily="34" charset="0"/>
              </a:endParaRPr>
            </a:p>
          </p:txBody>
        </p:sp>
        <p:sp>
          <p:nvSpPr>
            <p:cNvPr id="52" name="Text 8">
              <a:extLst>
                <a:ext uri="{FF2B5EF4-FFF2-40B4-BE49-F238E27FC236}">
                  <a16:creationId xmlns:a16="http://schemas.microsoft.com/office/drawing/2014/main" id="{8BB39DA2-E43C-F106-E640-F15FFED140D5}"/>
                </a:ext>
              </a:extLst>
            </p:cNvPr>
            <p:cNvSpPr/>
            <p:nvPr/>
          </p:nvSpPr>
          <p:spPr>
            <a:xfrm>
              <a:off x="3181658" y="1695203"/>
              <a:ext cx="1207459" cy="219456"/>
            </a:xfrm>
            <a:prstGeom prst="rect">
              <a:avLst/>
            </a:prstGeom>
            <a:noFill/>
            <a:ln/>
          </p:spPr>
          <p:txBody>
            <a:bodyPr wrap="square" lIns="0" tIns="0" rIns="0" bIns="0" rtlCol="0" anchor="ctr"/>
            <a:lstStyle/>
            <a:p>
              <a:pPr marL="0" indent="0" algn="ctr">
                <a:buNone/>
              </a:pPr>
              <a:r>
                <a:rPr lang="en-US" sz="1000">
                  <a:solidFill>
                    <a:srgbClr val="0F7173"/>
                  </a:solidFill>
                  <a:latin typeface="Calibri" panose="020F0502020204030204" pitchFamily="34" charset="0"/>
                  <a:ea typeface="Consolas" pitchFamily="34" charset="-122"/>
                  <a:cs typeface="Calibri" panose="020F0502020204030204" pitchFamily="34" charset="0"/>
                </a:rPr>
                <a:t>Condition</a:t>
              </a:r>
              <a:endParaRPr lang="en-US" sz="1000">
                <a:latin typeface="Calibri" panose="020F0502020204030204" pitchFamily="34" charset="0"/>
                <a:cs typeface="Calibri" panose="020F0502020204030204" pitchFamily="34" charset="0"/>
              </a:endParaRPr>
            </a:p>
          </p:txBody>
        </p:sp>
        <p:sp>
          <p:nvSpPr>
            <p:cNvPr id="53" name="Text 9">
              <a:extLst>
                <a:ext uri="{FF2B5EF4-FFF2-40B4-BE49-F238E27FC236}">
                  <a16:creationId xmlns:a16="http://schemas.microsoft.com/office/drawing/2014/main" id="{D82280CE-BCA6-AB34-22AC-49AB097D708F}"/>
                </a:ext>
              </a:extLst>
            </p:cNvPr>
            <p:cNvSpPr/>
            <p:nvPr/>
          </p:nvSpPr>
          <p:spPr>
            <a:xfrm>
              <a:off x="3181658" y="1896371"/>
              <a:ext cx="1207459" cy="237744"/>
            </a:xfrm>
            <a:prstGeom prst="rect">
              <a:avLst/>
            </a:prstGeom>
            <a:noFill/>
            <a:ln/>
          </p:spPr>
          <p:txBody>
            <a:bodyPr wrap="square" lIns="0" tIns="0" rIns="0" bIns="0" rtlCol="0" anchor="ctr"/>
            <a:lstStyle/>
            <a:p>
              <a:pPr algn="ctr"/>
              <a:r>
                <a:rPr lang="en-US" sz="1000" b="1">
                  <a:solidFill>
                    <a:srgbClr val="0F7173"/>
                  </a:solidFill>
                  <a:latin typeface="Calibri" panose="020F0502020204030204" pitchFamily="34" charset="0"/>
                  <a:ea typeface="Calibri" pitchFamily="34" charset="-122"/>
                  <a:cs typeface="Calibri" panose="020F0502020204030204" pitchFamily="34" charset="0"/>
                </a:rPr>
                <a:t>HFpEF</a:t>
              </a:r>
              <a:endParaRPr lang="en-US" sz="1000">
                <a:latin typeface="Calibri" panose="020F0502020204030204" pitchFamily="34" charset="0"/>
                <a:cs typeface="Calibri" panose="020F0502020204030204" pitchFamily="34" charset="0"/>
              </a:endParaRPr>
            </a:p>
          </p:txBody>
        </p:sp>
      </p:grpSp>
      <p:grpSp>
        <p:nvGrpSpPr>
          <p:cNvPr id="54" name="Gruppieren 53">
            <a:extLst>
              <a:ext uri="{FF2B5EF4-FFF2-40B4-BE49-F238E27FC236}">
                <a16:creationId xmlns:a16="http://schemas.microsoft.com/office/drawing/2014/main" id="{F620EFA9-E51B-84E8-C38D-CE6667B6D3CA}"/>
              </a:ext>
            </a:extLst>
          </p:cNvPr>
          <p:cNvGrpSpPr/>
          <p:nvPr/>
        </p:nvGrpSpPr>
        <p:grpSpPr>
          <a:xfrm>
            <a:off x="2563302" y="3871078"/>
            <a:ext cx="1207460" cy="442235"/>
            <a:chOff x="3181658" y="1691880"/>
            <a:chExt cx="1207460" cy="442235"/>
          </a:xfrm>
        </p:grpSpPr>
        <p:sp>
          <p:nvSpPr>
            <p:cNvPr id="55" name="Shape 4">
              <a:extLst>
                <a:ext uri="{FF2B5EF4-FFF2-40B4-BE49-F238E27FC236}">
                  <a16:creationId xmlns:a16="http://schemas.microsoft.com/office/drawing/2014/main" id="{844A42B9-BBF5-AE70-4D34-5205F8AFFCF0}"/>
                </a:ext>
              </a:extLst>
            </p:cNvPr>
            <p:cNvSpPr/>
            <p:nvPr/>
          </p:nvSpPr>
          <p:spPr>
            <a:xfrm>
              <a:off x="3181660" y="1691880"/>
              <a:ext cx="1207458" cy="436474"/>
            </a:xfrm>
            <a:prstGeom prst="roundRect">
              <a:avLst>
                <a:gd name="adj" fmla="val 9091"/>
              </a:avLst>
            </a:prstGeom>
            <a:solidFill>
              <a:srgbClr val="FFFFFF"/>
            </a:solidFill>
            <a:ln w="12700">
              <a:solidFill>
                <a:srgbClr val="C9CFD2"/>
              </a:solidFill>
              <a:prstDash val="solid"/>
            </a:ln>
          </p:spPr>
          <p:txBody>
            <a:bodyPr/>
            <a:lstStyle/>
            <a:p>
              <a:endParaRPr lang="en-US" sz="1000">
                <a:latin typeface="Calibri" panose="020F0502020204030204" pitchFamily="34" charset="0"/>
                <a:cs typeface="Calibri" panose="020F0502020204030204" pitchFamily="34" charset="0"/>
              </a:endParaRPr>
            </a:p>
          </p:txBody>
        </p:sp>
        <p:sp>
          <p:nvSpPr>
            <p:cNvPr id="56" name="Text 8">
              <a:extLst>
                <a:ext uri="{FF2B5EF4-FFF2-40B4-BE49-F238E27FC236}">
                  <a16:creationId xmlns:a16="http://schemas.microsoft.com/office/drawing/2014/main" id="{3D8B2123-9E7C-BFE5-7BC1-E97A7403BB33}"/>
                </a:ext>
              </a:extLst>
            </p:cNvPr>
            <p:cNvSpPr/>
            <p:nvPr/>
          </p:nvSpPr>
          <p:spPr>
            <a:xfrm>
              <a:off x="3181658" y="1695203"/>
              <a:ext cx="1207459" cy="219456"/>
            </a:xfrm>
            <a:prstGeom prst="rect">
              <a:avLst/>
            </a:prstGeom>
            <a:noFill/>
            <a:ln/>
          </p:spPr>
          <p:txBody>
            <a:bodyPr wrap="square" lIns="0" tIns="0" rIns="0" bIns="0" rtlCol="0" anchor="ctr"/>
            <a:lstStyle/>
            <a:p>
              <a:pPr algn="ctr"/>
              <a:r>
                <a:rPr lang="en-US" sz="1000">
                  <a:solidFill>
                    <a:srgbClr val="C9CFD2"/>
                  </a:solidFill>
                  <a:latin typeface="Calibri" panose="020F0502020204030204" pitchFamily="34" charset="0"/>
                  <a:ea typeface="Consolas" pitchFamily="34" charset="-122"/>
                  <a:cs typeface="Calibri" panose="020F0502020204030204" pitchFamily="34" charset="0"/>
                </a:rPr>
                <a:t>Observation</a:t>
              </a:r>
              <a:endParaRPr lang="en-US" sz="1000">
                <a:latin typeface="Calibri" panose="020F0502020204030204" pitchFamily="34" charset="0"/>
                <a:cs typeface="Calibri" panose="020F0502020204030204" pitchFamily="34" charset="0"/>
              </a:endParaRPr>
            </a:p>
          </p:txBody>
        </p:sp>
        <p:sp>
          <p:nvSpPr>
            <p:cNvPr id="57" name="Text 9">
              <a:extLst>
                <a:ext uri="{FF2B5EF4-FFF2-40B4-BE49-F238E27FC236}">
                  <a16:creationId xmlns:a16="http://schemas.microsoft.com/office/drawing/2014/main" id="{6B1B7913-338B-27AF-61EC-2DBE5DBCB12B}"/>
                </a:ext>
              </a:extLst>
            </p:cNvPr>
            <p:cNvSpPr/>
            <p:nvPr/>
          </p:nvSpPr>
          <p:spPr>
            <a:xfrm>
              <a:off x="3181658" y="1896371"/>
              <a:ext cx="1207459" cy="237744"/>
            </a:xfrm>
            <a:prstGeom prst="rect">
              <a:avLst/>
            </a:prstGeom>
            <a:noFill/>
            <a:ln/>
          </p:spPr>
          <p:txBody>
            <a:bodyPr wrap="square" lIns="0" tIns="0" rIns="0" bIns="0" rtlCol="0" anchor="ctr"/>
            <a:lstStyle/>
            <a:p>
              <a:pPr algn="ctr"/>
              <a:r>
                <a:rPr lang="en-US" sz="1000" b="1">
                  <a:solidFill>
                    <a:srgbClr val="C9CFD2"/>
                  </a:solidFill>
                  <a:latin typeface="Calibri" panose="020F0502020204030204" pitchFamily="34" charset="0"/>
                  <a:ea typeface="Calibri" pitchFamily="34" charset="-122"/>
                  <a:cs typeface="Calibri" panose="020F0502020204030204" pitchFamily="34" charset="0"/>
                </a:rPr>
                <a:t>PCR 38 mg/L</a:t>
              </a:r>
              <a:endParaRPr lang="en-US" sz="1000">
                <a:latin typeface="Calibri" panose="020F0502020204030204" pitchFamily="34" charset="0"/>
                <a:cs typeface="Calibri" panose="020F0502020204030204" pitchFamily="34" charset="0"/>
              </a:endParaRPr>
            </a:p>
          </p:txBody>
        </p:sp>
      </p:grpSp>
      <p:grpSp>
        <p:nvGrpSpPr>
          <p:cNvPr id="58" name="Gruppieren 57">
            <a:extLst>
              <a:ext uri="{FF2B5EF4-FFF2-40B4-BE49-F238E27FC236}">
                <a16:creationId xmlns:a16="http://schemas.microsoft.com/office/drawing/2014/main" id="{95A3259F-556B-95E8-7494-401ADCC301A4}"/>
              </a:ext>
            </a:extLst>
          </p:cNvPr>
          <p:cNvGrpSpPr/>
          <p:nvPr/>
        </p:nvGrpSpPr>
        <p:grpSpPr>
          <a:xfrm>
            <a:off x="4717124" y="1751890"/>
            <a:ext cx="1207460" cy="442235"/>
            <a:chOff x="3181658" y="1691880"/>
            <a:chExt cx="1207460" cy="442235"/>
          </a:xfrm>
        </p:grpSpPr>
        <p:sp>
          <p:nvSpPr>
            <p:cNvPr id="59" name="Shape 4">
              <a:extLst>
                <a:ext uri="{FF2B5EF4-FFF2-40B4-BE49-F238E27FC236}">
                  <a16:creationId xmlns:a16="http://schemas.microsoft.com/office/drawing/2014/main" id="{7D11D10E-A863-CB19-E417-F131E6078095}"/>
                </a:ext>
              </a:extLst>
            </p:cNvPr>
            <p:cNvSpPr/>
            <p:nvPr/>
          </p:nvSpPr>
          <p:spPr>
            <a:xfrm>
              <a:off x="3181660" y="1691880"/>
              <a:ext cx="1207458" cy="436474"/>
            </a:xfrm>
            <a:prstGeom prst="roundRect">
              <a:avLst>
                <a:gd name="adj" fmla="val 9091"/>
              </a:avLst>
            </a:prstGeom>
            <a:solidFill>
              <a:srgbClr val="FFFFFF"/>
            </a:solidFill>
            <a:ln w="12700">
              <a:solidFill>
                <a:srgbClr val="C9CFD2"/>
              </a:solidFill>
              <a:prstDash val="solid"/>
            </a:ln>
          </p:spPr>
          <p:txBody>
            <a:bodyPr/>
            <a:lstStyle/>
            <a:p>
              <a:endParaRPr lang="en-US" sz="1000">
                <a:latin typeface="Calibri" panose="020F0502020204030204" pitchFamily="34" charset="0"/>
                <a:cs typeface="Calibri" panose="020F0502020204030204" pitchFamily="34" charset="0"/>
              </a:endParaRPr>
            </a:p>
          </p:txBody>
        </p:sp>
        <p:sp>
          <p:nvSpPr>
            <p:cNvPr id="60" name="Text 8">
              <a:extLst>
                <a:ext uri="{FF2B5EF4-FFF2-40B4-BE49-F238E27FC236}">
                  <a16:creationId xmlns:a16="http://schemas.microsoft.com/office/drawing/2014/main" id="{4CBFA57C-BC77-DC21-06C6-E4AB027A4531}"/>
                </a:ext>
              </a:extLst>
            </p:cNvPr>
            <p:cNvSpPr/>
            <p:nvPr/>
          </p:nvSpPr>
          <p:spPr>
            <a:xfrm>
              <a:off x="3181658" y="1695203"/>
              <a:ext cx="1207459" cy="219456"/>
            </a:xfrm>
            <a:prstGeom prst="rect">
              <a:avLst/>
            </a:prstGeom>
            <a:noFill/>
            <a:ln/>
          </p:spPr>
          <p:txBody>
            <a:bodyPr wrap="square" lIns="0" tIns="0" rIns="0" bIns="0" rtlCol="0" anchor="ctr"/>
            <a:lstStyle/>
            <a:p>
              <a:pPr algn="ctr"/>
              <a:r>
                <a:rPr lang="en-US" sz="1000">
                  <a:solidFill>
                    <a:srgbClr val="C9CFD2"/>
                  </a:solidFill>
                  <a:latin typeface="Calibri" panose="020F0502020204030204" pitchFamily="34" charset="0"/>
                  <a:ea typeface="Consolas" pitchFamily="34" charset="-122"/>
                  <a:cs typeface="Calibri" panose="020F0502020204030204" pitchFamily="34" charset="0"/>
                </a:rPr>
                <a:t>SNOMED CT</a:t>
              </a:r>
              <a:endParaRPr lang="en-US" sz="1000">
                <a:latin typeface="Calibri" panose="020F0502020204030204" pitchFamily="34" charset="0"/>
                <a:cs typeface="Calibri" panose="020F0502020204030204" pitchFamily="34" charset="0"/>
              </a:endParaRPr>
            </a:p>
          </p:txBody>
        </p:sp>
        <p:sp>
          <p:nvSpPr>
            <p:cNvPr id="61" name="Text 9">
              <a:extLst>
                <a:ext uri="{FF2B5EF4-FFF2-40B4-BE49-F238E27FC236}">
                  <a16:creationId xmlns:a16="http://schemas.microsoft.com/office/drawing/2014/main" id="{1AFBB5F2-39C3-EFF4-AE00-29A3400F8DDD}"/>
                </a:ext>
              </a:extLst>
            </p:cNvPr>
            <p:cNvSpPr/>
            <p:nvPr/>
          </p:nvSpPr>
          <p:spPr>
            <a:xfrm>
              <a:off x="3181658" y="1896371"/>
              <a:ext cx="1207459" cy="237744"/>
            </a:xfrm>
            <a:prstGeom prst="rect">
              <a:avLst/>
            </a:prstGeom>
            <a:noFill/>
            <a:ln/>
          </p:spPr>
          <p:txBody>
            <a:bodyPr wrap="square" lIns="0" tIns="0" rIns="0" bIns="0" rtlCol="0" anchor="ctr"/>
            <a:lstStyle/>
            <a:p>
              <a:pPr algn="ctr"/>
              <a:r>
                <a:rPr lang="en-US" sz="1000" b="1">
                  <a:solidFill>
                    <a:srgbClr val="C9CFD2"/>
                  </a:solidFill>
                  <a:latin typeface="Calibri" panose="020F0502020204030204" pitchFamily="34" charset="0"/>
                  <a:ea typeface="Calibri" pitchFamily="34" charset="-122"/>
                  <a:cs typeface="Calibri" panose="020F0502020204030204" pitchFamily="34" charset="0"/>
                </a:rPr>
                <a:t>84114007</a:t>
              </a:r>
              <a:endParaRPr lang="en-US" sz="1000">
                <a:latin typeface="Calibri" panose="020F0502020204030204" pitchFamily="34" charset="0"/>
                <a:cs typeface="Calibri" panose="020F0502020204030204" pitchFamily="34" charset="0"/>
              </a:endParaRPr>
            </a:p>
          </p:txBody>
        </p:sp>
      </p:grpSp>
      <p:grpSp>
        <p:nvGrpSpPr>
          <p:cNvPr id="62" name="Gruppieren 61">
            <a:extLst>
              <a:ext uri="{FF2B5EF4-FFF2-40B4-BE49-F238E27FC236}">
                <a16:creationId xmlns:a16="http://schemas.microsoft.com/office/drawing/2014/main" id="{37227046-874D-7964-92BC-B616A8191DF2}"/>
              </a:ext>
            </a:extLst>
          </p:cNvPr>
          <p:cNvGrpSpPr/>
          <p:nvPr/>
        </p:nvGrpSpPr>
        <p:grpSpPr>
          <a:xfrm>
            <a:off x="4711849" y="2669883"/>
            <a:ext cx="1207460" cy="442235"/>
            <a:chOff x="3181658" y="1691880"/>
            <a:chExt cx="1207460" cy="442235"/>
          </a:xfrm>
        </p:grpSpPr>
        <p:sp>
          <p:nvSpPr>
            <p:cNvPr id="63" name="Shape 4">
              <a:extLst>
                <a:ext uri="{FF2B5EF4-FFF2-40B4-BE49-F238E27FC236}">
                  <a16:creationId xmlns:a16="http://schemas.microsoft.com/office/drawing/2014/main" id="{60496670-E2F9-96C2-C987-E869939B6808}"/>
                </a:ext>
              </a:extLst>
            </p:cNvPr>
            <p:cNvSpPr/>
            <p:nvPr/>
          </p:nvSpPr>
          <p:spPr>
            <a:xfrm>
              <a:off x="3181660" y="1691880"/>
              <a:ext cx="1207458" cy="436474"/>
            </a:xfrm>
            <a:prstGeom prst="roundRect">
              <a:avLst>
                <a:gd name="adj" fmla="val 9091"/>
              </a:avLst>
            </a:prstGeom>
            <a:solidFill>
              <a:srgbClr val="FFFFFF"/>
            </a:solidFill>
            <a:ln w="12700">
              <a:solidFill>
                <a:srgbClr val="C9CFD2"/>
              </a:solidFill>
              <a:prstDash val="solid"/>
            </a:ln>
          </p:spPr>
          <p:txBody>
            <a:bodyPr/>
            <a:lstStyle/>
            <a:p>
              <a:endParaRPr lang="en-US" sz="1000">
                <a:latin typeface="Calibri" panose="020F0502020204030204" pitchFamily="34" charset="0"/>
                <a:cs typeface="Calibri" panose="020F0502020204030204" pitchFamily="34" charset="0"/>
              </a:endParaRPr>
            </a:p>
          </p:txBody>
        </p:sp>
        <p:sp>
          <p:nvSpPr>
            <p:cNvPr id="64" name="Text 8">
              <a:extLst>
                <a:ext uri="{FF2B5EF4-FFF2-40B4-BE49-F238E27FC236}">
                  <a16:creationId xmlns:a16="http://schemas.microsoft.com/office/drawing/2014/main" id="{71B869B8-E1B8-661B-62AA-72FE3DD277F6}"/>
                </a:ext>
              </a:extLst>
            </p:cNvPr>
            <p:cNvSpPr/>
            <p:nvPr/>
          </p:nvSpPr>
          <p:spPr>
            <a:xfrm>
              <a:off x="3181658" y="1695203"/>
              <a:ext cx="1207459" cy="219456"/>
            </a:xfrm>
            <a:prstGeom prst="rect">
              <a:avLst/>
            </a:prstGeom>
            <a:noFill/>
            <a:ln/>
          </p:spPr>
          <p:txBody>
            <a:bodyPr wrap="square" lIns="0" tIns="0" rIns="0" bIns="0" rtlCol="0" anchor="ctr"/>
            <a:lstStyle/>
            <a:p>
              <a:pPr algn="ctr"/>
              <a:r>
                <a:rPr lang="en-US" sz="1000">
                  <a:solidFill>
                    <a:srgbClr val="C9CFD2"/>
                  </a:solidFill>
                  <a:latin typeface="Calibri" panose="020F0502020204030204" pitchFamily="34" charset="0"/>
                  <a:ea typeface="Consolas" pitchFamily="34" charset="-122"/>
                  <a:cs typeface="Calibri" panose="020F0502020204030204" pitchFamily="34" charset="0"/>
                </a:rPr>
                <a:t>LOINC</a:t>
              </a:r>
              <a:endParaRPr lang="en-US" sz="1000">
                <a:latin typeface="Calibri" panose="020F0502020204030204" pitchFamily="34" charset="0"/>
                <a:cs typeface="Calibri" panose="020F0502020204030204" pitchFamily="34" charset="0"/>
              </a:endParaRPr>
            </a:p>
          </p:txBody>
        </p:sp>
        <p:sp>
          <p:nvSpPr>
            <p:cNvPr id="65" name="Text 9">
              <a:extLst>
                <a:ext uri="{FF2B5EF4-FFF2-40B4-BE49-F238E27FC236}">
                  <a16:creationId xmlns:a16="http://schemas.microsoft.com/office/drawing/2014/main" id="{7DA333C0-E8C4-3EB7-FFA3-06E2ED7E891B}"/>
                </a:ext>
              </a:extLst>
            </p:cNvPr>
            <p:cNvSpPr/>
            <p:nvPr/>
          </p:nvSpPr>
          <p:spPr>
            <a:xfrm>
              <a:off x="3181658" y="1896371"/>
              <a:ext cx="1207459" cy="237744"/>
            </a:xfrm>
            <a:prstGeom prst="rect">
              <a:avLst/>
            </a:prstGeom>
            <a:noFill/>
            <a:ln/>
          </p:spPr>
          <p:txBody>
            <a:bodyPr wrap="square" lIns="0" tIns="0" rIns="0" bIns="0" rtlCol="0" anchor="ctr"/>
            <a:lstStyle/>
            <a:p>
              <a:pPr algn="ctr"/>
              <a:r>
                <a:rPr lang="en-US" sz="1000" b="1">
                  <a:solidFill>
                    <a:srgbClr val="C9CFD2"/>
                  </a:solidFill>
                  <a:latin typeface="Calibri" panose="020F0502020204030204" pitchFamily="34" charset="0"/>
                  <a:ea typeface="Calibri" pitchFamily="34" charset="-122"/>
                  <a:cs typeface="Calibri" panose="020F0502020204030204" pitchFamily="34" charset="0"/>
                </a:rPr>
                <a:t>1988-5</a:t>
              </a:r>
              <a:endParaRPr lang="en-US" sz="1000">
                <a:latin typeface="Calibri" panose="020F0502020204030204" pitchFamily="34" charset="0"/>
                <a:cs typeface="Calibri" panose="020F0502020204030204" pitchFamily="34" charset="0"/>
              </a:endParaRPr>
            </a:p>
          </p:txBody>
        </p:sp>
      </p:grpSp>
      <p:grpSp>
        <p:nvGrpSpPr>
          <p:cNvPr id="66" name="Gruppieren 65">
            <a:extLst>
              <a:ext uri="{FF2B5EF4-FFF2-40B4-BE49-F238E27FC236}">
                <a16:creationId xmlns:a16="http://schemas.microsoft.com/office/drawing/2014/main" id="{D8E292AD-CF7A-CB6D-07EC-2F511CB7B9E2}"/>
              </a:ext>
            </a:extLst>
          </p:cNvPr>
          <p:cNvGrpSpPr/>
          <p:nvPr/>
        </p:nvGrpSpPr>
        <p:grpSpPr>
          <a:xfrm>
            <a:off x="4706574" y="3684935"/>
            <a:ext cx="1207460" cy="442235"/>
            <a:chOff x="3181658" y="1691880"/>
            <a:chExt cx="1207460" cy="442235"/>
          </a:xfrm>
        </p:grpSpPr>
        <p:sp>
          <p:nvSpPr>
            <p:cNvPr id="67" name="Shape 4">
              <a:extLst>
                <a:ext uri="{FF2B5EF4-FFF2-40B4-BE49-F238E27FC236}">
                  <a16:creationId xmlns:a16="http://schemas.microsoft.com/office/drawing/2014/main" id="{8078A6D7-CDDA-1DC2-AA6A-2766F68A4DF3}"/>
                </a:ext>
              </a:extLst>
            </p:cNvPr>
            <p:cNvSpPr/>
            <p:nvPr/>
          </p:nvSpPr>
          <p:spPr>
            <a:xfrm>
              <a:off x="3181660" y="1691880"/>
              <a:ext cx="1207458" cy="436474"/>
            </a:xfrm>
            <a:prstGeom prst="roundRect">
              <a:avLst>
                <a:gd name="adj" fmla="val 9091"/>
              </a:avLst>
            </a:prstGeom>
            <a:solidFill>
              <a:srgbClr val="FFFFFF"/>
            </a:solidFill>
            <a:ln w="12700">
              <a:solidFill>
                <a:srgbClr val="C9CFD2"/>
              </a:solidFill>
              <a:prstDash val="solid"/>
            </a:ln>
          </p:spPr>
          <p:txBody>
            <a:bodyPr/>
            <a:lstStyle/>
            <a:p>
              <a:endParaRPr lang="en-US" sz="1000">
                <a:latin typeface="Calibri" panose="020F0502020204030204" pitchFamily="34" charset="0"/>
                <a:cs typeface="Calibri" panose="020F0502020204030204" pitchFamily="34" charset="0"/>
              </a:endParaRPr>
            </a:p>
          </p:txBody>
        </p:sp>
        <p:sp>
          <p:nvSpPr>
            <p:cNvPr id="68" name="Text 8">
              <a:extLst>
                <a:ext uri="{FF2B5EF4-FFF2-40B4-BE49-F238E27FC236}">
                  <a16:creationId xmlns:a16="http://schemas.microsoft.com/office/drawing/2014/main" id="{C9D192DE-84AB-D01B-8665-20FA7403EC3F}"/>
                </a:ext>
              </a:extLst>
            </p:cNvPr>
            <p:cNvSpPr/>
            <p:nvPr/>
          </p:nvSpPr>
          <p:spPr>
            <a:xfrm>
              <a:off x="3181658" y="1695203"/>
              <a:ext cx="1207459" cy="219456"/>
            </a:xfrm>
            <a:prstGeom prst="rect">
              <a:avLst/>
            </a:prstGeom>
            <a:noFill/>
            <a:ln/>
          </p:spPr>
          <p:txBody>
            <a:bodyPr wrap="square" lIns="0" tIns="0" rIns="0" bIns="0" rtlCol="0" anchor="ctr"/>
            <a:lstStyle/>
            <a:p>
              <a:pPr algn="ctr"/>
              <a:r>
                <a:rPr lang="en-US" sz="1000">
                  <a:solidFill>
                    <a:srgbClr val="C9CFD2"/>
                  </a:solidFill>
                  <a:latin typeface="Calibri" panose="020F0502020204030204" pitchFamily="34" charset="0"/>
                  <a:ea typeface="Consolas" pitchFamily="34" charset="-122"/>
                  <a:cs typeface="Calibri" panose="020F0502020204030204" pitchFamily="34" charset="0"/>
                </a:rPr>
                <a:t>SNOMED CT</a:t>
              </a:r>
              <a:endParaRPr lang="en-US" sz="1000">
                <a:latin typeface="Calibri" panose="020F0502020204030204" pitchFamily="34" charset="0"/>
                <a:cs typeface="Calibri" panose="020F0502020204030204" pitchFamily="34" charset="0"/>
              </a:endParaRPr>
            </a:p>
          </p:txBody>
        </p:sp>
        <p:sp>
          <p:nvSpPr>
            <p:cNvPr id="69" name="Text 9">
              <a:extLst>
                <a:ext uri="{FF2B5EF4-FFF2-40B4-BE49-F238E27FC236}">
                  <a16:creationId xmlns:a16="http://schemas.microsoft.com/office/drawing/2014/main" id="{C3BAF20E-19F6-1E0E-53A3-98C5FA03412C}"/>
                </a:ext>
              </a:extLst>
            </p:cNvPr>
            <p:cNvSpPr/>
            <p:nvPr/>
          </p:nvSpPr>
          <p:spPr>
            <a:xfrm>
              <a:off x="3181658" y="1896371"/>
              <a:ext cx="1207459" cy="237744"/>
            </a:xfrm>
            <a:prstGeom prst="rect">
              <a:avLst/>
            </a:prstGeom>
            <a:noFill/>
            <a:ln/>
          </p:spPr>
          <p:txBody>
            <a:bodyPr wrap="square" lIns="0" tIns="0" rIns="0" bIns="0" rtlCol="0" anchor="ctr"/>
            <a:lstStyle/>
            <a:p>
              <a:pPr algn="ctr"/>
              <a:r>
                <a:rPr lang="en-US" sz="1000" b="1">
                  <a:solidFill>
                    <a:srgbClr val="C9CFD2"/>
                  </a:solidFill>
                  <a:latin typeface="Calibri" panose="020F0502020204030204" pitchFamily="34" charset="0"/>
                  <a:ea typeface="Calibri" pitchFamily="34" charset="-122"/>
                  <a:cs typeface="Calibri" panose="020F0502020204030204" pitchFamily="34" charset="0"/>
                </a:rPr>
                <a:t>703272007</a:t>
              </a:r>
              <a:endParaRPr lang="en-US" sz="1000">
                <a:latin typeface="Calibri" panose="020F0502020204030204" pitchFamily="34" charset="0"/>
                <a:cs typeface="Calibri" panose="020F0502020204030204" pitchFamily="34" charset="0"/>
              </a:endParaRPr>
            </a:p>
          </p:txBody>
        </p:sp>
      </p:grpSp>
      <p:sp>
        <p:nvSpPr>
          <p:cNvPr id="70" name="TextBox 20"/>
          <p:cNvSpPr txBox="1"/>
          <p:nvPr/>
        </p:nvSpPr>
        <p:spPr>
          <a:xfrm>
            <a:off x="6325888" y="1642433"/>
            <a:ext cx="2743190" cy="2933624"/>
          </a:xfrm>
          <a:prstGeom prst="rect">
            <a:avLst/>
          </a:prstGeom>
          <a:noFill/>
        </p:spPr>
        <p:txBody>
          <a:bodyPr wrap="square" lIns="0" tIns="0" rIns="0" bIns="0"/>
          <a:lstStyle/>
          <a:p>
            <a:pPr>
              <a:spcAft>
                <a:spcPts val="600"/>
              </a:spcAft>
            </a:pPr>
            <a:r>
              <a:rPr lang="en-US" sz="1400" b="1">
                <a:solidFill>
                  <a:srgbClr val="004791"/>
                </a:solidFill>
                <a:latin typeface="Calibri" pitchFamily="34" charset="0"/>
                <a:cs typeface="Calibri" pitchFamily="34" charset="-120"/>
              </a:rPr>
              <a:t>Step 4 of 5</a:t>
            </a:r>
          </a:p>
          <a:p>
            <a:pPr>
              <a:spcAft>
                <a:spcPts val="500"/>
              </a:spcAft>
            </a:pPr>
            <a:r>
              <a:rPr lang="en-US" sz="1200" b="1">
                <a:solidFill>
                  <a:srgbClr val="000000"/>
                </a:solidFill>
                <a:latin typeface="Consolas" panose="020B0609020204030204" pitchFamily="49" charset="0"/>
                <a:cs typeface="Consolas" panose="020B0609020204030204" pitchFamily="49" charset="0"/>
              </a:rPr>
              <a:t>?</a:t>
            </a:r>
            <a:r>
              <a:rPr lang="en-US" sz="1200" b="1" err="1">
                <a:solidFill>
                  <a:srgbClr val="000000"/>
                </a:solidFill>
                <a:latin typeface="Consolas" panose="020B0609020204030204" pitchFamily="49" charset="0"/>
                <a:cs typeface="Consolas" panose="020B0609020204030204" pitchFamily="49" charset="0"/>
              </a:rPr>
              <a:t>cond</a:t>
            </a:r>
            <a:r>
              <a:rPr lang="en-US" sz="1200" b="1">
                <a:solidFill>
                  <a:srgbClr val="000000"/>
                </a:solidFill>
                <a:latin typeface="Consolas" panose="020B0609020204030204" pitchFamily="49" charset="0"/>
                <a:cs typeface="Consolas" panose="020B0609020204030204" pitchFamily="49" charset="0"/>
              </a:rPr>
              <a:t> </a:t>
            </a:r>
            <a:r>
              <a:rPr lang="en-US" sz="1200" b="1" err="1">
                <a:solidFill>
                  <a:srgbClr val="000000"/>
                </a:solidFill>
                <a:latin typeface="Consolas" panose="020B0609020204030204" pitchFamily="49" charset="0"/>
                <a:cs typeface="Consolas" panose="020B0609020204030204" pitchFamily="49" charset="0"/>
              </a:rPr>
              <a:t>fhir:subject</a:t>
            </a:r>
            <a:r>
              <a:rPr lang="en-US" sz="1200" b="1">
                <a:solidFill>
                  <a:srgbClr val="000000"/>
                </a:solidFill>
                <a:latin typeface="Consolas" panose="020B0609020204030204" pitchFamily="49" charset="0"/>
                <a:cs typeface="Consolas" panose="020B0609020204030204" pitchFamily="49" charset="0"/>
              </a:rPr>
              <a:t> ?patient</a:t>
            </a:r>
          </a:p>
          <a:p>
            <a:pPr>
              <a:spcAft>
                <a:spcPts val="300"/>
              </a:spcAft>
            </a:pPr>
            <a:endParaRPr lang="en-US" sz="1400">
              <a:latin typeface="Calibri" panose="020F0502020204030204" pitchFamily="34" charset="0"/>
              <a:cs typeface="Calibri" panose="020F0502020204030204" pitchFamily="34" charset="0"/>
            </a:endParaRPr>
          </a:p>
          <a:p>
            <a:pPr marL="285750" indent="-285750">
              <a:spcAft>
                <a:spcPts val="500"/>
              </a:spcAft>
              <a:buFont typeface="Arial" panose="020B0604020202020204" pitchFamily="34" charset="0"/>
              <a:buChar char="•"/>
            </a:pPr>
            <a:r>
              <a:rPr lang="en-US" sz="1400">
                <a:solidFill>
                  <a:srgbClr val="000000"/>
                </a:solidFill>
                <a:latin typeface="Calibri" panose="020F0502020204030204" pitchFamily="34" charset="0"/>
                <a:cs typeface="Calibri" panose="020F0502020204030204" pitchFamily="34" charset="0"/>
              </a:rPr>
              <a:t>We have two patients linked to these conditions</a:t>
            </a:r>
          </a:p>
        </p:txBody>
      </p:sp>
      <p:sp>
        <p:nvSpPr>
          <p:cNvPr id="71" name="Footer Divider">
            <a:extLst>
              <a:ext uri="{FF2B5EF4-FFF2-40B4-BE49-F238E27FC236}">
                <a16:creationId xmlns:a16="http://schemas.microsoft.com/office/drawing/2014/main" id="{ADAA1883-5260-D6F8-478B-57F44310B223}"/>
              </a:ext>
            </a:extLst>
          </p:cNvPr>
          <p:cNvSpPr/>
          <p:nvPr/>
        </p:nvSpPr>
        <p:spPr>
          <a:xfrm>
            <a:off x="457200" y="4721380"/>
            <a:ext cx="8229600" cy="9525"/>
          </a:xfrm>
          <a:prstGeom prst="rect">
            <a:avLst/>
          </a:prstGeom>
          <a:solidFill>
            <a:srgbClr val="C9C3BB"/>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SE"/>
          </a:p>
        </p:txBody>
      </p:sp>
    </p:spTree>
    <p:extLst>
      <p:ext uri="{BB962C8B-B14F-4D97-AF65-F5344CB8AC3E}">
        <p14:creationId xmlns:p14="http://schemas.microsoft.com/office/powerpoint/2010/main" val="34398733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E19B84-046A-BECB-5C4B-80667DFF9BF0}"/>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1A178522-94C5-2DD0-9C59-C247DEA95450}"/>
              </a:ext>
            </a:extLst>
          </p:cNvPr>
          <p:cNvSpPr txBox="1"/>
          <p:nvPr/>
        </p:nvSpPr>
        <p:spPr>
          <a:xfrm>
            <a:off x="571501" y="863600"/>
            <a:ext cx="8229600" cy="492443"/>
          </a:xfrm>
          <a:prstGeom prst="rect">
            <a:avLst/>
          </a:prstGeom>
          <a:noFill/>
        </p:spPr>
        <p:txBody>
          <a:bodyPr wrap="square" lIns="0" tIns="0" rIns="0" bIns="0">
            <a:spAutoFit/>
          </a:bodyPr>
          <a:lstStyle/>
          <a:p>
            <a:r>
              <a:rPr lang="en-US" sz="3200" b="1">
                <a:solidFill>
                  <a:srgbClr val="1B2A4A"/>
                </a:solidFill>
                <a:latin typeface="Bookman Old Style"/>
              </a:rPr>
              <a:t>The Result</a:t>
            </a:r>
          </a:p>
        </p:txBody>
      </p:sp>
      <p:sp>
        <p:nvSpPr>
          <p:cNvPr id="4" name="Text 0">
            <a:extLst>
              <a:ext uri="{FF2B5EF4-FFF2-40B4-BE49-F238E27FC236}">
                <a16:creationId xmlns:a16="http://schemas.microsoft.com/office/drawing/2014/main" id="{DCAE14CA-5F37-DB3C-4F8B-4B66174A5558}"/>
              </a:ext>
            </a:extLst>
          </p:cNvPr>
          <p:cNvSpPr/>
          <p:nvPr/>
        </p:nvSpPr>
        <p:spPr>
          <a:xfrm>
            <a:off x="457200" y="301752"/>
            <a:ext cx="3840480" cy="274320"/>
          </a:xfrm>
          <a:prstGeom prst="rect">
            <a:avLst/>
          </a:prstGeom>
          <a:noFill/>
          <a:ln/>
        </p:spPr>
        <p:txBody>
          <a:bodyPr wrap="square" lIns="0" tIns="0" rIns="0" bIns="0" rtlCol="0" anchor="ctr"/>
          <a:lstStyle/>
          <a:p>
            <a:r>
              <a:rPr lang="en-US" sz="1100" b="1" kern="0" spc="200">
                <a:solidFill>
                  <a:srgbClr val="004791"/>
                </a:solidFill>
                <a:latin typeface="Calibri"/>
                <a:ea typeface="Calibri"/>
                <a:cs typeface="Calibri"/>
              </a:rPr>
              <a:t>THIRD GENERATION</a:t>
            </a:r>
            <a:endParaRPr lang="en-US" sz="1100"/>
          </a:p>
        </p:txBody>
      </p:sp>
      <p:sp>
        <p:nvSpPr>
          <p:cNvPr id="29" name="Text 17">
            <a:extLst>
              <a:ext uri="{FF2B5EF4-FFF2-40B4-BE49-F238E27FC236}">
                <a16:creationId xmlns:a16="http://schemas.microsoft.com/office/drawing/2014/main" id="{6485CC7C-9F35-0E7C-F35E-5E03ED6C3C1E}"/>
              </a:ext>
            </a:extLst>
          </p:cNvPr>
          <p:cNvSpPr/>
          <p:nvPr/>
        </p:nvSpPr>
        <p:spPr>
          <a:xfrm>
            <a:off x="457200" y="4832604"/>
            <a:ext cx="2743200" cy="146304"/>
          </a:xfrm>
          <a:prstGeom prst="rect">
            <a:avLst/>
          </a:prstGeom>
          <a:noFill/>
          <a:ln/>
        </p:spPr>
        <p:txBody>
          <a:bodyPr wrap="square" lIns="0" tIns="0" rIns="0" bIns="0" rtlCol="0" anchor="ctr"/>
          <a:lstStyle/>
          <a:p>
            <a:pPr marL="0" indent="0" algn="l">
              <a:buNone/>
            </a:pPr>
            <a:r>
              <a:rPr lang="en-US" sz="800" b="1" kern="0" spc="100">
                <a:solidFill>
                  <a:srgbClr val="004791"/>
                </a:solidFill>
                <a:latin typeface="Calibri" pitchFamily="34" charset="0"/>
                <a:ea typeface="Calibri" pitchFamily="34" charset="-122"/>
                <a:cs typeface="Calibri" pitchFamily="34" charset="-120"/>
              </a:rPr>
              <a:t>KTH</a:t>
            </a:r>
            <a:r>
              <a:rPr lang="en-US" sz="800" kern="0" spc="100">
                <a:solidFill>
                  <a:srgbClr val="C9C3BB"/>
                </a:solidFill>
                <a:latin typeface="Calibri" pitchFamily="34" charset="0"/>
                <a:ea typeface="Calibri" pitchFamily="34" charset="-122"/>
                <a:cs typeface="Calibri" pitchFamily="34" charset="-120"/>
              </a:rPr>
              <a:t>  /  </a:t>
            </a:r>
            <a:r>
              <a:rPr lang="en-US" sz="800" b="1" kern="0" spc="100">
                <a:solidFill>
                  <a:srgbClr val="57068C"/>
                </a:solidFill>
                <a:latin typeface="Calibri" pitchFamily="34" charset="0"/>
                <a:ea typeface="Calibri" pitchFamily="34" charset="-122"/>
                <a:cs typeface="Calibri" pitchFamily="34" charset="-120"/>
              </a:rPr>
              <a:t>NYU</a:t>
            </a:r>
            <a:r>
              <a:rPr lang="en-US" sz="800" kern="0" spc="100">
                <a:solidFill>
                  <a:srgbClr val="C9C3BB"/>
                </a:solidFill>
                <a:latin typeface="Calibri" pitchFamily="34" charset="0"/>
                <a:ea typeface="Calibri" pitchFamily="34" charset="-122"/>
                <a:cs typeface="Calibri" pitchFamily="34" charset="-120"/>
              </a:rPr>
              <a:t>  /  </a:t>
            </a:r>
            <a:r>
              <a:rPr lang="en-US" sz="800" b="1" kern="0" spc="100">
                <a:solidFill>
                  <a:srgbClr val="0066B3"/>
                </a:solidFill>
                <a:latin typeface="Calibri" pitchFamily="34" charset="0"/>
                <a:ea typeface="Calibri" pitchFamily="34" charset="-122"/>
                <a:cs typeface="Calibri" pitchFamily="34" charset="-120"/>
              </a:rPr>
              <a:t>TU Wien</a:t>
            </a:r>
            <a:endParaRPr lang="en-US" sz="800"/>
          </a:p>
        </p:txBody>
      </p:sp>
      <p:sp>
        <p:nvSpPr>
          <p:cNvPr id="31" name="Text 18">
            <a:extLst>
              <a:ext uri="{FF2B5EF4-FFF2-40B4-BE49-F238E27FC236}">
                <a16:creationId xmlns:a16="http://schemas.microsoft.com/office/drawing/2014/main" id="{AA583C69-BA36-1101-5516-84B7CB923890}"/>
              </a:ext>
            </a:extLst>
          </p:cNvPr>
          <p:cNvSpPr/>
          <p:nvPr/>
        </p:nvSpPr>
        <p:spPr>
          <a:xfrm>
            <a:off x="5486400" y="4823460"/>
            <a:ext cx="2743200" cy="164592"/>
          </a:xfrm>
          <a:prstGeom prst="rect">
            <a:avLst/>
          </a:prstGeom>
          <a:noFill/>
          <a:ln/>
        </p:spPr>
        <p:txBody>
          <a:bodyPr wrap="square" lIns="0" tIns="0" rIns="0" bIns="0" rtlCol="0" anchor="ctr"/>
          <a:lstStyle/>
          <a:p>
            <a:pPr algn="r"/>
            <a:r>
              <a:rPr lang="en-US" sz="800">
                <a:solidFill>
                  <a:srgbClr val="5C6470"/>
                </a:solidFill>
                <a:latin typeface="Calibri"/>
                <a:ea typeface="Calibri"/>
                <a:cs typeface="Calibri"/>
              </a:rPr>
              <a:t>Katja Hose</a:t>
            </a:r>
            <a:endParaRPr lang="en-US"/>
          </a:p>
        </p:txBody>
      </p:sp>
      <p:sp>
        <p:nvSpPr>
          <p:cNvPr id="33" name="Text 19">
            <a:extLst>
              <a:ext uri="{FF2B5EF4-FFF2-40B4-BE49-F238E27FC236}">
                <a16:creationId xmlns:a16="http://schemas.microsoft.com/office/drawing/2014/main" id="{959F5F4D-7324-C7DA-CE3F-703A1AEE7DA9}"/>
              </a:ext>
            </a:extLst>
          </p:cNvPr>
          <p:cNvSpPr/>
          <p:nvPr/>
        </p:nvSpPr>
        <p:spPr>
          <a:xfrm>
            <a:off x="8321040" y="4823460"/>
            <a:ext cx="365760" cy="164592"/>
          </a:xfrm>
          <a:prstGeom prst="rect">
            <a:avLst/>
          </a:prstGeom>
          <a:noFill/>
          <a:ln/>
        </p:spPr>
        <p:txBody>
          <a:bodyPr wrap="square" lIns="0" tIns="0" rIns="0" bIns="0" rtlCol="0" anchor="ctr"/>
          <a:lstStyle/>
          <a:p>
            <a:pPr marL="0" indent="0" algn="r">
              <a:buNone/>
            </a:pPr>
            <a:fld id="{00000000-0000-0000-0000-000000000031}" type="slidenum">
              <a:rPr lang="en-US" sz="800">
                <a:solidFill>
                  <a:srgbClr val="5C6470"/>
                </a:solidFill>
                <a:latin typeface="Calibri" pitchFamily="34" charset="0"/>
                <a:ea typeface="Calibri" pitchFamily="34" charset="-122"/>
                <a:cs typeface="Calibri" pitchFamily="34" charset="-120"/>
              </a:rPr>
              <a:t>60</a:t>
            </a:fld>
            <a:endParaRPr lang="en-US" sz="800"/>
          </a:p>
        </p:txBody>
      </p:sp>
      <p:grpSp>
        <p:nvGrpSpPr>
          <p:cNvPr id="2" name="Gruppieren 1">
            <a:extLst>
              <a:ext uri="{FF2B5EF4-FFF2-40B4-BE49-F238E27FC236}">
                <a16:creationId xmlns:a16="http://schemas.microsoft.com/office/drawing/2014/main" id="{88121362-A243-C9A2-EC85-9C7274FDB847}"/>
              </a:ext>
            </a:extLst>
          </p:cNvPr>
          <p:cNvGrpSpPr/>
          <p:nvPr/>
        </p:nvGrpSpPr>
        <p:grpSpPr>
          <a:xfrm>
            <a:off x="662328" y="2034062"/>
            <a:ext cx="954613" cy="438912"/>
            <a:chOff x="710966" y="1577120"/>
            <a:chExt cx="954613" cy="438912"/>
          </a:xfrm>
        </p:grpSpPr>
        <p:sp>
          <p:nvSpPr>
            <p:cNvPr id="6" name="Shape 1">
              <a:extLst>
                <a:ext uri="{FF2B5EF4-FFF2-40B4-BE49-F238E27FC236}">
                  <a16:creationId xmlns:a16="http://schemas.microsoft.com/office/drawing/2014/main" id="{272FAE53-6008-BE10-D999-CCB8202E702D}"/>
                </a:ext>
              </a:extLst>
            </p:cNvPr>
            <p:cNvSpPr/>
            <p:nvPr/>
          </p:nvSpPr>
          <p:spPr>
            <a:xfrm>
              <a:off x="720969" y="1577120"/>
              <a:ext cx="944610" cy="438912"/>
            </a:xfrm>
            <a:prstGeom prst="roundRect">
              <a:avLst>
                <a:gd name="adj" fmla="val 9091"/>
              </a:avLst>
            </a:prstGeom>
            <a:solidFill>
              <a:srgbClr val="E2EFEE"/>
            </a:solidFill>
            <a:ln w="28575">
              <a:solidFill>
                <a:srgbClr val="0F7173"/>
              </a:solidFill>
              <a:prstDash val="solid"/>
            </a:ln>
          </p:spPr>
          <p:txBody>
            <a:bodyPr/>
            <a:lstStyle/>
            <a:p>
              <a:endParaRPr lang="en-US" sz="1000">
                <a:latin typeface="Calibri" panose="020F0502020204030204" pitchFamily="34" charset="0"/>
                <a:cs typeface="Calibri" panose="020F0502020204030204" pitchFamily="34" charset="0"/>
              </a:endParaRPr>
            </a:p>
          </p:txBody>
        </p:sp>
        <p:sp>
          <p:nvSpPr>
            <p:cNvPr id="9" name="Text 2">
              <a:extLst>
                <a:ext uri="{FF2B5EF4-FFF2-40B4-BE49-F238E27FC236}">
                  <a16:creationId xmlns:a16="http://schemas.microsoft.com/office/drawing/2014/main" id="{2BA105F9-498E-9D38-E4B2-E746A526890D}"/>
                </a:ext>
              </a:extLst>
            </p:cNvPr>
            <p:cNvSpPr/>
            <p:nvPr/>
          </p:nvSpPr>
          <p:spPr>
            <a:xfrm>
              <a:off x="710966" y="1577120"/>
              <a:ext cx="954612" cy="219456"/>
            </a:xfrm>
            <a:prstGeom prst="rect">
              <a:avLst/>
            </a:prstGeom>
            <a:noFill/>
            <a:ln/>
          </p:spPr>
          <p:txBody>
            <a:bodyPr wrap="square" lIns="0" tIns="0" rIns="0" bIns="0" rtlCol="0" anchor="ctr"/>
            <a:lstStyle/>
            <a:p>
              <a:pPr marL="0" indent="0" algn="ctr">
                <a:buNone/>
              </a:pPr>
              <a:r>
                <a:rPr lang="en-US" sz="1000">
                  <a:solidFill>
                    <a:srgbClr val="0F7173"/>
                  </a:solidFill>
                  <a:latin typeface="Calibri" panose="020F0502020204030204" pitchFamily="34" charset="0"/>
                  <a:ea typeface="Consolas" pitchFamily="34" charset="-122"/>
                  <a:cs typeface="Calibri" panose="020F0502020204030204" pitchFamily="34" charset="0"/>
                </a:rPr>
                <a:t>Patient</a:t>
              </a:r>
              <a:endParaRPr lang="en-US" sz="1000">
                <a:latin typeface="Calibri" panose="020F0502020204030204" pitchFamily="34" charset="0"/>
                <a:cs typeface="Calibri" panose="020F0502020204030204" pitchFamily="34" charset="0"/>
              </a:endParaRPr>
            </a:p>
          </p:txBody>
        </p:sp>
        <p:sp>
          <p:nvSpPr>
            <p:cNvPr id="10" name="Text 3">
              <a:extLst>
                <a:ext uri="{FF2B5EF4-FFF2-40B4-BE49-F238E27FC236}">
                  <a16:creationId xmlns:a16="http://schemas.microsoft.com/office/drawing/2014/main" id="{0767BAF3-EB2B-DEFB-728A-C96D04190FC6}"/>
                </a:ext>
              </a:extLst>
            </p:cNvPr>
            <p:cNvSpPr/>
            <p:nvPr/>
          </p:nvSpPr>
          <p:spPr>
            <a:xfrm>
              <a:off x="710966" y="1778288"/>
              <a:ext cx="954612" cy="237744"/>
            </a:xfrm>
            <a:prstGeom prst="rect">
              <a:avLst/>
            </a:prstGeom>
            <a:noFill/>
            <a:ln/>
          </p:spPr>
          <p:txBody>
            <a:bodyPr wrap="square" lIns="0" tIns="0" rIns="0" bIns="0" rtlCol="0" anchor="ctr"/>
            <a:lstStyle/>
            <a:p>
              <a:pPr marL="0" indent="0" algn="ctr">
                <a:buNone/>
              </a:pPr>
              <a:r>
                <a:rPr lang="en-US" sz="1000" b="1">
                  <a:solidFill>
                    <a:srgbClr val="0F7173"/>
                  </a:solidFill>
                  <a:latin typeface="Calibri" panose="020F0502020204030204" pitchFamily="34" charset="0"/>
                  <a:ea typeface="Calibri" pitchFamily="34" charset="-122"/>
                  <a:cs typeface="Calibri" panose="020F0502020204030204" pitchFamily="34" charset="0"/>
                </a:rPr>
                <a:t>A / ID12345</a:t>
              </a:r>
              <a:endParaRPr lang="en-US" sz="1000">
                <a:latin typeface="Calibri" panose="020F0502020204030204" pitchFamily="34" charset="0"/>
                <a:cs typeface="Calibri" panose="020F0502020204030204" pitchFamily="34" charset="0"/>
              </a:endParaRPr>
            </a:p>
          </p:txBody>
        </p:sp>
      </p:grpSp>
      <p:grpSp>
        <p:nvGrpSpPr>
          <p:cNvPr id="12" name="Gruppieren 11">
            <a:extLst>
              <a:ext uri="{FF2B5EF4-FFF2-40B4-BE49-F238E27FC236}">
                <a16:creationId xmlns:a16="http://schemas.microsoft.com/office/drawing/2014/main" id="{E44371A3-FADA-A64B-D439-2C19B26B3A74}"/>
              </a:ext>
            </a:extLst>
          </p:cNvPr>
          <p:cNvGrpSpPr/>
          <p:nvPr/>
        </p:nvGrpSpPr>
        <p:grpSpPr>
          <a:xfrm>
            <a:off x="2563304" y="1709446"/>
            <a:ext cx="1207458" cy="438912"/>
            <a:chOff x="3181660" y="1037272"/>
            <a:chExt cx="1207458" cy="438912"/>
          </a:xfrm>
        </p:grpSpPr>
        <p:sp>
          <p:nvSpPr>
            <p:cNvPr id="13" name="Shape 4">
              <a:extLst>
                <a:ext uri="{FF2B5EF4-FFF2-40B4-BE49-F238E27FC236}">
                  <a16:creationId xmlns:a16="http://schemas.microsoft.com/office/drawing/2014/main" id="{ED9EE05B-69D8-7253-ED7A-F196303B02B2}"/>
                </a:ext>
              </a:extLst>
            </p:cNvPr>
            <p:cNvSpPr/>
            <p:nvPr/>
          </p:nvSpPr>
          <p:spPr>
            <a:xfrm>
              <a:off x="3181660" y="1038843"/>
              <a:ext cx="1207458" cy="436474"/>
            </a:xfrm>
            <a:prstGeom prst="roundRect">
              <a:avLst>
                <a:gd name="adj" fmla="val 9091"/>
              </a:avLst>
            </a:prstGeom>
            <a:solidFill>
              <a:srgbClr val="FFFFFF"/>
            </a:solidFill>
            <a:ln w="12700">
              <a:solidFill>
                <a:srgbClr val="C9CFD2"/>
              </a:solidFill>
              <a:prstDash val="solid"/>
            </a:ln>
          </p:spPr>
          <p:txBody>
            <a:bodyPr/>
            <a:lstStyle/>
            <a:p>
              <a:endParaRPr lang="en-US" sz="1000">
                <a:latin typeface="Calibri" panose="020F0502020204030204" pitchFamily="34" charset="0"/>
                <a:cs typeface="Calibri" panose="020F0502020204030204" pitchFamily="34" charset="0"/>
              </a:endParaRPr>
            </a:p>
          </p:txBody>
        </p:sp>
        <p:sp>
          <p:nvSpPr>
            <p:cNvPr id="14" name="Text 5">
              <a:extLst>
                <a:ext uri="{FF2B5EF4-FFF2-40B4-BE49-F238E27FC236}">
                  <a16:creationId xmlns:a16="http://schemas.microsoft.com/office/drawing/2014/main" id="{576D65A5-1A07-61E2-4D7A-6E139CB083FB}"/>
                </a:ext>
              </a:extLst>
            </p:cNvPr>
            <p:cNvSpPr/>
            <p:nvPr/>
          </p:nvSpPr>
          <p:spPr>
            <a:xfrm>
              <a:off x="3181660" y="1037272"/>
              <a:ext cx="1207458" cy="219456"/>
            </a:xfrm>
            <a:prstGeom prst="rect">
              <a:avLst/>
            </a:prstGeom>
            <a:noFill/>
            <a:ln/>
          </p:spPr>
          <p:txBody>
            <a:bodyPr wrap="square" lIns="0" tIns="0" rIns="0" bIns="0" rtlCol="0" anchor="ctr"/>
            <a:lstStyle/>
            <a:p>
              <a:pPr marL="0" indent="0" algn="ctr">
                <a:buNone/>
              </a:pPr>
              <a:r>
                <a:rPr lang="en-US" sz="1000">
                  <a:solidFill>
                    <a:srgbClr val="C9CFD2"/>
                  </a:solidFill>
                  <a:latin typeface="Calibri" panose="020F0502020204030204" pitchFamily="34" charset="0"/>
                  <a:ea typeface="Consolas" pitchFamily="34" charset="-122"/>
                  <a:cs typeface="Calibri" panose="020F0502020204030204" pitchFamily="34" charset="0"/>
                </a:rPr>
                <a:t>Condition</a:t>
              </a:r>
              <a:endParaRPr lang="en-US" sz="1000">
                <a:latin typeface="Calibri" panose="020F0502020204030204" pitchFamily="34" charset="0"/>
                <a:cs typeface="Calibri" panose="020F0502020204030204" pitchFamily="34" charset="0"/>
              </a:endParaRPr>
            </a:p>
          </p:txBody>
        </p:sp>
        <p:sp>
          <p:nvSpPr>
            <p:cNvPr id="15" name="Text 6">
              <a:extLst>
                <a:ext uri="{FF2B5EF4-FFF2-40B4-BE49-F238E27FC236}">
                  <a16:creationId xmlns:a16="http://schemas.microsoft.com/office/drawing/2014/main" id="{BF10D73B-3276-A78C-2EE9-E4746EDCE4F8}"/>
                </a:ext>
              </a:extLst>
            </p:cNvPr>
            <p:cNvSpPr/>
            <p:nvPr/>
          </p:nvSpPr>
          <p:spPr>
            <a:xfrm>
              <a:off x="3181660" y="1238440"/>
              <a:ext cx="1207458" cy="237744"/>
            </a:xfrm>
            <a:prstGeom prst="rect">
              <a:avLst/>
            </a:prstGeom>
            <a:noFill/>
            <a:ln/>
          </p:spPr>
          <p:txBody>
            <a:bodyPr wrap="square" lIns="0" tIns="0" rIns="0" bIns="0" rtlCol="0" anchor="ctr"/>
            <a:lstStyle/>
            <a:p>
              <a:pPr marL="0" indent="0" algn="ctr">
                <a:buNone/>
              </a:pPr>
              <a:r>
                <a:rPr lang="en-US" sz="1000" b="1">
                  <a:solidFill>
                    <a:srgbClr val="C9CFD2"/>
                  </a:solidFill>
                  <a:latin typeface="Calibri" panose="020F0502020204030204" pitchFamily="34" charset="0"/>
                  <a:ea typeface="Calibri" pitchFamily="34" charset="-122"/>
                  <a:cs typeface="Calibri" panose="020F0502020204030204" pitchFamily="34" charset="0"/>
                </a:rPr>
                <a:t>heart failure</a:t>
              </a:r>
              <a:endParaRPr lang="en-US" sz="1000">
                <a:latin typeface="Calibri" panose="020F0502020204030204" pitchFamily="34" charset="0"/>
                <a:cs typeface="Calibri" panose="020F0502020204030204" pitchFamily="34" charset="0"/>
              </a:endParaRPr>
            </a:p>
          </p:txBody>
        </p:sp>
      </p:grpSp>
      <p:sp>
        <p:nvSpPr>
          <p:cNvPr id="16" name="Shape 10">
            <a:extLst>
              <a:ext uri="{FF2B5EF4-FFF2-40B4-BE49-F238E27FC236}">
                <a16:creationId xmlns:a16="http://schemas.microsoft.com/office/drawing/2014/main" id="{ECDC15E4-A428-D0CE-1FA4-48CFC24EEB5C}"/>
              </a:ext>
            </a:extLst>
          </p:cNvPr>
          <p:cNvSpPr/>
          <p:nvPr/>
        </p:nvSpPr>
        <p:spPr>
          <a:xfrm flipV="1">
            <a:off x="1616941" y="1920202"/>
            <a:ext cx="944610" cy="315027"/>
          </a:xfrm>
          <a:prstGeom prst="line">
            <a:avLst/>
          </a:prstGeom>
          <a:noFill/>
          <a:ln w="12700">
            <a:solidFill>
              <a:srgbClr val="C9CFD2"/>
            </a:solidFill>
            <a:prstDash val="solid"/>
            <a:headEnd type="triangle"/>
          </a:ln>
        </p:spPr>
        <p:txBody>
          <a:bodyPr/>
          <a:lstStyle/>
          <a:p>
            <a:endParaRPr lang="en-US" sz="1000">
              <a:latin typeface="Calibri" panose="020F0502020204030204" pitchFamily="34" charset="0"/>
              <a:cs typeface="Calibri" panose="020F0502020204030204" pitchFamily="34" charset="0"/>
            </a:endParaRPr>
          </a:p>
        </p:txBody>
      </p:sp>
      <p:sp>
        <p:nvSpPr>
          <p:cNvPr id="17" name="Shape 11">
            <a:extLst>
              <a:ext uri="{FF2B5EF4-FFF2-40B4-BE49-F238E27FC236}">
                <a16:creationId xmlns:a16="http://schemas.microsoft.com/office/drawing/2014/main" id="{6BC1072B-365E-C754-A6BA-B70AEBE2676F}"/>
              </a:ext>
            </a:extLst>
          </p:cNvPr>
          <p:cNvSpPr/>
          <p:nvPr/>
        </p:nvSpPr>
        <p:spPr>
          <a:xfrm>
            <a:off x="1616941" y="2244058"/>
            <a:ext cx="954612" cy="342775"/>
          </a:xfrm>
          <a:prstGeom prst="line">
            <a:avLst/>
          </a:prstGeom>
          <a:noFill/>
          <a:ln w="12700">
            <a:solidFill>
              <a:srgbClr val="C9CFD2"/>
            </a:solidFill>
            <a:prstDash val="solid"/>
            <a:headEnd type="triangle"/>
          </a:ln>
        </p:spPr>
        <p:txBody>
          <a:bodyPr/>
          <a:lstStyle/>
          <a:p>
            <a:endParaRPr lang="en-US" sz="1000">
              <a:latin typeface="Calibri" panose="020F0502020204030204" pitchFamily="34" charset="0"/>
              <a:cs typeface="Calibri" panose="020F0502020204030204" pitchFamily="34" charset="0"/>
            </a:endParaRPr>
          </a:p>
        </p:txBody>
      </p:sp>
      <p:sp>
        <p:nvSpPr>
          <p:cNvPr id="18" name="Text 12">
            <a:extLst>
              <a:ext uri="{FF2B5EF4-FFF2-40B4-BE49-F238E27FC236}">
                <a16:creationId xmlns:a16="http://schemas.microsoft.com/office/drawing/2014/main" id="{75F2D568-A3ED-48B4-F438-1EF67457B776}"/>
              </a:ext>
            </a:extLst>
          </p:cNvPr>
          <p:cNvSpPr/>
          <p:nvPr/>
        </p:nvSpPr>
        <p:spPr>
          <a:xfrm>
            <a:off x="662328" y="1736878"/>
            <a:ext cx="954612" cy="274320"/>
          </a:xfrm>
          <a:prstGeom prst="rect">
            <a:avLst/>
          </a:prstGeom>
          <a:noFill/>
          <a:ln/>
        </p:spPr>
        <p:txBody>
          <a:bodyPr wrap="square" lIns="0" tIns="0" rIns="0" bIns="0" rtlCol="0" anchor="ctr"/>
          <a:lstStyle/>
          <a:p>
            <a:pPr algn="ctr"/>
            <a:r>
              <a:rPr lang="en-US" sz="1000" b="1">
                <a:solidFill>
                  <a:srgbClr val="004791"/>
                </a:solidFill>
                <a:latin typeface="Calibri" panose="020F0502020204030204" pitchFamily="34" charset="0"/>
                <a:ea typeface="Calibri" pitchFamily="34" charset="-122"/>
                <a:cs typeface="Calibri" panose="020F0502020204030204" pitchFamily="34" charset="0"/>
              </a:rPr>
              <a:t>Hospital A</a:t>
            </a:r>
            <a:endParaRPr lang="en-US" sz="1000">
              <a:latin typeface="Calibri" panose="020F0502020204030204" pitchFamily="34" charset="0"/>
              <a:cs typeface="Calibri" panose="020F0502020204030204" pitchFamily="34" charset="0"/>
            </a:endParaRPr>
          </a:p>
        </p:txBody>
      </p:sp>
      <p:grpSp>
        <p:nvGrpSpPr>
          <p:cNvPr id="19" name="Gruppieren 18">
            <a:extLst>
              <a:ext uri="{FF2B5EF4-FFF2-40B4-BE49-F238E27FC236}">
                <a16:creationId xmlns:a16="http://schemas.microsoft.com/office/drawing/2014/main" id="{D18EB9DF-344B-7E1E-AEAD-610C4680829D}"/>
              </a:ext>
            </a:extLst>
          </p:cNvPr>
          <p:cNvGrpSpPr/>
          <p:nvPr/>
        </p:nvGrpSpPr>
        <p:grpSpPr>
          <a:xfrm>
            <a:off x="672331" y="3518583"/>
            <a:ext cx="944610" cy="447739"/>
            <a:chOff x="720969" y="4037173"/>
            <a:chExt cx="944610" cy="447739"/>
          </a:xfrm>
        </p:grpSpPr>
        <p:sp>
          <p:nvSpPr>
            <p:cNvPr id="20" name="Shape 1">
              <a:extLst>
                <a:ext uri="{FF2B5EF4-FFF2-40B4-BE49-F238E27FC236}">
                  <a16:creationId xmlns:a16="http://schemas.microsoft.com/office/drawing/2014/main" id="{2318FF3A-BBB7-0CFC-A2F1-925878F5F6EC}"/>
                </a:ext>
              </a:extLst>
            </p:cNvPr>
            <p:cNvSpPr/>
            <p:nvPr/>
          </p:nvSpPr>
          <p:spPr>
            <a:xfrm>
              <a:off x="720969" y="4037173"/>
              <a:ext cx="944610" cy="438912"/>
            </a:xfrm>
            <a:prstGeom prst="roundRect">
              <a:avLst>
                <a:gd name="adj" fmla="val 9091"/>
              </a:avLst>
            </a:prstGeom>
            <a:solidFill>
              <a:srgbClr val="E2EFEE"/>
            </a:solidFill>
            <a:ln w="28575">
              <a:solidFill>
                <a:srgbClr val="0F7173"/>
              </a:solidFill>
              <a:prstDash val="solid"/>
            </a:ln>
          </p:spPr>
          <p:txBody>
            <a:bodyPr/>
            <a:lstStyle/>
            <a:p>
              <a:endParaRPr lang="en-US" sz="1000">
                <a:latin typeface="Calibri" panose="020F0502020204030204" pitchFamily="34" charset="0"/>
                <a:cs typeface="Calibri" panose="020F0502020204030204" pitchFamily="34" charset="0"/>
              </a:endParaRPr>
            </a:p>
          </p:txBody>
        </p:sp>
        <p:sp>
          <p:nvSpPr>
            <p:cNvPr id="21" name="Text 14">
              <a:extLst>
                <a:ext uri="{FF2B5EF4-FFF2-40B4-BE49-F238E27FC236}">
                  <a16:creationId xmlns:a16="http://schemas.microsoft.com/office/drawing/2014/main" id="{F0D9C654-1D3A-573E-E525-0F957E25D4C9}"/>
                </a:ext>
              </a:extLst>
            </p:cNvPr>
            <p:cNvSpPr/>
            <p:nvPr/>
          </p:nvSpPr>
          <p:spPr>
            <a:xfrm>
              <a:off x="720969" y="4046000"/>
              <a:ext cx="944610" cy="219456"/>
            </a:xfrm>
            <a:prstGeom prst="rect">
              <a:avLst/>
            </a:prstGeom>
            <a:noFill/>
            <a:ln/>
          </p:spPr>
          <p:txBody>
            <a:bodyPr wrap="square" lIns="0" tIns="0" rIns="0" bIns="0" rtlCol="0" anchor="ctr"/>
            <a:lstStyle/>
            <a:p>
              <a:pPr marL="0" indent="0" algn="ctr">
                <a:buNone/>
              </a:pPr>
              <a:r>
                <a:rPr lang="en-US" sz="1000">
                  <a:solidFill>
                    <a:srgbClr val="0F7173"/>
                  </a:solidFill>
                  <a:latin typeface="Calibri" panose="020F0502020204030204" pitchFamily="34" charset="0"/>
                  <a:ea typeface="Consolas" pitchFamily="34" charset="-122"/>
                  <a:cs typeface="Calibri" panose="020F0502020204030204" pitchFamily="34" charset="0"/>
                </a:rPr>
                <a:t>Patient</a:t>
              </a:r>
              <a:endParaRPr lang="en-US" sz="1000">
                <a:latin typeface="Calibri" panose="020F0502020204030204" pitchFamily="34" charset="0"/>
                <a:cs typeface="Calibri" panose="020F0502020204030204" pitchFamily="34" charset="0"/>
              </a:endParaRPr>
            </a:p>
          </p:txBody>
        </p:sp>
        <p:sp>
          <p:nvSpPr>
            <p:cNvPr id="22" name="Text 15">
              <a:extLst>
                <a:ext uri="{FF2B5EF4-FFF2-40B4-BE49-F238E27FC236}">
                  <a16:creationId xmlns:a16="http://schemas.microsoft.com/office/drawing/2014/main" id="{E2E92C05-3C8C-50A2-AD5C-3A5D5938916B}"/>
                </a:ext>
              </a:extLst>
            </p:cNvPr>
            <p:cNvSpPr/>
            <p:nvPr/>
          </p:nvSpPr>
          <p:spPr>
            <a:xfrm>
              <a:off x="720969" y="4247168"/>
              <a:ext cx="944610" cy="237744"/>
            </a:xfrm>
            <a:prstGeom prst="rect">
              <a:avLst/>
            </a:prstGeom>
            <a:noFill/>
            <a:ln/>
          </p:spPr>
          <p:txBody>
            <a:bodyPr wrap="square" lIns="0" tIns="0" rIns="0" bIns="0" rtlCol="0" anchor="ctr"/>
            <a:lstStyle/>
            <a:p>
              <a:pPr marL="0" indent="0" algn="ctr">
                <a:buNone/>
              </a:pPr>
              <a:r>
                <a:rPr lang="en-US" sz="1000" b="1">
                  <a:solidFill>
                    <a:srgbClr val="0F7173"/>
                  </a:solidFill>
                  <a:latin typeface="Calibri" panose="020F0502020204030204" pitchFamily="34" charset="0"/>
                  <a:ea typeface="Calibri" pitchFamily="34" charset="-122"/>
                  <a:cs typeface="Calibri" panose="020F0502020204030204" pitchFamily="34" charset="0"/>
                </a:rPr>
                <a:t>B / RO-0088</a:t>
              </a:r>
              <a:endParaRPr lang="en-US" sz="1000">
                <a:latin typeface="Calibri" panose="020F0502020204030204" pitchFamily="34" charset="0"/>
                <a:cs typeface="Calibri" panose="020F0502020204030204" pitchFamily="34" charset="0"/>
              </a:endParaRPr>
            </a:p>
          </p:txBody>
        </p:sp>
      </p:grpSp>
      <p:sp>
        <p:nvSpPr>
          <p:cNvPr id="23" name="Shape 22">
            <a:extLst>
              <a:ext uri="{FF2B5EF4-FFF2-40B4-BE49-F238E27FC236}">
                <a16:creationId xmlns:a16="http://schemas.microsoft.com/office/drawing/2014/main" id="{194F5204-5FCF-CC26-7C9A-69E2A08D057B}"/>
              </a:ext>
            </a:extLst>
          </p:cNvPr>
          <p:cNvSpPr/>
          <p:nvPr/>
        </p:nvSpPr>
        <p:spPr>
          <a:xfrm flipV="1">
            <a:off x="1616940" y="3410168"/>
            <a:ext cx="941092" cy="318409"/>
          </a:xfrm>
          <a:prstGeom prst="line">
            <a:avLst/>
          </a:prstGeom>
          <a:noFill/>
          <a:ln w="12700">
            <a:solidFill>
              <a:srgbClr val="C9CFD2"/>
            </a:solidFill>
            <a:prstDash val="solid"/>
            <a:headEnd type="triangle"/>
          </a:ln>
        </p:spPr>
        <p:txBody>
          <a:bodyPr/>
          <a:lstStyle/>
          <a:p>
            <a:endParaRPr lang="en-US" sz="1000">
              <a:latin typeface="Calibri" panose="020F0502020204030204" pitchFamily="34" charset="0"/>
              <a:cs typeface="Calibri" panose="020F0502020204030204" pitchFamily="34" charset="0"/>
            </a:endParaRPr>
          </a:p>
        </p:txBody>
      </p:sp>
      <p:sp>
        <p:nvSpPr>
          <p:cNvPr id="24" name="Shape 23">
            <a:extLst>
              <a:ext uri="{FF2B5EF4-FFF2-40B4-BE49-F238E27FC236}">
                <a16:creationId xmlns:a16="http://schemas.microsoft.com/office/drawing/2014/main" id="{BE0705FA-560F-2550-75BE-39DFB47AF985}"/>
              </a:ext>
            </a:extLst>
          </p:cNvPr>
          <p:cNvSpPr/>
          <p:nvPr/>
        </p:nvSpPr>
        <p:spPr>
          <a:xfrm>
            <a:off x="1616940" y="3728577"/>
            <a:ext cx="951637" cy="382055"/>
          </a:xfrm>
          <a:prstGeom prst="line">
            <a:avLst/>
          </a:prstGeom>
          <a:noFill/>
          <a:ln w="12700">
            <a:solidFill>
              <a:srgbClr val="C9CFD2"/>
            </a:solidFill>
            <a:prstDash val="solid"/>
            <a:headEnd type="triangle"/>
          </a:ln>
        </p:spPr>
        <p:txBody>
          <a:bodyPr/>
          <a:lstStyle/>
          <a:p>
            <a:endParaRPr lang="en-US" sz="1000">
              <a:latin typeface="Calibri" panose="020F0502020204030204" pitchFamily="34" charset="0"/>
              <a:cs typeface="Calibri" panose="020F0502020204030204" pitchFamily="34" charset="0"/>
            </a:endParaRPr>
          </a:p>
        </p:txBody>
      </p:sp>
      <p:sp>
        <p:nvSpPr>
          <p:cNvPr id="25" name="Text 24">
            <a:extLst>
              <a:ext uri="{FF2B5EF4-FFF2-40B4-BE49-F238E27FC236}">
                <a16:creationId xmlns:a16="http://schemas.microsoft.com/office/drawing/2014/main" id="{2A69D4F1-67E4-CDD4-FFF3-A9288C8E58F8}"/>
              </a:ext>
            </a:extLst>
          </p:cNvPr>
          <p:cNvSpPr/>
          <p:nvPr/>
        </p:nvSpPr>
        <p:spPr>
          <a:xfrm>
            <a:off x="662328" y="3223511"/>
            <a:ext cx="971503" cy="274320"/>
          </a:xfrm>
          <a:prstGeom prst="rect">
            <a:avLst/>
          </a:prstGeom>
          <a:noFill/>
          <a:ln/>
        </p:spPr>
        <p:txBody>
          <a:bodyPr wrap="square" lIns="0" tIns="0" rIns="0" bIns="0" rtlCol="0" anchor="ctr"/>
          <a:lstStyle/>
          <a:p>
            <a:pPr algn="ctr"/>
            <a:r>
              <a:rPr lang="en-US" sz="1000" b="1">
                <a:solidFill>
                  <a:srgbClr val="004791"/>
                </a:solidFill>
                <a:latin typeface="Calibri" panose="020F0502020204030204" pitchFamily="34" charset="0"/>
                <a:ea typeface="Calibri" pitchFamily="34" charset="-122"/>
                <a:cs typeface="Calibri" panose="020F0502020204030204" pitchFamily="34" charset="0"/>
              </a:rPr>
              <a:t>Hospital B</a:t>
            </a:r>
            <a:endParaRPr lang="en-US" sz="1000">
              <a:latin typeface="Calibri" panose="020F0502020204030204" pitchFamily="34" charset="0"/>
              <a:cs typeface="Calibri" panose="020F0502020204030204" pitchFamily="34" charset="0"/>
            </a:endParaRPr>
          </a:p>
        </p:txBody>
      </p:sp>
      <p:sp>
        <p:nvSpPr>
          <p:cNvPr id="26" name="Text 28">
            <a:extLst>
              <a:ext uri="{FF2B5EF4-FFF2-40B4-BE49-F238E27FC236}">
                <a16:creationId xmlns:a16="http://schemas.microsoft.com/office/drawing/2014/main" id="{7F9CFD30-617A-FD23-9223-350C0DDA6BD5}"/>
              </a:ext>
            </a:extLst>
          </p:cNvPr>
          <p:cNvSpPr/>
          <p:nvPr/>
        </p:nvSpPr>
        <p:spPr>
          <a:xfrm>
            <a:off x="4717124" y="2191510"/>
            <a:ext cx="1207458" cy="237744"/>
          </a:xfrm>
          <a:prstGeom prst="rect">
            <a:avLst/>
          </a:prstGeom>
          <a:noFill/>
          <a:ln/>
        </p:spPr>
        <p:txBody>
          <a:bodyPr wrap="square" lIns="0" tIns="0" rIns="0" bIns="0" rtlCol="0" anchor="ctr"/>
          <a:lstStyle/>
          <a:p>
            <a:pPr marL="0" indent="0" algn="ctr">
              <a:buNone/>
            </a:pPr>
            <a:r>
              <a:rPr lang="en-US" sz="1000">
                <a:solidFill>
                  <a:srgbClr val="C9CFD2"/>
                </a:solidFill>
                <a:latin typeface="Calibri" panose="020F0502020204030204" pitchFamily="34" charset="0"/>
                <a:ea typeface="Calibri" pitchFamily="34" charset="-122"/>
                <a:cs typeface="Calibri" panose="020F0502020204030204" pitchFamily="34" charset="0"/>
              </a:rPr>
              <a:t>heart failure</a:t>
            </a:r>
            <a:endParaRPr lang="en-US" sz="1000">
              <a:latin typeface="Calibri" panose="020F0502020204030204" pitchFamily="34" charset="0"/>
              <a:cs typeface="Calibri" panose="020F0502020204030204" pitchFamily="34" charset="0"/>
            </a:endParaRPr>
          </a:p>
        </p:txBody>
      </p:sp>
      <p:sp>
        <p:nvSpPr>
          <p:cNvPr id="27" name="Text 32">
            <a:extLst>
              <a:ext uri="{FF2B5EF4-FFF2-40B4-BE49-F238E27FC236}">
                <a16:creationId xmlns:a16="http://schemas.microsoft.com/office/drawing/2014/main" id="{E7E73BA1-9263-418E-2CB3-0A3C596A95BA}"/>
              </a:ext>
            </a:extLst>
          </p:cNvPr>
          <p:cNvSpPr/>
          <p:nvPr/>
        </p:nvSpPr>
        <p:spPr>
          <a:xfrm>
            <a:off x="4722297" y="3113748"/>
            <a:ext cx="1214157" cy="237744"/>
          </a:xfrm>
          <a:prstGeom prst="rect">
            <a:avLst/>
          </a:prstGeom>
          <a:noFill/>
          <a:ln/>
        </p:spPr>
        <p:txBody>
          <a:bodyPr wrap="square" lIns="0" tIns="0" rIns="0" bIns="0" rtlCol="0" anchor="ctr"/>
          <a:lstStyle/>
          <a:p>
            <a:pPr marL="0" indent="0" algn="ctr">
              <a:buNone/>
            </a:pPr>
            <a:r>
              <a:rPr lang="en-US" sz="1000">
                <a:solidFill>
                  <a:srgbClr val="C9CFD2"/>
                </a:solidFill>
                <a:latin typeface="Calibri" panose="020F0502020204030204" pitchFamily="34" charset="0"/>
                <a:ea typeface="Calibri" pitchFamily="34" charset="-122"/>
                <a:cs typeface="Calibri" panose="020F0502020204030204" pitchFamily="34" charset="0"/>
              </a:rPr>
              <a:t>C-reactive protein</a:t>
            </a:r>
            <a:endParaRPr lang="en-US" sz="1000">
              <a:latin typeface="Calibri" panose="020F0502020204030204" pitchFamily="34" charset="0"/>
              <a:cs typeface="Calibri" panose="020F0502020204030204" pitchFamily="34" charset="0"/>
            </a:endParaRPr>
          </a:p>
        </p:txBody>
      </p:sp>
      <p:sp>
        <p:nvSpPr>
          <p:cNvPr id="28" name="Text 36">
            <a:extLst>
              <a:ext uri="{FF2B5EF4-FFF2-40B4-BE49-F238E27FC236}">
                <a16:creationId xmlns:a16="http://schemas.microsoft.com/office/drawing/2014/main" id="{3875542F-5615-C9AB-90D7-8B8DD355FEB4}"/>
              </a:ext>
            </a:extLst>
          </p:cNvPr>
          <p:cNvSpPr/>
          <p:nvPr/>
        </p:nvSpPr>
        <p:spPr>
          <a:xfrm>
            <a:off x="4711849" y="4115269"/>
            <a:ext cx="1202184" cy="384048"/>
          </a:xfrm>
          <a:prstGeom prst="rect">
            <a:avLst/>
          </a:prstGeom>
          <a:noFill/>
          <a:ln/>
        </p:spPr>
        <p:txBody>
          <a:bodyPr wrap="square" lIns="0" tIns="0" rIns="0" bIns="0" rtlCol="0" anchor="ctr"/>
          <a:lstStyle/>
          <a:p>
            <a:pPr marL="0" indent="0" algn="ctr">
              <a:buNone/>
            </a:pPr>
            <a:r>
              <a:rPr lang="en-US" sz="1000">
                <a:solidFill>
                  <a:srgbClr val="C9CFD2"/>
                </a:solidFill>
                <a:latin typeface="Calibri" panose="020F0502020204030204" pitchFamily="34" charset="0"/>
                <a:ea typeface="Calibri" pitchFamily="34" charset="-122"/>
                <a:cs typeface="Calibri" panose="020F0502020204030204" pitchFamily="34" charset="0"/>
              </a:rPr>
              <a:t>HF with preserved ejection fraction</a:t>
            </a:r>
            <a:endParaRPr lang="en-US" sz="1000">
              <a:latin typeface="Calibri" panose="020F0502020204030204" pitchFamily="34" charset="0"/>
              <a:cs typeface="Calibri" panose="020F0502020204030204" pitchFamily="34" charset="0"/>
            </a:endParaRPr>
          </a:p>
        </p:txBody>
      </p:sp>
      <p:sp>
        <p:nvSpPr>
          <p:cNvPr id="30" name="Shape 37">
            <a:extLst>
              <a:ext uri="{FF2B5EF4-FFF2-40B4-BE49-F238E27FC236}">
                <a16:creationId xmlns:a16="http://schemas.microsoft.com/office/drawing/2014/main" id="{47D45360-1845-6C8F-9D47-296E4C571FC4}"/>
              </a:ext>
            </a:extLst>
          </p:cNvPr>
          <p:cNvSpPr/>
          <p:nvPr/>
        </p:nvSpPr>
        <p:spPr>
          <a:xfrm>
            <a:off x="3770761" y="1916369"/>
            <a:ext cx="946362" cy="49159"/>
          </a:xfrm>
          <a:prstGeom prst="line">
            <a:avLst/>
          </a:prstGeom>
          <a:noFill/>
          <a:ln w="12700">
            <a:solidFill>
              <a:srgbClr val="C9CFD2"/>
            </a:solidFill>
            <a:prstDash val="solid"/>
            <a:tailEnd type="triangle"/>
          </a:ln>
        </p:spPr>
        <p:txBody>
          <a:bodyPr/>
          <a:lstStyle/>
          <a:p>
            <a:endParaRPr lang="en-US" sz="1000">
              <a:latin typeface="Calibri" panose="020F0502020204030204" pitchFamily="34" charset="0"/>
              <a:cs typeface="Calibri" panose="020F0502020204030204" pitchFamily="34" charset="0"/>
            </a:endParaRPr>
          </a:p>
        </p:txBody>
      </p:sp>
      <p:sp>
        <p:nvSpPr>
          <p:cNvPr id="32" name="Shape 38">
            <a:extLst>
              <a:ext uri="{FF2B5EF4-FFF2-40B4-BE49-F238E27FC236}">
                <a16:creationId xmlns:a16="http://schemas.microsoft.com/office/drawing/2014/main" id="{ADE4F5ED-B389-DFE1-4FB6-BB798E662D06}"/>
              </a:ext>
            </a:extLst>
          </p:cNvPr>
          <p:cNvSpPr/>
          <p:nvPr/>
        </p:nvSpPr>
        <p:spPr>
          <a:xfrm>
            <a:off x="3770761" y="3407141"/>
            <a:ext cx="941088" cy="506014"/>
          </a:xfrm>
          <a:prstGeom prst="line">
            <a:avLst/>
          </a:prstGeom>
          <a:noFill/>
          <a:ln w="12700">
            <a:solidFill>
              <a:srgbClr val="C9CFD2"/>
            </a:solidFill>
            <a:prstDash val="solid"/>
            <a:tailEnd type="triangle"/>
          </a:ln>
        </p:spPr>
        <p:txBody>
          <a:bodyPr/>
          <a:lstStyle/>
          <a:p>
            <a:endParaRPr lang="en-US" sz="1000">
              <a:latin typeface="Calibri" panose="020F0502020204030204" pitchFamily="34" charset="0"/>
              <a:cs typeface="Calibri" panose="020F0502020204030204" pitchFamily="34" charset="0"/>
            </a:endParaRPr>
          </a:p>
        </p:txBody>
      </p:sp>
      <p:sp>
        <p:nvSpPr>
          <p:cNvPr id="34" name="Shape 39">
            <a:extLst>
              <a:ext uri="{FF2B5EF4-FFF2-40B4-BE49-F238E27FC236}">
                <a16:creationId xmlns:a16="http://schemas.microsoft.com/office/drawing/2014/main" id="{FF736B13-2DDC-3C61-C504-37AF88F722F0}"/>
              </a:ext>
            </a:extLst>
          </p:cNvPr>
          <p:cNvSpPr/>
          <p:nvPr/>
        </p:nvSpPr>
        <p:spPr>
          <a:xfrm>
            <a:off x="3770761" y="2565349"/>
            <a:ext cx="946361" cy="319869"/>
          </a:xfrm>
          <a:prstGeom prst="line">
            <a:avLst/>
          </a:prstGeom>
          <a:noFill/>
          <a:ln w="12700">
            <a:solidFill>
              <a:srgbClr val="C9CFD2"/>
            </a:solidFill>
            <a:prstDash val="solid"/>
            <a:tailEnd type="triangle"/>
          </a:ln>
        </p:spPr>
        <p:txBody>
          <a:bodyPr/>
          <a:lstStyle/>
          <a:p>
            <a:endParaRPr lang="en-US" sz="1000">
              <a:latin typeface="Calibri" panose="020F0502020204030204" pitchFamily="34" charset="0"/>
              <a:cs typeface="Calibri" panose="020F0502020204030204" pitchFamily="34" charset="0"/>
            </a:endParaRPr>
          </a:p>
        </p:txBody>
      </p:sp>
      <p:sp>
        <p:nvSpPr>
          <p:cNvPr id="35" name="Shape 40">
            <a:extLst>
              <a:ext uri="{FF2B5EF4-FFF2-40B4-BE49-F238E27FC236}">
                <a16:creationId xmlns:a16="http://schemas.microsoft.com/office/drawing/2014/main" id="{2FBA97B8-395E-AC7F-6C0C-A57925344E3D}"/>
              </a:ext>
            </a:extLst>
          </p:cNvPr>
          <p:cNvSpPr/>
          <p:nvPr/>
        </p:nvSpPr>
        <p:spPr>
          <a:xfrm flipV="1">
            <a:off x="3776034" y="3106357"/>
            <a:ext cx="924197" cy="993068"/>
          </a:xfrm>
          <a:prstGeom prst="line">
            <a:avLst/>
          </a:prstGeom>
          <a:noFill/>
          <a:ln w="12700">
            <a:solidFill>
              <a:srgbClr val="C9CFD2"/>
            </a:solidFill>
            <a:prstDash val="solid"/>
            <a:tailEnd type="triangle"/>
          </a:ln>
        </p:spPr>
        <p:txBody>
          <a:bodyPr/>
          <a:lstStyle/>
          <a:p>
            <a:endParaRPr lang="en-US" sz="1000">
              <a:latin typeface="Calibri" panose="020F0502020204030204" pitchFamily="34" charset="0"/>
              <a:cs typeface="Calibri" panose="020F0502020204030204" pitchFamily="34" charset="0"/>
            </a:endParaRPr>
          </a:p>
        </p:txBody>
      </p:sp>
      <p:sp>
        <p:nvSpPr>
          <p:cNvPr id="36" name="Text 44">
            <a:extLst>
              <a:ext uri="{FF2B5EF4-FFF2-40B4-BE49-F238E27FC236}">
                <a16:creationId xmlns:a16="http://schemas.microsoft.com/office/drawing/2014/main" id="{88F926E5-6624-1BB4-6E25-C40FEF857F75}"/>
              </a:ext>
            </a:extLst>
          </p:cNvPr>
          <p:cNvSpPr/>
          <p:nvPr/>
        </p:nvSpPr>
        <p:spPr>
          <a:xfrm rot="5400000">
            <a:off x="5640088" y="2807237"/>
            <a:ext cx="1188720" cy="182880"/>
          </a:xfrm>
          <a:prstGeom prst="rect">
            <a:avLst/>
          </a:prstGeom>
          <a:noFill/>
          <a:ln/>
        </p:spPr>
        <p:txBody>
          <a:bodyPr wrap="square" lIns="0" tIns="0" rIns="0" bIns="0" rtlCol="0" anchor="ctr"/>
          <a:lstStyle/>
          <a:p>
            <a:pPr algn="ctr"/>
            <a:r>
              <a:rPr lang="en-US" sz="1000" err="1">
                <a:solidFill>
                  <a:srgbClr val="404040"/>
                </a:solidFill>
                <a:latin typeface="Calibri" panose="020F0502020204030204" pitchFamily="34" charset="0"/>
                <a:ea typeface="Consolas" pitchFamily="34" charset="-122"/>
                <a:cs typeface="Calibri" panose="020F0502020204030204" pitchFamily="34" charset="0"/>
              </a:rPr>
              <a:t>rdfs:subClassOf</a:t>
            </a:r>
            <a:endParaRPr lang="en-US" sz="1000">
              <a:latin typeface="Calibri" panose="020F0502020204030204" pitchFamily="34" charset="0"/>
              <a:cs typeface="Calibri" panose="020F0502020204030204" pitchFamily="34" charset="0"/>
            </a:endParaRPr>
          </a:p>
        </p:txBody>
      </p:sp>
      <p:sp>
        <p:nvSpPr>
          <p:cNvPr id="37" name="Text 45">
            <a:extLst>
              <a:ext uri="{FF2B5EF4-FFF2-40B4-BE49-F238E27FC236}">
                <a16:creationId xmlns:a16="http://schemas.microsoft.com/office/drawing/2014/main" id="{8684C096-A68C-5534-03DD-37A448A51A78}"/>
              </a:ext>
            </a:extLst>
          </p:cNvPr>
          <p:cNvSpPr/>
          <p:nvPr/>
        </p:nvSpPr>
        <p:spPr>
          <a:xfrm rot="1215228">
            <a:off x="1338307" y="2393212"/>
            <a:ext cx="1463040" cy="182880"/>
          </a:xfrm>
          <a:prstGeom prst="rect">
            <a:avLst/>
          </a:prstGeom>
          <a:noFill/>
          <a:ln/>
        </p:spPr>
        <p:txBody>
          <a:bodyPr wrap="square" lIns="0" tIns="0" rIns="0" bIns="0" rtlCol="0" anchor="ctr"/>
          <a:lstStyle/>
          <a:p>
            <a:pPr marL="0" indent="0" algn="ctr">
              <a:buNone/>
            </a:pPr>
            <a:r>
              <a:rPr lang="en-US" sz="1000">
                <a:solidFill>
                  <a:srgbClr val="404040"/>
                </a:solidFill>
                <a:latin typeface="Calibri" panose="020F0502020204030204" pitchFamily="34" charset="0"/>
                <a:ea typeface="Consolas" pitchFamily="34" charset="-122"/>
                <a:cs typeface="Calibri" panose="020F0502020204030204" pitchFamily="34" charset="0"/>
              </a:rPr>
              <a:t>fhir:subject</a:t>
            </a:r>
            <a:endParaRPr lang="en-US" sz="1000">
              <a:latin typeface="Calibri" panose="020F0502020204030204" pitchFamily="34" charset="0"/>
              <a:cs typeface="Calibri" panose="020F0502020204030204" pitchFamily="34" charset="0"/>
            </a:endParaRPr>
          </a:p>
        </p:txBody>
      </p:sp>
      <p:sp>
        <p:nvSpPr>
          <p:cNvPr id="38" name="Text 46">
            <a:extLst>
              <a:ext uri="{FF2B5EF4-FFF2-40B4-BE49-F238E27FC236}">
                <a16:creationId xmlns:a16="http://schemas.microsoft.com/office/drawing/2014/main" id="{CEC9B09B-4442-22E1-4B02-870DF8B15565}"/>
              </a:ext>
            </a:extLst>
          </p:cNvPr>
          <p:cNvSpPr/>
          <p:nvPr/>
        </p:nvSpPr>
        <p:spPr>
          <a:xfrm rot="219980">
            <a:off x="3621612" y="1768908"/>
            <a:ext cx="1280160" cy="182880"/>
          </a:xfrm>
          <a:prstGeom prst="rect">
            <a:avLst/>
          </a:prstGeom>
          <a:noFill/>
          <a:ln/>
        </p:spPr>
        <p:txBody>
          <a:bodyPr wrap="square" lIns="0" tIns="0" rIns="0" bIns="0" rtlCol="0" anchor="ctr"/>
          <a:lstStyle/>
          <a:p>
            <a:pPr marL="0" indent="0" algn="ctr">
              <a:buNone/>
            </a:pPr>
            <a:r>
              <a:rPr lang="en-US" sz="1000">
                <a:solidFill>
                  <a:srgbClr val="404040"/>
                </a:solidFill>
                <a:latin typeface="Calibri" panose="020F0502020204030204" pitchFamily="34" charset="0"/>
                <a:ea typeface="Consolas" pitchFamily="34" charset="-122"/>
                <a:cs typeface="Calibri" panose="020F0502020204030204" pitchFamily="34" charset="0"/>
              </a:rPr>
              <a:t>fhir:code</a:t>
            </a:r>
            <a:endParaRPr lang="en-US" sz="1000">
              <a:latin typeface="Calibri" panose="020F0502020204030204" pitchFamily="34" charset="0"/>
              <a:cs typeface="Calibri" panose="020F0502020204030204" pitchFamily="34" charset="0"/>
            </a:endParaRPr>
          </a:p>
        </p:txBody>
      </p:sp>
      <p:sp>
        <p:nvSpPr>
          <p:cNvPr id="39" name="Text 45">
            <a:extLst>
              <a:ext uri="{FF2B5EF4-FFF2-40B4-BE49-F238E27FC236}">
                <a16:creationId xmlns:a16="http://schemas.microsoft.com/office/drawing/2014/main" id="{201F8D1C-1087-AD2C-DABB-11CEECA20DBF}"/>
              </a:ext>
            </a:extLst>
          </p:cNvPr>
          <p:cNvSpPr/>
          <p:nvPr/>
        </p:nvSpPr>
        <p:spPr>
          <a:xfrm rot="1291021">
            <a:off x="1338161" y="3919559"/>
            <a:ext cx="1463040" cy="182880"/>
          </a:xfrm>
          <a:prstGeom prst="rect">
            <a:avLst/>
          </a:prstGeom>
          <a:noFill/>
          <a:ln/>
        </p:spPr>
        <p:txBody>
          <a:bodyPr wrap="square" lIns="0" tIns="0" rIns="0" bIns="0" rtlCol="0" anchor="ctr"/>
          <a:lstStyle/>
          <a:p>
            <a:pPr marL="0" indent="0" algn="ctr">
              <a:buNone/>
            </a:pPr>
            <a:r>
              <a:rPr lang="en-US" sz="1000">
                <a:solidFill>
                  <a:srgbClr val="404040"/>
                </a:solidFill>
                <a:latin typeface="Calibri" panose="020F0502020204030204" pitchFamily="34" charset="0"/>
                <a:ea typeface="Consolas" pitchFamily="34" charset="-122"/>
                <a:cs typeface="Calibri" panose="020F0502020204030204" pitchFamily="34" charset="0"/>
              </a:rPr>
              <a:t>fhir:subject</a:t>
            </a:r>
            <a:endParaRPr lang="en-US" sz="1000">
              <a:latin typeface="Calibri" panose="020F0502020204030204" pitchFamily="34" charset="0"/>
              <a:cs typeface="Calibri" panose="020F0502020204030204" pitchFamily="34" charset="0"/>
            </a:endParaRPr>
          </a:p>
        </p:txBody>
      </p:sp>
      <p:sp>
        <p:nvSpPr>
          <p:cNvPr id="40" name="Text 46">
            <a:extLst>
              <a:ext uri="{FF2B5EF4-FFF2-40B4-BE49-F238E27FC236}">
                <a16:creationId xmlns:a16="http://schemas.microsoft.com/office/drawing/2014/main" id="{FFC75418-1995-A4DC-5246-C963537C8C03}"/>
              </a:ext>
            </a:extLst>
          </p:cNvPr>
          <p:cNvSpPr/>
          <p:nvPr/>
        </p:nvSpPr>
        <p:spPr>
          <a:xfrm rot="1098549">
            <a:off x="3637329" y="2565549"/>
            <a:ext cx="1280160" cy="182880"/>
          </a:xfrm>
          <a:prstGeom prst="rect">
            <a:avLst/>
          </a:prstGeom>
          <a:noFill/>
          <a:ln/>
        </p:spPr>
        <p:txBody>
          <a:bodyPr wrap="square" lIns="0" tIns="0" rIns="0" bIns="0" rtlCol="0" anchor="ctr"/>
          <a:lstStyle/>
          <a:p>
            <a:pPr marL="0" indent="0" algn="ctr">
              <a:buNone/>
            </a:pPr>
            <a:r>
              <a:rPr lang="en-US" sz="1000">
                <a:solidFill>
                  <a:srgbClr val="404040"/>
                </a:solidFill>
                <a:latin typeface="Calibri" panose="020F0502020204030204" pitchFamily="34" charset="0"/>
                <a:ea typeface="Consolas" pitchFamily="34" charset="-122"/>
                <a:cs typeface="Calibri" panose="020F0502020204030204" pitchFamily="34" charset="0"/>
              </a:rPr>
              <a:t>fhir:code</a:t>
            </a:r>
            <a:endParaRPr lang="en-US" sz="1000">
              <a:latin typeface="Calibri" panose="020F0502020204030204" pitchFamily="34" charset="0"/>
              <a:cs typeface="Calibri" panose="020F0502020204030204" pitchFamily="34" charset="0"/>
            </a:endParaRPr>
          </a:p>
        </p:txBody>
      </p:sp>
      <p:sp>
        <p:nvSpPr>
          <p:cNvPr id="41" name="Text 46">
            <a:extLst>
              <a:ext uri="{FF2B5EF4-FFF2-40B4-BE49-F238E27FC236}">
                <a16:creationId xmlns:a16="http://schemas.microsoft.com/office/drawing/2014/main" id="{4D228B6D-1376-37C2-82BE-785347F4C150}"/>
              </a:ext>
            </a:extLst>
          </p:cNvPr>
          <p:cNvSpPr/>
          <p:nvPr/>
        </p:nvSpPr>
        <p:spPr>
          <a:xfrm rot="1687013">
            <a:off x="3371453" y="3361234"/>
            <a:ext cx="1280160" cy="182880"/>
          </a:xfrm>
          <a:prstGeom prst="rect">
            <a:avLst/>
          </a:prstGeom>
          <a:noFill/>
          <a:ln/>
        </p:spPr>
        <p:txBody>
          <a:bodyPr wrap="square" lIns="0" tIns="0" rIns="0" bIns="0" rtlCol="0" anchor="ctr"/>
          <a:lstStyle/>
          <a:p>
            <a:pPr marL="0" indent="0" algn="ctr">
              <a:buNone/>
            </a:pPr>
            <a:r>
              <a:rPr lang="en-US" sz="1000">
                <a:solidFill>
                  <a:srgbClr val="404040"/>
                </a:solidFill>
                <a:latin typeface="Calibri" panose="020F0502020204030204" pitchFamily="34" charset="0"/>
                <a:ea typeface="Consolas" pitchFamily="34" charset="-122"/>
                <a:cs typeface="Calibri" panose="020F0502020204030204" pitchFamily="34" charset="0"/>
              </a:rPr>
              <a:t>fhir:code</a:t>
            </a:r>
            <a:endParaRPr lang="en-US" sz="1000">
              <a:latin typeface="Calibri" panose="020F0502020204030204" pitchFamily="34" charset="0"/>
              <a:cs typeface="Calibri" panose="020F0502020204030204" pitchFamily="34" charset="0"/>
            </a:endParaRPr>
          </a:p>
        </p:txBody>
      </p:sp>
      <p:sp>
        <p:nvSpPr>
          <p:cNvPr id="42" name="Text 46">
            <a:extLst>
              <a:ext uri="{FF2B5EF4-FFF2-40B4-BE49-F238E27FC236}">
                <a16:creationId xmlns:a16="http://schemas.microsoft.com/office/drawing/2014/main" id="{3CBE7703-B7C1-6EC4-404A-E752B0862225}"/>
              </a:ext>
            </a:extLst>
          </p:cNvPr>
          <p:cNvSpPr/>
          <p:nvPr/>
        </p:nvSpPr>
        <p:spPr>
          <a:xfrm rot="18707705">
            <a:off x="3771698" y="3208077"/>
            <a:ext cx="1280160" cy="182880"/>
          </a:xfrm>
          <a:prstGeom prst="rect">
            <a:avLst/>
          </a:prstGeom>
          <a:noFill/>
          <a:ln/>
        </p:spPr>
        <p:txBody>
          <a:bodyPr wrap="square" lIns="0" tIns="0" rIns="0" bIns="0" rtlCol="0" anchor="ctr"/>
          <a:lstStyle/>
          <a:p>
            <a:pPr marL="0" indent="0" algn="ctr">
              <a:buNone/>
            </a:pPr>
            <a:r>
              <a:rPr lang="en-US" sz="1000">
                <a:solidFill>
                  <a:srgbClr val="404040"/>
                </a:solidFill>
                <a:latin typeface="Calibri" panose="020F0502020204030204" pitchFamily="34" charset="0"/>
                <a:ea typeface="Consolas" pitchFamily="34" charset="-122"/>
                <a:cs typeface="Calibri" panose="020F0502020204030204" pitchFamily="34" charset="0"/>
              </a:rPr>
              <a:t>fhir:code</a:t>
            </a:r>
            <a:endParaRPr lang="en-US" sz="1000">
              <a:latin typeface="Calibri" panose="020F0502020204030204" pitchFamily="34" charset="0"/>
              <a:cs typeface="Calibri" panose="020F0502020204030204" pitchFamily="34" charset="0"/>
            </a:endParaRPr>
          </a:p>
        </p:txBody>
      </p:sp>
      <p:sp>
        <p:nvSpPr>
          <p:cNvPr id="43" name="Text 45">
            <a:extLst>
              <a:ext uri="{FF2B5EF4-FFF2-40B4-BE49-F238E27FC236}">
                <a16:creationId xmlns:a16="http://schemas.microsoft.com/office/drawing/2014/main" id="{AAF27ABE-A38D-8BE3-2000-C652453A245A}"/>
              </a:ext>
            </a:extLst>
          </p:cNvPr>
          <p:cNvSpPr/>
          <p:nvPr/>
        </p:nvSpPr>
        <p:spPr>
          <a:xfrm rot="20472037">
            <a:off x="1330277" y="3401597"/>
            <a:ext cx="1463040" cy="182880"/>
          </a:xfrm>
          <a:prstGeom prst="rect">
            <a:avLst/>
          </a:prstGeom>
          <a:noFill/>
          <a:ln/>
        </p:spPr>
        <p:txBody>
          <a:bodyPr wrap="square" lIns="0" tIns="0" rIns="0" bIns="0" rtlCol="0" anchor="ctr"/>
          <a:lstStyle/>
          <a:p>
            <a:pPr marL="0" indent="0" algn="ctr">
              <a:buNone/>
            </a:pPr>
            <a:r>
              <a:rPr lang="en-US" sz="1000">
                <a:solidFill>
                  <a:srgbClr val="404040"/>
                </a:solidFill>
                <a:latin typeface="Calibri" panose="020F0502020204030204" pitchFamily="34" charset="0"/>
                <a:ea typeface="Consolas" pitchFamily="34" charset="-122"/>
                <a:cs typeface="Calibri" panose="020F0502020204030204" pitchFamily="34" charset="0"/>
              </a:rPr>
              <a:t>fhir:subject</a:t>
            </a:r>
            <a:endParaRPr lang="en-US" sz="1000">
              <a:latin typeface="Calibri" panose="020F0502020204030204" pitchFamily="34" charset="0"/>
              <a:cs typeface="Calibri" panose="020F0502020204030204" pitchFamily="34" charset="0"/>
            </a:endParaRPr>
          </a:p>
        </p:txBody>
      </p:sp>
      <p:sp>
        <p:nvSpPr>
          <p:cNvPr id="44" name="Text 45">
            <a:extLst>
              <a:ext uri="{FF2B5EF4-FFF2-40B4-BE49-F238E27FC236}">
                <a16:creationId xmlns:a16="http://schemas.microsoft.com/office/drawing/2014/main" id="{17A1E776-582C-E7DB-D080-3D8EA72256A1}"/>
              </a:ext>
            </a:extLst>
          </p:cNvPr>
          <p:cNvSpPr/>
          <p:nvPr/>
        </p:nvSpPr>
        <p:spPr>
          <a:xfrm rot="20527148">
            <a:off x="1340028" y="1909518"/>
            <a:ext cx="1463040" cy="182880"/>
          </a:xfrm>
          <a:prstGeom prst="rect">
            <a:avLst/>
          </a:prstGeom>
          <a:noFill/>
          <a:ln/>
        </p:spPr>
        <p:txBody>
          <a:bodyPr wrap="square" lIns="0" tIns="0" rIns="0" bIns="0" rtlCol="0" anchor="ctr"/>
          <a:lstStyle/>
          <a:p>
            <a:pPr marL="0" indent="0" algn="ctr">
              <a:buNone/>
            </a:pPr>
            <a:r>
              <a:rPr lang="en-US" sz="1000">
                <a:solidFill>
                  <a:srgbClr val="404040"/>
                </a:solidFill>
                <a:latin typeface="Calibri" panose="020F0502020204030204" pitchFamily="34" charset="0"/>
                <a:ea typeface="Consolas" pitchFamily="34" charset="-122"/>
                <a:cs typeface="Calibri" panose="020F0502020204030204" pitchFamily="34" charset="0"/>
              </a:rPr>
              <a:t>fhir:subject</a:t>
            </a:r>
            <a:endParaRPr lang="en-US" sz="1000">
              <a:latin typeface="Calibri" panose="020F0502020204030204" pitchFamily="34" charset="0"/>
              <a:cs typeface="Calibri" panose="020F0502020204030204" pitchFamily="34" charset="0"/>
            </a:endParaRPr>
          </a:p>
        </p:txBody>
      </p:sp>
      <p:cxnSp>
        <p:nvCxnSpPr>
          <p:cNvPr id="45" name="Elbow Connector 58">
            <a:extLst>
              <a:ext uri="{FF2B5EF4-FFF2-40B4-BE49-F238E27FC236}">
                <a16:creationId xmlns:a16="http://schemas.microsoft.com/office/drawing/2014/main" id="{1502A8F0-497E-EF7C-A482-77CBA3F1AF0F}"/>
              </a:ext>
            </a:extLst>
          </p:cNvPr>
          <p:cNvCxnSpPr>
            <a:cxnSpLocks/>
          </p:cNvCxnSpPr>
          <p:nvPr/>
        </p:nvCxnSpPr>
        <p:spPr>
          <a:xfrm rot="5400000" flipH="1" flipV="1">
            <a:off x="4947006" y="2931980"/>
            <a:ext cx="1951200" cy="2"/>
          </a:xfrm>
          <a:prstGeom prst="bentConnector4">
            <a:avLst>
              <a:gd name="adj1" fmla="val 449"/>
              <a:gd name="adj2" fmla="val 11430100000"/>
            </a:avLst>
          </a:prstGeom>
          <a:noFill/>
          <a:ln w="12700">
            <a:solidFill>
              <a:srgbClr val="C9CFD2"/>
            </a:solidFill>
            <a:prstDash val="solid"/>
            <a:tailEnd type="triangle"/>
          </a:ln>
        </p:spPr>
      </p:cxnSp>
      <p:grpSp>
        <p:nvGrpSpPr>
          <p:cNvPr id="46" name="Gruppieren 45">
            <a:extLst>
              <a:ext uri="{FF2B5EF4-FFF2-40B4-BE49-F238E27FC236}">
                <a16:creationId xmlns:a16="http://schemas.microsoft.com/office/drawing/2014/main" id="{194BA3AB-5897-B4B2-BB76-E2D0CF9D6482}"/>
              </a:ext>
            </a:extLst>
          </p:cNvPr>
          <p:cNvGrpSpPr/>
          <p:nvPr/>
        </p:nvGrpSpPr>
        <p:grpSpPr>
          <a:xfrm>
            <a:off x="2563302" y="2364054"/>
            <a:ext cx="1207460" cy="442235"/>
            <a:chOff x="3181658" y="1691880"/>
            <a:chExt cx="1207460" cy="442235"/>
          </a:xfrm>
        </p:grpSpPr>
        <p:sp>
          <p:nvSpPr>
            <p:cNvPr id="47" name="Shape 4">
              <a:extLst>
                <a:ext uri="{FF2B5EF4-FFF2-40B4-BE49-F238E27FC236}">
                  <a16:creationId xmlns:a16="http://schemas.microsoft.com/office/drawing/2014/main" id="{5C94EBAF-6D07-A39C-433A-ABEB0C4918CB}"/>
                </a:ext>
              </a:extLst>
            </p:cNvPr>
            <p:cNvSpPr/>
            <p:nvPr/>
          </p:nvSpPr>
          <p:spPr>
            <a:xfrm>
              <a:off x="3181660" y="1691880"/>
              <a:ext cx="1207458" cy="436474"/>
            </a:xfrm>
            <a:prstGeom prst="roundRect">
              <a:avLst>
                <a:gd name="adj" fmla="val 9091"/>
              </a:avLst>
            </a:prstGeom>
            <a:solidFill>
              <a:srgbClr val="FFFFFF"/>
            </a:solidFill>
            <a:ln w="12700">
              <a:solidFill>
                <a:srgbClr val="C9CFD2"/>
              </a:solidFill>
              <a:prstDash val="solid"/>
            </a:ln>
          </p:spPr>
          <p:txBody>
            <a:bodyPr/>
            <a:lstStyle/>
            <a:p>
              <a:endParaRPr lang="en-US" sz="1000">
                <a:latin typeface="Calibri" panose="020F0502020204030204" pitchFamily="34" charset="0"/>
                <a:cs typeface="Calibri" panose="020F0502020204030204" pitchFamily="34" charset="0"/>
              </a:endParaRPr>
            </a:p>
          </p:txBody>
        </p:sp>
        <p:sp>
          <p:nvSpPr>
            <p:cNvPr id="48" name="Text 8">
              <a:extLst>
                <a:ext uri="{FF2B5EF4-FFF2-40B4-BE49-F238E27FC236}">
                  <a16:creationId xmlns:a16="http://schemas.microsoft.com/office/drawing/2014/main" id="{FA419F26-9EE9-D42E-7E75-56974812AE8D}"/>
                </a:ext>
              </a:extLst>
            </p:cNvPr>
            <p:cNvSpPr/>
            <p:nvPr/>
          </p:nvSpPr>
          <p:spPr>
            <a:xfrm>
              <a:off x="3181658" y="1695203"/>
              <a:ext cx="1207459" cy="219456"/>
            </a:xfrm>
            <a:prstGeom prst="rect">
              <a:avLst/>
            </a:prstGeom>
            <a:noFill/>
            <a:ln/>
          </p:spPr>
          <p:txBody>
            <a:bodyPr wrap="square" lIns="0" tIns="0" rIns="0" bIns="0" rtlCol="0" anchor="ctr"/>
            <a:lstStyle/>
            <a:p>
              <a:pPr marL="0" indent="0" algn="ctr">
                <a:buNone/>
              </a:pPr>
              <a:r>
                <a:rPr lang="en-US" sz="1000">
                  <a:solidFill>
                    <a:srgbClr val="C9CFD2"/>
                  </a:solidFill>
                  <a:latin typeface="Calibri" panose="020F0502020204030204" pitchFamily="34" charset="0"/>
                  <a:ea typeface="Consolas" pitchFamily="34" charset="-122"/>
                  <a:cs typeface="Calibri" panose="020F0502020204030204" pitchFamily="34" charset="0"/>
                </a:rPr>
                <a:t>Observation</a:t>
              </a:r>
              <a:endParaRPr lang="en-US" sz="1000">
                <a:latin typeface="Calibri" panose="020F0502020204030204" pitchFamily="34" charset="0"/>
                <a:cs typeface="Calibri" panose="020F0502020204030204" pitchFamily="34" charset="0"/>
              </a:endParaRPr>
            </a:p>
          </p:txBody>
        </p:sp>
        <p:sp>
          <p:nvSpPr>
            <p:cNvPr id="49" name="Text 9">
              <a:extLst>
                <a:ext uri="{FF2B5EF4-FFF2-40B4-BE49-F238E27FC236}">
                  <a16:creationId xmlns:a16="http://schemas.microsoft.com/office/drawing/2014/main" id="{4548C5B8-09E5-1BD2-4374-3CD38AAB8663}"/>
                </a:ext>
              </a:extLst>
            </p:cNvPr>
            <p:cNvSpPr/>
            <p:nvPr/>
          </p:nvSpPr>
          <p:spPr>
            <a:xfrm>
              <a:off x="3181658" y="1896371"/>
              <a:ext cx="1207459" cy="237744"/>
            </a:xfrm>
            <a:prstGeom prst="rect">
              <a:avLst/>
            </a:prstGeom>
            <a:noFill/>
            <a:ln/>
          </p:spPr>
          <p:txBody>
            <a:bodyPr wrap="square" lIns="0" tIns="0" rIns="0" bIns="0" rtlCol="0" anchor="ctr"/>
            <a:lstStyle/>
            <a:p>
              <a:pPr marL="0" indent="0" algn="ctr">
                <a:buNone/>
              </a:pPr>
              <a:r>
                <a:rPr lang="en-US" sz="1000" b="1">
                  <a:solidFill>
                    <a:srgbClr val="C9CFD2"/>
                  </a:solidFill>
                  <a:latin typeface="Calibri" panose="020F0502020204030204" pitchFamily="34" charset="0"/>
                  <a:ea typeface="Calibri" pitchFamily="34" charset="-122"/>
                  <a:cs typeface="Calibri" panose="020F0502020204030204" pitchFamily="34" charset="0"/>
                </a:rPr>
                <a:t>CRP 41 mg/L</a:t>
              </a:r>
              <a:endParaRPr lang="en-US" sz="1000">
                <a:latin typeface="Calibri" panose="020F0502020204030204" pitchFamily="34" charset="0"/>
                <a:cs typeface="Calibri" panose="020F0502020204030204" pitchFamily="34" charset="0"/>
              </a:endParaRPr>
            </a:p>
          </p:txBody>
        </p:sp>
      </p:grpSp>
      <p:grpSp>
        <p:nvGrpSpPr>
          <p:cNvPr id="50" name="Gruppieren 49">
            <a:extLst>
              <a:ext uri="{FF2B5EF4-FFF2-40B4-BE49-F238E27FC236}">
                <a16:creationId xmlns:a16="http://schemas.microsoft.com/office/drawing/2014/main" id="{6A4705F8-4DAE-141A-C596-4F4FD5833AF4}"/>
              </a:ext>
            </a:extLst>
          </p:cNvPr>
          <p:cNvGrpSpPr/>
          <p:nvPr/>
        </p:nvGrpSpPr>
        <p:grpSpPr>
          <a:xfrm>
            <a:off x="2563302" y="3212280"/>
            <a:ext cx="1207460" cy="442235"/>
            <a:chOff x="3181658" y="1691880"/>
            <a:chExt cx="1207460" cy="442235"/>
          </a:xfrm>
        </p:grpSpPr>
        <p:sp>
          <p:nvSpPr>
            <p:cNvPr id="51" name="Shape 4">
              <a:extLst>
                <a:ext uri="{FF2B5EF4-FFF2-40B4-BE49-F238E27FC236}">
                  <a16:creationId xmlns:a16="http://schemas.microsoft.com/office/drawing/2014/main" id="{F6253730-E264-42F5-84AC-36DD832DC372}"/>
                </a:ext>
              </a:extLst>
            </p:cNvPr>
            <p:cNvSpPr/>
            <p:nvPr/>
          </p:nvSpPr>
          <p:spPr>
            <a:xfrm>
              <a:off x="3181660" y="1691880"/>
              <a:ext cx="1207458" cy="436474"/>
            </a:xfrm>
            <a:prstGeom prst="roundRect">
              <a:avLst>
                <a:gd name="adj" fmla="val 9091"/>
              </a:avLst>
            </a:prstGeom>
            <a:solidFill>
              <a:srgbClr val="FFFFFF"/>
            </a:solidFill>
            <a:ln w="12700">
              <a:solidFill>
                <a:srgbClr val="C9CFD2"/>
              </a:solidFill>
              <a:prstDash val="solid"/>
            </a:ln>
          </p:spPr>
          <p:txBody>
            <a:bodyPr/>
            <a:lstStyle/>
            <a:p>
              <a:endParaRPr lang="en-US" sz="1000">
                <a:latin typeface="Calibri" panose="020F0502020204030204" pitchFamily="34" charset="0"/>
                <a:cs typeface="Calibri" panose="020F0502020204030204" pitchFamily="34" charset="0"/>
              </a:endParaRPr>
            </a:p>
          </p:txBody>
        </p:sp>
        <p:sp>
          <p:nvSpPr>
            <p:cNvPr id="52" name="Text 8">
              <a:extLst>
                <a:ext uri="{FF2B5EF4-FFF2-40B4-BE49-F238E27FC236}">
                  <a16:creationId xmlns:a16="http://schemas.microsoft.com/office/drawing/2014/main" id="{8BB39DA2-E43C-F106-E640-F15FFED140D5}"/>
                </a:ext>
              </a:extLst>
            </p:cNvPr>
            <p:cNvSpPr/>
            <p:nvPr/>
          </p:nvSpPr>
          <p:spPr>
            <a:xfrm>
              <a:off x="3181658" y="1695203"/>
              <a:ext cx="1207459" cy="219456"/>
            </a:xfrm>
            <a:prstGeom prst="rect">
              <a:avLst/>
            </a:prstGeom>
            <a:noFill/>
            <a:ln/>
          </p:spPr>
          <p:txBody>
            <a:bodyPr wrap="square" lIns="0" tIns="0" rIns="0" bIns="0" rtlCol="0" anchor="ctr"/>
            <a:lstStyle/>
            <a:p>
              <a:pPr marL="0" indent="0" algn="ctr">
                <a:buNone/>
              </a:pPr>
              <a:r>
                <a:rPr lang="en-US" sz="1000">
                  <a:solidFill>
                    <a:srgbClr val="C9CFD2"/>
                  </a:solidFill>
                  <a:latin typeface="Calibri" panose="020F0502020204030204" pitchFamily="34" charset="0"/>
                  <a:ea typeface="Consolas" pitchFamily="34" charset="-122"/>
                  <a:cs typeface="Calibri" panose="020F0502020204030204" pitchFamily="34" charset="0"/>
                </a:rPr>
                <a:t>Condition</a:t>
              </a:r>
              <a:endParaRPr lang="en-US" sz="1000">
                <a:latin typeface="Calibri" panose="020F0502020204030204" pitchFamily="34" charset="0"/>
                <a:cs typeface="Calibri" panose="020F0502020204030204" pitchFamily="34" charset="0"/>
              </a:endParaRPr>
            </a:p>
          </p:txBody>
        </p:sp>
        <p:sp>
          <p:nvSpPr>
            <p:cNvPr id="53" name="Text 9">
              <a:extLst>
                <a:ext uri="{FF2B5EF4-FFF2-40B4-BE49-F238E27FC236}">
                  <a16:creationId xmlns:a16="http://schemas.microsoft.com/office/drawing/2014/main" id="{D82280CE-BCA6-AB34-22AC-49AB097D708F}"/>
                </a:ext>
              </a:extLst>
            </p:cNvPr>
            <p:cNvSpPr/>
            <p:nvPr/>
          </p:nvSpPr>
          <p:spPr>
            <a:xfrm>
              <a:off x="3181658" y="1896371"/>
              <a:ext cx="1207459" cy="237744"/>
            </a:xfrm>
            <a:prstGeom prst="rect">
              <a:avLst/>
            </a:prstGeom>
            <a:noFill/>
            <a:ln/>
          </p:spPr>
          <p:txBody>
            <a:bodyPr wrap="square" lIns="0" tIns="0" rIns="0" bIns="0" rtlCol="0" anchor="ctr"/>
            <a:lstStyle/>
            <a:p>
              <a:pPr algn="ctr"/>
              <a:r>
                <a:rPr lang="en-US" sz="1000" b="1">
                  <a:solidFill>
                    <a:srgbClr val="C9CFD2"/>
                  </a:solidFill>
                  <a:latin typeface="Calibri" panose="020F0502020204030204" pitchFamily="34" charset="0"/>
                  <a:ea typeface="Calibri" pitchFamily="34" charset="-122"/>
                  <a:cs typeface="Calibri" panose="020F0502020204030204" pitchFamily="34" charset="0"/>
                </a:rPr>
                <a:t>HFpEF</a:t>
              </a:r>
              <a:endParaRPr lang="en-US" sz="1000">
                <a:latin typeface="Calibri" panose="020F0502020204030204" pitchFamily="34" charset="0"/>
                <a:cs typeface="Calibri" panose="020F0502020204030204" pitchFamily="34" charset="0"/>
              </a:endParaRPr>
            </a:p>
          </p:txBody>
        </p:sp>
      </p:grpSp>
      <p:grpSp>
        <p:nvGrpSpPr>
          <p:cNvPr id="54" name="Gruppieren 53">
            <a:extLst>
              <a:ext uri="{FF2B5EF4-FFF2-40B4-BE49-F238E27FC236}">
                <a16:creationId xmlns:a16="http://schemas.microsoft.com/office/drawing/2014/main" id="{F620EFA9-E51B-84E8-C38D-CE6667B6D3CA}"/>
              </a:ext>
            </a:extLst>
          </p:cNvPr>
          <p:cNvGrpSpPr/>
          <p:nvPr/>
        </p:nvGrpSpPr>
        <p:grpSpPr>
          <a:xfrm>
            <a:off x="2563302" y="3871078"/>
            <a:ext cx="1207460" cy="442235"/>
            <a:chOff x="3181658" y="1691880"/>
            <a:chExt cx="1207460" cy="442235"/>
          </a:xfrm>
        </p:grpSpPr>
        <p:sp>
          <p:nvSpPr>
            <p:cNvPr id="55" name="Shape 4">
              <a:extLst>
                <a:ext uri="{FF2B5EF4-FFF2-40B4-BE49-F238E27FC236}">
                  <a16:creationId xmlns:a16="http://schemas.microsoft.com/office/drawing/2014/main" id="{844A42B9-BBF5-AE70-4D34-5205F8AFFCF0}"/>
                </a:ext>
              </a:extLst>
            </p:cNvPr>
            <p:cNvSpPr/>
            <p:nvPr/>
          </p:nvSpPr>
          <p:spPr>
            <a:xfrm>
              <a:off x="3181660" y="1691880"/>
              <a:ext cx="1207458" cy="436474"/>
            </a:xfrm>
            <a:prstGeom prst="roundRect">
              <a:avLst>
                <a:gd name="adj" fmla="val 9091"/>
              </a:avLst>
            </a:prstGeom>
            <a:solidFill>
              <a:srgbClr val="FFFFFF"/>
            </a:solidFill>
            <a:ln w="12700">
              <a:solidFill>
                <a:srgbClr val="C9CFD2"/>
              </a:solidFill>
              <a:prstDash val="solid"/>
            </a:ln>
          </p:spPr>
          <p:txBody>
            <a:bodyPr/>
            <a:lstStyle/>
            <a:p>
              <a:endParaRPr lang="en-US" sz="1000">
                <a:latin typeface="Calibri" panose="020F0502020204030204" pitchFamily="34" charset="0"/>
                <a:cs typeface="Calibri" panose="020F0502020204030204" pitchFamily="34" charset="0"/>
              </a:endParaRPr>
            </a:p>
          </p:txBody>
        </p:sp>
        <p:sp>
          <p:nvSpPr>
            <p:cNvPr id="56" name="Text 8">
              <a:extLst>
                <a:ext uri="{FF2B5EF4-FFF2-40B4-BE49-F238E27FC236}">
                  <a16:creationId xmlns:a16="http://schemas.microsoft.com/office/drawing/2014/main" id="{3D8B2123-9E7C-BFE5-7BC1-E97A7403BB33}"/>
                </a:ext>
              </a:extLst>
            </p:cNvPr>
            <p:cNvSpPr/>
            <p:nvPr/>
          </p:nvSpPr>
          <p:spPr>
            <a:xfrm>
              <a:off x="3181658" y="1695203"/>
              <a:ext cx="1207459" cy="219456"/>
            </a:xfrm>
            <a:prstGeom prst="rect">
              <a:avLst/>
            </a:prstGeom>
            <a:noFill/>
            <a:ln/>
          </p:spPr>
          <p:txBody>
            <a:bodyPr wrap="square" lIns="0" tIns="0" rIns="0" bIns="0" rtlCol="0" anchor="ctr"/>
            <a:lstStyle/>
            <a:p>
              <a:pPr algn="ctr"/>
              <a:r>
                <a:rPr lang="en-US" sz="1000">
                  <a:solidFill>
                    <a:srgbClr val="C9CFD2"/>
                  </a:solidFill>
                  <a:latin typeface="Calibri" panose="020F0502020204030204" pitchFamily="34" charset="0"/>
                  <a:ea typeface="Consolas" pitchFamily="34" charset="-122"/>
                  <a:cs typeface="Calibri" panose="020F0502020204030204" pitchFamily="34" charset="0"/>
                </a:rPr>
                <a:t>Observation</a:t>
              </a:r>
              <a:endParaRPr lang="en-US" sz="1000">
                <a:latin typeface="Calibri" panose="020F0502020204030204" pitchFamily="34" charset="0"/>
                <a:cs typeface="Calibri" panose="020F0502020204030204" pitchFamily="34" charset="0"/>
              </a:endParaRPr>
            </a:p>
          </p:txBody>
        </p:sp>
        <p:sp>
          <p:nvSpPr>
            <p:cNvPr id="57" name="Text 9">
              <a:extLst>
                <a:ext uri="{FF2B5EF4-FFF2-40B4-BE49-F238E27FC236}">
                  <a16:creationId xmlns:a16="http://schemas.microsoft.com/office/drawing/2014/main" id="{6B1B7913-338B-27AF-61EC-2DBE5DBCB12B}"/>
                </a:ext>
              </a:extLst>
            </p:cNvPr>
            <p:cNvSpPr/>
            <p:nvPr/>
          </p:nvSpPr>
          <p:spPr>
            <a:xfrm>
              <a:off x="3181658" y="1896371"/>
              <a:ext cx="1207459" cy="237744"/>
            </a:xfrm>
            <a:prstGeom prst="rect">
              <a:avLst/>
            </a:prstGeom>
            <a:noFill/>
            <a:ln/>
          </p:spPr>
          <p:txBody>
            <a:bodyPr wrap="square" lIns="0" tIns="0" rIns="0" bIns="0" rtlCol="0" anchor="ctr"/>
            <a:lstStyle/>
            <a:p>
              <a:pPr algn="ctr"/>
              <a:r>
                <a:rPr lang="en-US" sz="1000" b="1">
                  <a:solidFill>
                    <a:srgbClr val="C9CFD2"/>
                  </a:solidFill>
                  <a:latin typeface="Calibri" panose="020F0502020204030204" pitchFamily="34" charset="0"/>
                  <a:ea typeface="Calibri" pitchFamily="34" charset="-122"/>
                  <a:cs typeface="Calibri" panose="020F0502020204030204" pitchFamily="34" charset="0"/>
                </a:rPr>
                <a:t>PCR 38 mg/L</a:t>
              </a:r>
              <a:endParaRPr lang="en-US" sz="1000">
                <a:latin typeface="Calibri" panose="020F0502020204030204" pitchFamily="34" charset="0"/>
                <a:cs typeface="Calibri" panose="020F0502020204030204" pitchFamily="34" charset="0"/>
              </a:endParaRPr>
            </a:p>
          </p:txBody>
        </p:sp>
      </p:grpSp>
      <p:grpSp>
        <p:nvGrpSpPr>
          <p:cNvPr id="58" name="Gruppieren 57">
            <a:extLst>
              <a:ext uri="{FF2B5EF4-FFF2-40B4-BE49-F238E27FC236}">
                <a16:creationId xmlns:a16="http://schemas.microsoft.com/office/drawing/2014/main" id="{95A3259F-556B-95E8-7494-401ADCC301A4}"/>
              </a:ext>
            </a:extLst>
          </p:cNvPr>
          <p:cNvGrpSpPr/>
          <p:nvPr/>
        </p:nvGrpSpPr>
        <p:grpSpPr>
          <a:xfrm>
            <a:off x="4717124" y="1751890"/>
            <a:ext cx="1207460" cy="442235"/>
            <a:chOff x="3181658" y="1691880"/>
            <a:chExt cx="1207460" cy="442235"/>
          </a:xfrm>
        </p:grpSpPr>
        <p:sp>
          <p:nvSpPr>
            <p:cNvPr id="59" name="Shape 4">
              <a:extLst>
                <a:ext uri="{FF2B5EF4-FFF2-40B4-BE49-F238E27FC236}">
                  <a16:creationId xmlns:a16="http://schemas.microsoft.com/office/drawing/2014/main" id="{7D11D10E-A863-CB19-E417-F131E6078095}"/>
                </a:ext>
              </a:extLst>
            </p:cNvPr>
            <p:cNvSpPr/>
            <p:nvPr/>
          </p:nvSpPr>
          <p:spPr>
            <a:xfrm>
              <a:off x="3181660" y="1691880"/>
              <a:ext cx="1207458" cy="436474"/>
            </a:xfrm>
            <a:prstGeom prst="roundRect">
              <a:avLst>
                <a:gd name="adj" fmla="val 9091"/>
              </a:avLst>
            </a:prstGeom>
            <a:solidFill>
              <a:srgbClr val="FFFFFF"/>
            </a:solidFill>
            <a:ln w="12700">
              <a:solidFill>
                <a:srgbClr val="C9CFD2"/>
              </a:solidFill>
              <a:prstDash val="solid"/>
            </a:ln>
          </p:spPr>
          <p:txBody>
            <a:bodyPr/>
            <a:lstStyle/>
            <a:p>
              <a:endParaRPr lang="en-US" sz="1000">
                <a:latin typeface="Calibri" panose="020F0502020204030204" pitchFamily="34" charset="0"/>
                <a:cs typeface="Calibri" panose="020F0502020204030204" pitchFamily="34" charset="0"/>
              </a:endParaRPr>
            </a:p>
          </p:txBody>
        </p:sp>
        <p:sp>
          <p:nvSpPr>
            <p:cNvPr id="60" name="Text 8">
              <a:extLst>
                <a:ext uri="{FF2B5EF4-FFF2-40B4-BE49-F238E27FC236}">
                  <a16:creationId xmlns:a16="http://schemas.microsoft.com/office/drawing/2014/main" id="{4CBFA57C-BC77-DC21-06C6-E4AB027A4531}"/>
                </a:ext>
              </a:extLst>
            </p:cNvPr>
            <p:cNvSpPr/>
            <p:nvPr/>
          </p:nvSpPr>
          <p:spPr>
            <a:xfrm>
              <a:off x="3181658" y="1695203"/>
              <a:ext cx="1207459" cy="219456"/>
            </a:xfrm>
            <a:prstGeom prst="rect">
              <a:avLst/>
            </a:prstGeom>
            <a:noFill/>
            <a:ln/>
          </p:spPr>
          <p:txBody>
            <a:bodyPr wrap="square" lIns="0" tIns="0" rIns="0" bIns="0" rtlCol="0" anchor="ctr"/>
            <a:lstStyle/>
            <a:p>
              <a:pPr algn="ctr"/>
              <a:r>
                <a:rPr lang="en-US" sz="1000">
                  <a:solidFill>
                    <a:srgbClr val="C9CFD2"/>
                  </a:solidFill>
                  <a:latin typeface="Calibri" panose="020F0502020204030204" pitchFamily="34" charset="0"/>
                  <a:ea typeface="Consolas" pitchFamily="34" charset="-122"/>
                  <a:cs typeface="Calibri" panose="020F0502020204030204" pitchFamily="34" charset="0"/>
                </a:rPr>
                <a:t>SNOMED CT</a:t>
              </a:r>
              <a:endParaRPr lang="en-US" sz="1000">
                <a:latin typeface="Calibri" panose="020F0502020204030204" pitchFamily="34" charset="0"/>
                <a:cs typeface="Calibri" panose="020F0502020204030204" pitchFamily="34" charset="0"/>
              </a:endParaRPr>
            </a:p>
          </p:txBody>
        </p:sp>
        <p:sp>
          <p:nvSpPr>
            <p:cNvPr id="61" name="Text 9">
              <a:extLst>
                <a:ext uri="{FF2B5EF4-FFF2-40B4-BE49-F238E27FC236}">
                  <a16:creationId xmlns:a16="http://schemas.microsoft.com/office/drawing/2014/main" id="{1AFBB5F2-39C3-EFF4-AE00-29A3400F8DDD}"/>
                </a:ext>
              </a:extLst>
            </p:cNvPr>
            <p:cNvSpPr/>
            <p:nvPr/>
          </p:nvSpPr>
          <p:spPr>
            <a:xfrm>
              <a:off x="3181658" y="1896371"/>
              <a:ext cx="1207459" cy="237744"/>
            </a:xfrm>
            <a:prstGeom prst="rect">
              <a:avLst/>
            </a:prstGeom>
            <a:noFill/>
            <a:ln/>
          </p:spPr>
          <p:txBody>
            <a:bodyPr wrap="square" lIns="0" tIns="0" rIns="0" bIns="0" rtlCol="0" anchor="ctr"/>
            <a:lstStyle/>
            <a:p>
              <a:pPr algn="ctr"/>
              <a:r>
                <a:rPr lang="en-US" sz="1000" b="1">
                  <a:solidFill>
                    <a:srgbClr val="C9CFD2"/>
                  </a:solidFill>
                  <a:latin typeface="Calibri" panose="020F0502020204030204" pitchFamily="34" charset="0"/>
                  <a:ea typeface="Calibri" pitchFamily="34" charset="-122"/>
                  <a:cs typeface="Calibri" panose="020F0502020204030204" pitchFamily="34" charset="0"/>
                </a:rPr>
                <a:t>84114007</a:t>
              </a:r>
              <a:endParaRPr lang="en-US" sz="1000">
                <a:latin typeface="Calibri" panose="020F0502020204030204" pitchFamily="34" charset="0"/>
                <a:cs typeface="Calibri" panose="020F0502020204030204" pitchFamily="34" charset="0"/>
              </a:endParaRPr>
            </a:p>
          </p:txBody>
        </p:sp>
      </p:grpSp>
      <p:grpSp>
        <p:nvGrpSpPr>
          <p:cNvPr id="62" name="Gruppieren 61">
            <a:extLst>
              <a:ext uri="{FF2B5EF4-FFF2-40B4-BE49-F238E27FC236}">
                <a16:creationId xmlns:a16="http://schemas.microsoft.com/office/drawing/2014/main" id="{37227046-874D-7964-92BC-B616A8191DF2}"/>
              </a:ext>
            </a:extLst>
          </p:cNvPr>
          <p:cNvGrpSpPr/>
          <p:nvPr/>
        </p:nvGrpSpPr>
        <p:grpSpPr>
          <a:xfrm>
            <a:off x="4711849" y="2669883"/>
            <a:ext cx="1207460" cy="442235"/>
            <a:chOff x="3181658" y="1691880"/>
            <a:chExt cx="1207460" cy="442235"/>
          </a:xfrm>
        </p:grpSpPr>
        <p:sp>
          <p:nvSpPr>
            <p:cNvPr id="63" name="Shape 4">
              <a:extLst>
                <a:ext uri="{FF2B5EF4-FFF2-40B4-BE49-F238E27FC236}">
                  <a16:creationId xmlns:a16="http://schemas.microsoft.com/office/drawing/2014/main" id="{60496670-E2F9-96C2-C987-E869939B6808}"/>
                </a:ext>
              </a:extLst>
            </p:cNvPr>
            <p:cNvSpPr/>
            <p:nvPr/>
          </p:nvSpPr>
          <p:spPr>
            <a:xfrm>
              <a:off x="3181660" y="1691880"/>
              <a:ext cx="1207458" cy="436474"/>
            </a:xfrm>
            <a:prstGeom prst="roundRect">
              <a:avLst>
                <a:gd name="adj" fmla="val 9091"/>
              </a:avLst>
            </a:prstGeom>
            <a:solidFill>
              <a:srgbClr val="FFFFFF"/>
            </a:solidFill>
            <a:ln w="12700">
              <a:solidFill>
                <a:srgbClr val="C9CFD2"/>
              </a:solidFill>
              <a:prstDash val="solid"/>
            </a:ln>
          </p:spPr>
          <p:txBody>
            <a:bodyPr/>
            <a:lstStyle/>
            <a:p>
              <a:endParaRPr lang="en-US" sz="1000">
                <a:latin typeface="Calibri" panose="020F0502020204030204" pitchFamily="34" charset="0"/>
                <a:cs typeface="Calibri" panose="020F0502020204030204" pitchFamily="34" charset="0"/>
              </a:endParaRPr>
            </a:p>
          </p:txBody>
        </p:sp>
        <p:sp>
          <p:nvSpPr>
            <p:cNvPr id="64" name="Text 8">
              <a:extLst>
                <a:ext uri="{FF2B5EF4-FFF2-40B4-BE49-F238E27FC236}">
                  <a16:creationId xmlns:a16="http://schemas.microsoft.com/office/drawing/2014/main" id="{71B869B8-E1B8-661B-62AA-72FE3DD277F6}"/>
                </a:ext>
              </a:extLst>
            </p:cNvPr>
            <p:cNvSpPr/>
            <p:nvPr/>
          </p:nvSpPr>
          <p:spPr>
            <a:xfrm>
              <a:off x="3181658" y="1695203"/>
              <a:ext cx="1207459" cy="219456"/>
            </a:xfrm>
            <a:prstGeom prst="rect">
              <a:avLst/>
            </a:prstGeom>
            <a:noFill/>
            <a:ln/>
          </p:spPr>
          <p:txBody>
            <a:bodyPr wrap="square" lIns="0" tIns="0" rIns="0" bIns="0" rtlCol="0" anchor="ctr"/>
            <a:lstStyle/>
            <a:p>
              <a:pPr algn="ctr"/>
              <a:r>
                <a:rPr lang="en-US" sz="1000">
                  <a:solidFill>
                    <a:srgbClr val="C9CFD2"/>
                  </a:solidFill>
                  <a:latin typeface="Calibri" panose="020F0502020204030204" pitchFamily="34" charset="0"/>
                  <a:ea typeface="Consolas" pitchFamily="34" charset="-122"/>
                  <a:cs typeface="Calibri" panose="020F0502020204030204" pitchFamily="34" charset="0"/>
                </a:rPr>
                <a:t>LOINC</a:t>
              </a:r>
              <a:endParaRPr lang="en-US" sz="1000">
                <a:latin typeface="Calibri" panose="020F0502020204030204" pitchFamily="34" charset="0"/>
                <a:cs typeface="Calibri" panose="020F0502020204030204" pitchFamily="34" charset="0"/>
              </a:endParaRPr>
            </a:p>
          </p:txBody>
        </p:sp>
        <p:sp>
          <p:nvSpPr>
            <p:cNvPr id="65" name="Text 9">
              <a:extLst>
                <a:ext uri="{FF2B5EF4-FFF2-40B4-BE49-F238E27FC236}">
                  <a16:creationId xmlns:a16="http://schemas.microsoft.com/office/drawing/2014/main" id="{7DA333C0-E8C4-3EB7-FFA3-06E2ED7E891B}"/>
                </a:ext>
              </a:extLst>
            </p:cNvPr>
            <p:cNvSpPr/>
            <p:nvPr/>
          </p:nvSpPr>
          <p:spPr>
            <a:xfrm>
              <a:off x="3181658" y="1896371"/>
              <a:ext cx="1207459" cy="237744"/>
            </a:xfrm>
            <a:prstGeom prst="rect">
              <a:avLst/>
            </a:prstGeom>
            <a:noFill/>
            <a:ln/>
          </p:spPr>
          <p:txBody>
            <a:bodyPr wrap="square" lIns="0" tIns="0" rIns="0" bIns="0" rtlCol="0" anchor="ctr"/>
            <a:lstStyle/>
            <a:p>
              <a:pPr algn="ctr"/>
              <a:r>
                <a:rPr lang="en-US" sz="1000" b="1">
                  <a:solidFill>
                    <a:srgbClr val="C9CFD2"/>
                  </a:solidFill>
                  <a:latin typeface="Calibri" panose="020F0502020204030204" pitchFamily="34" charset="0"/>
                  <a:ea typeface="Calibri" pitchFamily="34" charset="-122"/>
                  <a:cs typeface="Calibri" panose="020F0502020204030204" pitchFamily="34" charset="0"/>
                </a:rPr>
                <a:t>1988-5</a:t>
              </a:r>
              <a:endParaRPr lang="en-US" sz="1000">
                <a:latin typeface="Calibri" panose="020F0502020204030204" pitchFamily="34" charset="0"/>
                <a:cs typeface="Calibri" panose="020F0502020204030204" pitchFamily="34" charset="0"/>
              </a:endParaRPr>
            </a:p>
          </p:txBody>
        </p:sp>
      </p:grpSp>
      <p:grpSp>
        <p:nvGrpSpPr>
          <p:cNvPr id="66" name="Gruppieren 65">
            <a:extLst>
              <a:ext uri="{FF2B5EF4-FFF2-40B4-BE49-F238E27FC236}">
                <a16:creationId xmlns:a16="http://schemas.microsoft.com/office/drawing/2014/main" id="{D8E292AD-CF7A-CB6D-07EC-2F511CB7B9E2}"/>
              </a:ext>
            </a:extLst>
          </p:cNvPr>
          <p:cNvGrpSpPr/>
          <p:nvPr/>
        </p:nvGrpSpPr>
        <p:grpSpPr>
          <a:xfrm>
            <a:off x="4706574" y="3684935"/>
            <a:ext cx="1207460" cy="442235"/>
            <a:chOff x="3181658" y="1691880"/>
            <a:chExt cx="1207460" cy="442235"/>
          </a:xfrm>
        </p:grpSpPr>
        <p:sp>
          <p:nvSpPr>
            <p:cNvPr id="67" name="Shape 4">
              <a:extLst>
                <a:ext uri="{FF2B5EF4-FFF2-40B4-BE49-F238E27FC236}">
                  <a16:creationId xmlns:a16="http://schemas.microsoft.com/office/drawing/2014/main" id="{8078A6D7-CDDA-1DC2-AA6A-2766F68A4DF3}"/>
                </a:ext>
              </a:extLst>
            </p:cNvPr>
            <p:cNvSpPr/>
            <p:nvPr/>
          </p:nvSpPr>
          <p:spPr>
            <a:xfrm>
              <a:off x="3181660" y="1691880"/>
              <a:ext cx="1207458" cy="436474"/>
            </a:xfrm>
            <a:prstGeom prst="roundRect">
              <a:avLst>
                <a:gd name="adj" fmla="val 9091"/>
              </a:avLst>
            </a:prstGeom>
            <a:solidFill>
              <a:srgbClr val="FFFFFF"/>
            </a:solidFill>
            <a:ln w="12700">
              <a:solidFill>
                <a:srgbClr val="C9CFD2"/>
              </a:solidFill>
              <a:prstDash val="solid"/>
            </a:ln>
          </p:spPr>
          <p:txBody>
            <a:bodyPr/>
            <a:lstStyle/>
            <a:p>
              <a:endParaRPr lang="en-US" sz="1000">
                <a:latin typeface="Calibri" panose="020F0502020204030204" pitchFamily="34" charset="0"/>
                <a:cs typeface="Calibri" panose="020F0502020204030204" pitchFamily="34" charset="0"/>
              </a:endParaRPr>
            </a:p>
          </p:txBody>
        </p:sp>
        <p:sp>
          <p:nvSpPr>
            <p:cNvPr id="68" name="Text 8">
              <a:extLst>
                <a:ext uri="{FF2B5EF4-FFF2-40B4-BE49-F238E27FC236}">
                  <a16:creationId xmlns:a16="http://schemas.microsoft.com/office/drawing/2014/main" id="{C9D192DE-84AB-D01B-8665-20FA7403EC3F}"/>
                </a:ext>
              </a:extLst>
            </p:cNvPr>
            <p:cNvSpPr/>
            <p:nvPr/>
          </p:nvSpPr>
          <p:spPr>
            <a:xfrm>
              <a:off x="3181658" y="1695203"/>
              <a:ext cx="1207459" cy="219456"/>
            </a:xfrm>
            <a:prstGeom prst="rect">
              <a:avLst/>
            </a:prstGeom>
            <a:noFill/>
            <a:ln/>
          </p:spPr>
          <p:txBody>
            <a:bodyPr wrap="square" lIns="0" tIns="0" rIns="0" bIns="0" rtlCol="0" anchor="ctr"/>
            <a:lstStyle/>
            <a:p>
              <a:pPr algn="ctr"/>
              <a:r>
                <a:rPr lang="en-US" sz="1000">
                  <a:solidFill>
                    <a:srgbClr val="C9CFD2"/>
                  </a:solidFill>
                  <a:latin typeface="Calibri" panose="020F0502020204030204" pitchFamily="34" charset="0"/>
                  <a:ea typeface="Consolas" pitchFamily="34" charset="-122"/>
                  <a:cs typeface="Calibri" panose="020F0502020204030204" pitchFamily="34" charset="0"/>
                </a:rPr>
                <a:t>SNOMED CT</a:t>
              </a:r>
              <a:endParaRPr lang="en-US" sz="1000">
                <a:latin typeface="Calibri" panose="020F0502020204030204" pitchFamily="34" charset="0"/>
                <a:cs typeface="Calibri" panose="020F0502020204030204" pitchFamily="34" charset="0"/>
              </a:endParaRPr>
            </a:p>
          </p:txBody>
        </p:sp>
        <p:sp>
          <p:nvSpPr>
            <p:cNvPr id="69" name="Text 9">
              <a:extLst>
                <a:ext uri="{FF2B5EF4-FFF2-40B4-BE49-F238E27FC236}">
                  <a16:creationId xmlns:a16="http://schemas.microsoft.com/office/drawing/2014/main" id="{C3BAF20E-19F6-1E0E-53A3-98C5FA03412C}"/>
                </a:ext>
              </a:extLst>
            </p:cNvPr>
            <p:cNvSpPr/>
            <p:nvPr/>
          </p:nvSpPr>
          <p:spPr>
            <a:xfrm>
              <a:off x="3181658" y="1896371"/>
              <a:ext cx="1207459" cy="237744"/>
            </a:xfrm>
            <a:prstGeom prst="rect">
              <a:avLst/>
            </a:prstGeom>
            <a:noFill/>
            <a:ln/>
          </p:spPr>
          <p:txBody>
            <a:bodyPr wrap="square" lIns="0" tIns="0" rIns="0" bIns="0" rtlCol="0" anchor="ctr"/>
            <a:lstStyle/>
            <a:p>
              <a:pPr algn="ctr"/>
              <a:r>
                <a:rPr lang="en-US" sz="1000" b="1">
                  <a:solidFill>
                    <a:srgbClr val="C9CFD2"/>
                  </a:solidFill>
                  <a:latin typeface="Calibri" panose="020F0502020204030204" pitchFamily="34" charset="0"/>
                  <a:ea typeface="Calibri" pitchFamily="34" charset="-122"/>
                  <a:cs typeface="Calibri" panose="020F0502020204030204" pitchFamily="34" charset="0"/>
                </a:rPr>
                <a:t>703272007</a:t>
              </a:r>
              <a:endParaRPr lang="en-US" sz="1000">
                <a:latin typeface="Calibri" panose="020F0502020204030204" pitchFamily="34" charset="0"/>
                <a:cs typeface="Calibri" panose="020F0502020204030204" pitchFamily="34" charset="0"/>
              </a:endParaRPr>
            </a:p>
          </p:txBody>
        </p:sp>
      </p:grpSp>
      <p:sp>
        <p:nvSpPr>
          <p:cNvPr id="70" name="TextBox 20"/>
          <p:cNvSpPr txBox="1"/>
          <p:nvPr/>
        </p:nvSpPr>
        <p:spPr>
          <a:xfrm>
            <a:off x="6325888" y="1642433"/>
            <a:ext cx="2743190" cy="2933624"/>
          </a:xfrm>
          <a:prstGeom prst="rect">
            <a:avLst/>
          </a:prstGeom>
          <a:noFill/>
        </p:spPr>
        <p:txBody>
          <a:bodyPr wrap="square" lIns="0" tIns="0" rIns="0" bIns="0"/>
          <a:lstStyle/>
          <a:p>
            <a:pPr>
              <a:spcAft>
                <a:spcPts val="600"/>
              </a:spcAft>
            </a:pPr>
            <a:r>
              <a:rPr lang="en-US" sz="1400" b="1">
                <a:solidFill>
                  <a:srgbClr val="004791"/>
                </a:solidFill>
                <a:latin typeface="Calibri" pitchFamily="34" charset="0"/>
                <a:cs typeface="Calibri" pitchFamily="34" charset="-120"/>
              </a:rPr>
              <a:t>Step 5 of 5</a:t>
            </a:r>
          </a:p>
          <a:p>
            <a:pPr>
              <a:spcAft>
                <a:spcPts val="500"/>
              </a:spcAft>
            </a:pPr>
            <a:r>
              <a:rPr lang="en-US" sz="1200" b="1">
                <a:solidFill>
                  <a:srgbClr val="000000"/>
                </a:solidFill>
                <a:latin typeface="Consolas" panose="020B0609020204030204" pitchFamily="49" charset="0"/>
                <a:cs typeface="Consolas" panose="020B0609020204030204" pitchFamily="49" charset="0"/>
              </a:rPr>
              <a:t>SELECT ?patient</a:t>
            </a:r>
          </a:p>
          <a:p>
            <a:pPr>
              <a:spcAft>
                <a:spcPts val="300"/>
              </a:spcAft>
            </a:pPr>
            <a:endParaRPr lang="en-US" sz="1400">
              <a:latin typeface="Calibri" panose="020F0502020204030204" pitchFamily="34" charset="0"/>
              <a:cs typeface="Calibri" panose="020F0502020204030204" pitchFamily="34" charset="0"/>
            </a:endParaRPr>
          </a:p>
          <a:p>
            <a:pPr marL="285750" indent="-285750">
              <a:spcAft>
                <a:spcPts val="500"/>
              </a:spcAft>
              <a:buFont typeface="Arial" panose="020B0604020202020204" pitchFamily="34" charset="0"/>
              <a:buChar char="•"/>
            </a:pPr>
            <a:r>
              <a:rPr lang="en-US" sz="1400">
                <a:solidFill>
                  <a:srgbClr val="000000"/>
                </a:solidFill>
                <a:latin typeface="Calibri" panose="020F0502020204030204" pitchFamily="34" charset="0"/>
                <a:cs typeface="Calibri" panose="020F0502020204030204" pitchFamily="34" charset="0"/>
              </a:rPr>
              <a:t>Output the nodes of the patients suffering from heart conditions</a:t>
            </a:r>
          </a:p>
          <a:p>
            <a:pPr marL="285750" indent="-285750">
              <a:spcAft>
                <a:spcPts val="500"/>
              </a:spcAft>
              <a:buFont typeface="Arial" panose="020B0604020202020204" pitchFamily="34" charset="0"/>
              <a:buChar char="•"/>
            </a:pPr>
            <a:r>
              <a:rPr lang="en-US" sz="1400">
                <a:solidFill>
                  <a:srgbClr val="000000"/>
                </a:solidFill>
                <a:latin typeface="Calibri" panose="020F0502020204030204" pitchFamily="34" charset="0"/>
                <a:cs typeface="Calibri" panose="020F0502020204030204" pitchFamily="34" charset="0"/>
              </a:rPr>
              <a:t>Adding more patients only requires connecting them to standardized conditions</a:t>
            </a:r>
          </a:p>
        </p:txBody>
      </p:sp>
      <p:sp>
        <p:nvSpPr>
          <p:cNvPr id="71" name="Footer Divider">
            <a:extLst>
              <a:ext uri="{FF2B5EF4-FFF2-40B4-BE49-F238E27FC236}">
                <a16:creationId xmlns:a16="http://schemas.microsoft.com/office/drawing/2014/main" id="{2531626A-AB64-C895-C609-CADCC806CC7A}"/>
              </a:ext>
            </a:extLst>
          </p:cNvPr>
          <p:cNvSpPr/>
          <p:nvPr/>
        </p:nvSpPr>
        <p:spPr>
          <a:xfrm>
            <a:off x="457200" y="4721380"/>
            <a:ext cx="8229600" cy="9525"/>
          </a:xfrm>
          <a:prstGeom prst="rect">
            <a:avLst/>
          </a:prstGeom>
          <a:solidFill>
            <a:srgbClr val="C9C3BB"/>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SE"/>
          </a:p>
        </p:txBody>
      </p:sp>
    </p:spTree>
    <p:extLst>
      <p:ext uri="{BB962C8B-B14F-4D97-AF65-F5344CB8AC3E}">
        <p14:creationId xmlns:p14="http://schemas.microsoft.com/office/powerpoint/2010/main" val="303040429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04D742-96D9-C587-56FD-B79058883685}"/>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45B342E1-6F71-C591-A677-5C4AC2FD20FC}"/>
              </a:ext>
            </a:extLst>
          </p:cNvPr>
          <p:cNvSpPr txBox="1"/>
          <p:nvPr/>
        </p:nvSpPr>
        <p:spPr>
          <a:xfrm>
            <a:off x="406129" y="863600"/>
            <a:ext cx="8436312" cy="984885"/>
          </a:xfrm>
          <a:prstGeom prst="rect">
            <a:avLst/>
          </a:prstGeom>
          <a:noFill/>
        </p:spPr>
        <p:txBody>
          <a:bodyPr wrap="square" lIns="0" tIns="0" rIns="0" bIns="0" anchor="t">
            <a:spAutoFit/>
          </a:bodyPr>
          <a:lstStyle/>
          <a:p>
            <a:r>
              <a:rPr lang="de-DE" sz="3200" b="1" i="0">
                <a:solidFill>
                  <a:srgbClr val="1B2A4A"/>
                </a:solidFill>
                <a:latin typeface="Bookman Old Style"/>
              </a:rPr>
              <a:t>Actual Query </a:t>
            </a:r>
            <a:r>
              <a:rPr lang="de-DE" sz="3200" b="1" i="0" err="1">
                <a:solidFill>
                  <a:srgbClr val="1B2A4A"/>
                </a:solidFill>
                <a:latin typeface="Bookman Old Style"/>
              </a:rPr>
              <a:t>is</a:t>
            </a:r>
            <a:r>
              <a:rPr lang="de-DE" sz="3200" b="1" i="0">
                <a:solidFill>
                  <a:srgbClr val="1B2A4A"/>
                </a:solidFill>
                <a:latin typeface="Bookman Old Style"/>
              </a:rPr>
              <a:t> </a:t>
            </a:r>
            <a:r>
              <a:rPr lang="de-DE" sz="3200" b="1" i="0" err="1">
                <a:solidFill>
                  <a:srgbClr val="1B2A4A"/>
                </a:solidFill>
                <a:latin typeface="Bookman Old Style"/>
              </a:rPr>
              <a:t>Slightly</a:t>
            </a:r>
            <a:r>
              <a:rPr lang="de-DE" sz="3200" b="1" i="0">
                <a:solidFill>
                  <a:srgbClr val="1B2A4A"/>
                </a:solidFill>
                <a:latin typeface="Bookman Old Style"/>
              </a:rPr>
              <a:t> More </a:t>
            </a:r>
            <a:r>
              <a:rPr lang="de-DE" sz="3200" b="1" i="0" err="1">
                <a:solidFill>
                  <a:srgbClr val="1B2A4A"/>
                </a:solidFill>
                <a:latin typeface="Bookman Old Style"/>
              </a:rPr>
              <a:t>Complicated</a:t>
            </a:r>
            <a:endParaRPr sz="3200" b="1" i="0">
              <a:solidFill>
                <a:srgbClr val="1B2A4A"/>
              </a:solidFill>
              <a:latin typeface="Bookman Old Style"/>
            </a:endParaRPr>
          </a:p>
        </p:txBody>
      </p:sp>
      <p:sp>
        <p:nvSpPr>
          <p:cNvPr id="4" name="Text 0">
            <a:extLst>
              <a:ext uri="{FF2B5EF4-FFF2-40B4-BE49-F238E27FC236}">
                <a16:creationId xmlns:a16="http://schemas.microsoft.com/office/drawing/2014/main" id="{5599057F-CF42-1374-FFF8-D0F69F231C3B}"/>
              </a:ext>
            </a:extLst>
          </p:cNvPr>
          <p:cNvSpPr/>
          <p:nvPr/>
        </p:nvSpPr>
        <p:spPr>
          <a:xfrm>
            <a:off x="457200" y="301752"/>
            <a:ext cx="3840480" cy="274320"/>
          </a:xfrm>
          <a:prstGeom prst="rect">
            <a:avLst/>
          </a:prstGeom>
          <a:noFill/>
          <a:ln/>
        </p:spPr>
        <p:txBody>
          <a:bodyPr wrap="square" lIns="0" tIns="0" rIns="0" bIns="0" rtlCol="0" anchor="ctr"/>
          <a:lstStyle/>
          <a:p>
            <a:r>
              <a:rPr lang="en-US" sz="1100" b="1" kern="0" spc="200">
                <a:solidFill>
                  <a:srgbClr val="004791"/>
                </a:solidFill>
                <a:latin typeface="Calibri"/>
                <a:ea typeface="Calibri"/>
                <a:cs typeface="Calibri"/>
              </a:rPr>
              <a:t>THIRD GENERATION</a:t>
            </a:r>
            <a:endParaRPr lang="en-US" sz="1100"/>
          </a:p>
        </p:txBody>
      </p:sp>
      <p:sp>
        <p:nvSpPr>
          <p:cNvPr id="29" name="Text 17">
            <a:extLst>
              <a:ext uri="{FF2B5EF4-FFF2-40B4-BE49-F238E27FC236}">
                <a16:creationId xmlns:a16="http://schemas.microsoft.com/office/drawing/2014/main" id="{D6EC8328-9EB3-C252-24AE-24D5E338EA3E}"/>
              </a:ext>
            </a:extLst>
          </p:cNvPr>
          <p:cNvSpPr/>
          <p:nvPr/>
        </p:nvSpPr>
        <p:spPr>
          <a:xfrm>
            <a:off x="457200" y="4832604"/>
            <a:ext cx="2743200" cy="146304"/>
          </a:xfrm>
          <a:prstGeom prst="rect">
            <a:avLst/>
          </a:prstGeom>
          <a:noFill/>
          <a:ln/>
        </p:spPr>
        <p:txBody>
          <a:bodyPr wrap="square" lIns="0" tIns="0" rIns="0" bIns="0" rtlCol="0" anchor="ctr"/>
          <a:lstStyle/>
          <a:p>
            <a:pPr marL="0" indent="0" algn="l">
              <a:buNone/>
            </a:pPr>
            <a:r>
              <a:rPr lang="en-US" sz="800" b="1" kern="0" spc="100">
                <a:solidFill>
                  <a:srgbClr val="004791"/>
                </a:solidFill>
                <a:latin typeface="Calibri" pitchFamily="34" charset="0"/>
                <a:ea typeface="Calibri" pitchFamily="34" charset="-122"/>
                <a:cs typeface="Calibri" pitchFamily="34" charset="-120"/>
              </a:rPr>
              <a:t>KTH</a:t>
            </a:r>
            <a:r>
              <a:rPr lang="en-US" sz="800" kern="0" spc="100">
                <a:solidFill>
                  <a:srgbClr val="C9C3BB"/>
                </a:solidFill>
                <a:latin typeface="Calibri" pitchFamily="34" charset="0"/>
                <a:ea typeface="Calibri" pitchFamily="34" charset="-122"/>
                <a:cs typeface="Calibri" pitchFamily="34" charset="-120"/>
              </a:rPr>
              <a:t>  /  </a:t>
            </a:r>
            <a:r>
              <a:rPr lang="en-US" sz="800" b="1" kern="0" spc="100">
                <a:solidFill>
                  <a:srgbClr val="57068C"/>
                </a:solidFill>
                <a:latin typeface="Calibri" pitchFamily="34" charset="0"/>
                <a:ea typeface="Calibri" pitchFamily="34" charset="-122"/>
                <a:cs typeface="Calibri" pitchFamily="34" charset="-120"/>
              </a:rPr>
              <a:t>NYU</a:t>
            </a:r>
            <a:r>
              <a:rPr lang="en-US" sz="800" kern="0" spc="100">
                <a:solidFill>
                  <a:srgbClr val="C9C3BB"/>
                </a:solidFill>
                <a:latin typeface="Calibri" pitchFamily="34" charset="0"/>
                <a:ea typeface="Calibri" pitchFamily="34" charset="-122"/>
                <a:cs typeface="Calibri" pitchFamily="34" charset="-120"/>
              </a:rPr>
              <a:t>  /  </a:t>
            </a:r>
            <a:r>
              <a:rPr lang="en-US" sz="800" b="1" kern="0" spc="100">
                <a:solidFill>
                  <a:srgbClr val="0066B3"/>
                </a:solidFill>
                <a:latin typeface="Calibri" pitchFamily="34" charset="0"/>
                <a:ea typeface="Calibri" pitchFamily="34" charset="-122"/>
                <a:cs typeface="Calibri" pitchFamily="34" charset="-120"/>
              </a:rPr>
              <a:t>TU Wien</a:t>
            </a:r>
            <a:endParaRPr lang="en-US" sz="800"/>
          </a:p>
        </p:txBody>
      </p:sp>
      <p:sp>
        <p:nvSpPr>
          <p:cNvPr id="31" name="Text 18">
            <a:extLst>
              <a:ext uri="{FF2B5EF4-FFF2-40B4-BE49-F238E27FC236}">
                <a16:creationId xmlns:a16="http://schemas.microsoft.com/office/drawing/2014/main" id="{A43CC5F1-30E4-88E0-2B82-DCE619A9D6CF}"/>
              </a:ext>
            </a:extLst>
          </p:cNvPr>
          <p:cNvSpPr/>
          <p:nvPr/>
        </p:nvSpPr>
        <p:spPr>
          <a:xfrm>
            <a:off x="5486400" y="4823460"/>
            <a:ext cx="2743200" cy="164592"/>
          </a:xfrm>
          <a:prstGeom prst="rect">
            <a:avLst/>
          </a:prstGeom>
          <a:noFill/>
          <a:ln/>
        </p:spPr>
        <p:txBody>
          <a:bodyPr wrap="square" lIns="0" tIns="0" rIns="0" bIns="0" rtlCol="0" anchor="ctr"/>
          <a:lstStyle/>
          <a:p>
            <a:pPr algn="r"/>
            <a:r>
              <a:rPr lang="en-US" sz="800">
                <a:solidFill>
                  <a:srgbClr val="5C6470"/>
                </a:solidFill>
                <a:latin typeface="Calibri"/>
                <a:ea typeface="Calibri"/>
                <a:cs typeface="Calibri"/>
              </a:rPr>
              <a:t>Katja Hose</a:t>
            </a:r>
            <a:endParaRPr lang="en-US"/>
          </a:p>
        </p:txBody>
      </p:sp>
      <p:sp>
        <p:nvSpPr>
          <p:cNvPr id="33" name="Text 19">
            <a:extLst>
              <a:ext uri="{FF2B5EF4-FFF2-40B4-BE49-F238E27FC236}">
                <a16:creationId xmlns:a16="http://schemas.microsoft.com/office/drawing/2014/main" id="{A8ABF759-3536-29D7-7C9B-136F4A2E30B2}"/>
              </a:ext>
            </a:extLst>
          </p:cNvPr>
          <p:cNvSpPr/>
          <p:nvPr/>
        </p:nvSpPr>
        <p:spPr>
          <a:xfrm>
            <a:off x="8321040" y="4823460"/>
            <a:ext cx="365760" cy="164592"/>
          </a:xfrm>
          <a:prstGeom prst="rect">
            <a:avLst/>
          </a:prstGeom>
          <a:noFill/>
          <a:ln/>
        </p:spPr>
        <p:txBody>
          <a:bodyPr wrap="square" lIns="0" tIns="0" rIns="0" bIns="0" rtlCol="0" anchor="ctr"/>
          <a:lstStyle/>
          <a:p>
            <a:pPr marL="0" indent="0" algn="r">
              <a:buNone/>
            </a:pPr>
            <a:fld id="{00000000-0000-0000-0000-000000000031}" type="slidenum">
              <a:rPr lang="en-US" sz="800">
                <a:solidFill>
                  <a:srgbClr val="5C6470"/>
                </a:solidFill>
                <a:latin typeface="Calibri" pitchFamily="34" charset="0"/>
                <a:ea typeface="Calibri" pitchFamily="34" charset="-122"/>
                <a:cs typeface="Calibri" pitchFamily="34" charset="-120"/>
              </a:rPr>
              <a:t>61</a:t>
            </a:fld>
            <a:endParaRPr lang="en-US" sz="800"/>
          </a:p>
        </p:txBody>
      </p:sp>
      <p:sp>
        <p:nvSpPr>
          <p:cNvPr id="125" name="Text 2">
            <a:extLst>
              <a:ext uri="{FF2B5EF4-FFF2-40B4-BE49-F238E27FC236}">
                <a16:creationId xmlns:a16="http://schemas.microsoft.com/office/drawing/2014/main" id="{172D507D-0FB1-F70D-FA47-12252A6FD520}"/>
              </a:ext>
            </a:extLst>
          </p:cNvPr>
          <p:cNvSpPr/>
          <p:nvPr/>
        </p:nvSpPr>
        <p:spPr>
          <a:xfrm>
            <a:off x="274320" y="2242166"/>
            <a:ext cx="10424160" cy="2345332"/>
          </a:xfrm>
          <a:prstGeom prst="rect">
            <a:avLst/>
          </a:prstGeom>
          <a:noFill/>
          <a:ln/>
        </p:spPr>
        <p:txBody>
          <a:bodyPr wrap="square" lIns="0" tIns="0" rIns="0" bIns="0" rtlCol="0" anchor="t"/>
          <a:lstStyle/>
          <a:p>
            <a:pPr marL="0" indent="0">
              <a:lnSpc>
                <a:spcPct val="105000"/>
              </a:lnSpc>
              <a:buNone/>
            </a:pPr>
            <a:r>
              <a:rPr lang="en-US" sz="1300">
                <a:solidFill>
                  <a:srgbClr val="000000"/>
                </a:solidFill>
                <a:latin typeface="Consolas" pitchFamily="34" charset="0"/>
                <a:ea typeface="Consolas" pitchFamily="34" charset="-122"/>
                <a:cs typeface="Consolas" pitchFamily="34" charset="-120"/>
              </a:rPr>
              <a:t>SELECT ?patient WHERE {</a:t>
            </a:r>
            <a:endParaRPr lang="en-US" sz="1300"/>
          </a:p>
          <a:p>
            <a:pPr>
              <a:lnSpc>
                <a:spcPct val="105000"/>
              </a:lnSpc>
            </a:pPr>
            <a:r>
              <a:rPr lang="en-US" sz="1300">
                <a:solidFill>
                  <a:srgbClr val="000000"/>
                </a:solidFill>
                <a:latin typeface="Consolas" pitchFamily="34" charset="0"/>
                <a:ea typeface="Consolas" pitchFamily="34" charset="-122"/>
                <a:cs typeface="Consolas" pitchFamily="34" charset="-120"/>
              </a:rPr>
              <a:t>  ?</a:t>
            </a:r>
            <a:r>
              <a:rPr lang="en-US" sz="1300" err="1">
                <a:solidFill>
                  <a:srgbClr val="000000"/>
                </a:solidFill>
                <a:latin typeface="Consolas" pitchFamily="34" charset="0"/>
                <a:ea typeface="Consolas" pitchFamily="34" charset="-122"/>
                <a:cs typeface="Consolas" pitchFamily="34" charset="-120"/>
              </a:rPr>
              <a:t>cond</a:t>
            </a:r>
            <a:r>
              <a:rPr lang="en-US" sz="1300">
                <a:solidFill>
                  <a:srgbClr val="000000"/>
                </a:solidFill>
                <a:latin typeface="Consolas" pitchFamily="34" charset="0"/>
                <a:ea typeface="Consolas" pitchFamily="34" charset="-122"/>
                <a:cs typeface="Consolas" pitchFamily="34" charset="-120"/>
              </a:rPr>
              <a:t> </a:t>
            </a:r>
            <a:r>
              <a:rPr lang="en-US" sz="1300" err="1">
                <a:solidFill>
                  <a:srgbClr val="000000"/>
                </a:solidFill>
                <a:latin typeface="Consolas" pitchFamily="34" charset="0"/>
                <a:ea typeface="Consolas" pitchFamily="34" charset="-122"/>
                <a:cs typeface="Consolas" pitchFamily="34" charset="-120"/>
              </a:rPr>
              <a:t>rdf:type</a:t>
            </a:r>
            <a:r>
              <a:rPr lang="en-US" sz="1300">
                <a:solidFill>
                  <a:srgbClr val="000000"/>
                </a:solidFill>
                <a:latin typeface="Consolas" pitchFamily="34" charset="0"/>
                <a:ea typeface="Consolas" pitchFamily="34" charset="-122"/>
                <a:cs typeface="Consolas" pitchFamily="34" charset="-120"/>
              </a:rPr>
              <a:t> </a:t>
            </a:r>
            <a:r>
              <a:rPr lang="en-US" sz="1300" err="1">
                <a:solidFill>
                  <a:srgbClr val="000000"/>
                </a:solidFill>
                <a:latin typeface="Consolas" pitchFamily="34" charset="0"/>
                <a:ea typeface="Consolas" pitchFamily="34" charset="-122"/>
                <a:cs typeface="Consolas" pitchFamily="34" charset="-120"/>
              </a:rPr>
              <a:t>fhir:Condition</a:t>
            </a:r>
            <a:r>
              <a:rPr lang="en-US" sz="1300">
                <a:solidFill>
                  <a:srgbClr val="000000"/>
                </a:solidFill>
                <a:latin typeface="Consolas" pitchFamily="34" charset="0"/>
                <a:ea typeface="Consolas" pitchFamily="34" charset="-122"/>
                <a:cs typeface="Consolas" pitchFamily="34" charset="-120"/>
              </a:rPr>
              <a:t> . </a:t>
            </a:r>
            <a:r>
              <a:rPr lang="en-US" sz="1300">
                <a:solidFill>
                  <a:schemeClr val="bg1">
                    <a:lumMod val="65000"/>
                  </a:schemeClr>
                </a:solidFill>
                <a:latin typeface="Consolas" pitchFamily="34" charset="0"/>
                <a:ea typeface="Consolas" pitchFamily="34" charset="-122"/>
                <a:cs typeface="Consolas" pitchFamily="34" charset="-120"/>
              </a:rPr>
              <a:t># find all conditions</a:t>
            </a:r>
            <a:endParaRPr lang="en-US" sz="1300"/>
          </a:p>
          <a:p>
            <a:pPr>
              <a:lnSpc>
                <a:spcPct val="105000"/>
              </a:lnSpc>
            </a:pPr>
            <a:r>
              <a:rPr lang="en-US" sz="1300">
                <a:solidFill>
                  <a:srgbClr val="000000"/>
                </a:solidFill>
                <a:latin typeface="Consolas" pitchFamily="34" charset="0"/>
                <a:ea typeface="Consolas" pitchFamily="34" charset="-122"/>
                <a:cs typeface="Consolas" pitchFamily="34" charset="-120"/>
              </a:rPr>
              <a:t>  ?</a:t>
            </a:r>
            <a:r>
              <a:rPr lang="en-US" sz="1300" err="1">
                <a:solidFill>
                  <a:srgbClr val="000000"/>
                </a:solidFill>
                <a:latin typeface="Consolas" pitchFamily="34" charset="0"/>
                <a:ea typeface="Consolas" pitchFamily="34" charset="-122"/>
                <a:cs typeface="Consolas" pitchFamily="34" charset="-120"/>
              </a:rPr>
              <a:t>cond</a:t>
            </a:r>
            <a:r>
              <a:rPr lang="en-US" sz="1300">
                <a:solidFill>
                  <a:srgbClr val="000000"/>
                </a:solidFill>
                <a:latin typeface="Consolas" pitchFamily="34" charset="0"/>
                <a:ea typeface="Consolas" pitchFamily="34" charset="-122"/>
                <a:cs typeface="Consolas" pitchFamily="34" charset="-120"/>
              </a:rPr>
              <a:t> </a:t>
            </a:r>
            <a:r>
              <a:rPr lang="en-US" sz="1300" err="1">
                <a:solidFill>
                  <a:srgbClr val="000000"/>
                </a:solidFill>
                <a:latin typeface="Consolas" pitchFamily="34" charset="0"/>
                <a:ea typeface="Consolas" pitchFamily="34" charset="-122"/>
                <a:cs typeface="Consolas" pitchFamily="34" charset="-120"/>
              </a:rPr>
              <a:t>fhir:subject</a:t>
            </a:r>
            <a:r>
              <a:rPr lang="en-US" sz="1300">
                <a:solidFill>
                  <a:srgbClr val="000000"/>
                </a:solidFill>
                <a:latin typeface="Consolas" pitchFamily="34" charset="0"/>
                <a:ea typeface="Consolas" pitchFamily="34" charset="-122"/>
                <a:cs typeface="Consolas" pitchFamily="34" charset="-120"/>
              </a:rPr>
              <a:t>/</a:t>
            </a:r>
            <a:r>
              <a:rPr lang="en-US" sz="1300" err="1">
                <a:solidFill>
                  <a:srgbClr val="000000"/>
                </a:solidFill>
                <a:latin typeface="Consolas" pitchFamily="34" charset="0"/>
                <a:ea typeface="Consolas" pitchFamily="34" charset="-122"/>
                <a:cs typeface="Consolas" pitchFamily="34" charset="-120"/>
              </a:rPr>
              <a:t>fhir:link</a:t>
            </a:r>
            <a:r>
              <a:rPr lang="en-US" sz="1300">
                <a:solidFill>
                  <a:srgbClr val="000000"/>
                </a:solidFill>
                <a:latin typeface="Consolas" pitchFamily="34" charset="0"/>
                <a:ea typeface="Consolas" pitchFamily="34" charset="-122"/>
                <a:cs typeface="Consolas" pitchFamily="34" charset="-120"/>
              </a:rPr>
              <a:t> ?patient . </a:t>
            </a:r>
            <a:r>
              <a:rPr lang="en-US" sz="1300">
                <a:solidFill>
                  <a:schemeClr val="bg1">
                    <a:lumMod val="65000"/>
                  </a:schemeClr>
                </a:solidFill>
                <a:latin typeface="Consolas" pitchFamily="34" charset="0"/>
                <a:ea typeface="Consolas" pitchFamily="34" charset="-122"/>
                <a:cs typeface="Consolas" pitchFamily="34" charset="-120"/>
              </a:rPr>
              <a:t># the patient URI (ID) is nested inside another object</a:t>
            </a:r>
            <a:endParaRPr lang="en-US" sz="1300"/>
          </a:p>
          <a:p>
            <a:pPr>
              <a:lnSpc>
                <a:spcPct val="105000"/>
              </a:lnSpc>
            </a:pPr>
            <a:r>
              <a:rPr lang="en-US" sz="1300">
                <a:solidFill>
                  <a:srgbClr val="000000"/>
                </a:solidFill>
                <a:latin typeface="Consolas" pitchFamily="34" charset="0"/>
                <a:ea typeface="Consolas" pitchFamily="34" charset="-122"/>
                <a:cs typeface="Consolas" pitchFamily="34" charset="-120"/>
              </a:rPr>
              <a:t>  ?</a:t>
            </a:r>
            <a:r>
              <a:rPr lang="en-US" sz="1300" err="1">
                <a:solidFill>
                  <a:srgbClr val="000000"/>
                </a:solidFill>
                <a:latin typeface="Consolas" pitchFamily="34" charset="0"/>
                <a:ea typeface="Consolas" pitchFamily="34" charset="-122"/>
                <a:cs typeface="Consolas" pitchFamily="34" charset="-120"/>
              </a:rPr>
              <a:t>cond</a:t>
            </a:r>
            <a:r>
              <a:rPr lang="en-US" sz="1300">
                <a:solidFill>
                  <a:srgbClr val="000000"/>
                </a:solidFill>
                <a:latin typeface="Consolas" pitchFamily="34" charset="0"/>
                <a:ea typeface="Consolas" pitchFamily="34" charset="-122"/>
                <a:cs typeface="Consolas" pitchFamily="34" charset="-120"/>
              </a:rPr>
              <a:t> </a:t>
            </a:r>
            <a:r>
              <a:rPr lang="en-US" sz="1300" err="1">
                <a:solidFill>
                  <a:srgbClr val="000000"/>
                </a:solidFill>
                <a:latin typeface="Consolas" pitchFamily="34" charset="0"/>
                <a:ea typeface="Consolas" pitchFamily="34" charset="-122"/>
                <a:cs typeface="Consolas" pitchFamily="34" charset="-120"/>
              </a:rPr>
              <a:t>fhir:code</a:t>
            </a:r>
            <a:r>
              <a:rPr lang="en-US" sz="1300">
                <a:solidFill>
                  <a:srgbClr val="000000"/>
                </a:solidFill>
                <a:latin typeface="Consolas" pitchFamily="34" charset="0"/>
                <a:ea typeface="Consolas" pitchFamily="34" charset="-122"/>
                <a:cs typeface="Consolas" pitchFamily="34" charset="-120"/>
              </a:rPr>
              <a:t>/</a:t>
            </a:r>
            <a:r>
              <a:rPr lang="en-US" sz="1300" err="1">
                <a:solidFill>
                  <a:srgbClr val="000000"/>
                </a:solidFill>
                <a:latin typeface="Consolas" pitchFamily="34" charset="0"/>
                <a:ea typeface="Consolas" pitchFamily="34" charset="-122"/>
                <a:cs typeface="Consolas" pitchFamily="34" charset="-120"/>
              </a:rPr>
              <a:t>fhir:coding</a:t>
            </a:r>
            <a:r>
              <a:rPr lang="en-US" sz="1300">
                <a:solidFill>
                  <a:srgbClr val="000000"/>
                </a:solidFill>
                <a:latin typeface="Consolas" pitchFamily="34" charset="0"/>
                <a:ea typeface="Consolas" pitchFamily="34" charset="-122"/>
                <a:cs typeface="Consolas" pitchFamily="34" charset="-120"/>
              </a:rPr>
              <a:t>/</a:t>
            </a:r>
            <a:r>
              <a:rPr lang="en-US" sz="1300" err="1">
                <a:solidFill>
                  <a:srgbClr val="000000"/>
                </a:solidFill>
                <a:latin typeface="Consolas" pitchFamily="34" charset="0"/>
                <a:ea typeface="Consolas" pitchFamily="34" charset="-122"/>
                <a:cs typeface="Consolas" pitchFamily="34" charset="-120"/>
              </a:rPr>
              <a:t>fhir:code</a:t>
            </a:r>
            <a:r>
              <a:rPr lang="en-US" sz="1300">
                <a:solidFill>
                  <a:srgbClr val="000000"/>
                </a:solidFill>
                <a:latin typeface="Consolas" pitchFamily="34" charset="0"/>
                <a:ea typeface="Consolas" pitchFamily="34" charset="-122"/>
                <a:cs typeface="Consolas" pitchFamily="34" charset="-120"/>
              </a:rPr>
              <a:t>/</a:t>
            </a:r>
            <a:r>
              <a:rPr lang="en-US" sz="1300" err="1">
                <a:solidFill>
                  <a:srgbClr val="000000"/>
                </a:solidFill>
                <a:latin typeface="Consolas" pitchFamily="34" charset="0"/>
                <a:ea typeface="Consolas" pitchFamily="34" charset="-122"/>
                <a:cs typeface="Consolas" pitchFamily="34" charset="-120"/>
              </a:rPr>
              <a:t>fhir:v</a:t>
            </a:r>
            <a:r>
              <a:rPr lang="en-US" sz="1300">
                <a:solidFill>
                  <a:srgbClr val="000000"/>
                </a:solidFill>
                <a:latin typeface="Consolas" pitchFamily="34" charset="0"/>
                <a:ea typeface="Consolas" pitchFamily="34" charset="-122"/>
                <a:cs typeface="Consolas" pitchFamily="34" charset="-120"/>
              </a:rPr>
              <a:t> ?code . </a:t>
            </a:r>
            <a:r>
              <a:rPr lang="en-US" sz="1300">
                <a:solidFill>
                  <a:schemeClr val="bg1">
                    <a:lumMod val="65000"/>
                  </a:schemeClr>
                </a:solidFill>
                <a:latin typeface="Consolas" pitchFamily="34" charset="0"/>
                <a:ea typeface="Consolas" pitchFamily="34" charset="-122"/>
                <a:cs typeface="Consolas" pitchFamily="34" charset="-120"/>
              </a:rPr>
              <a:t># the code is nested even deeper</a:t>
            </a:r>
            <a:endParaRPr lang="en-US" sz="1300"/>
          </a:p>
          <a:p>
            <a:pPr>
              <a:lnSpc>
                <a:spcPct val="105000"/>
              </a:lnSpc>
            </a:pPr>
            <a:r>
              <a:rPr lang="en-US" sz="1300">
                <a:solidFill>
                  <a:srgbClr val="000000"/>
                </a:solidFill>
                <a:latin typeface="Consolas" pitchFamily="34" charset="0"/>
                <a:ea typeface="Consolas" pitchFamily="34" charset="-122"/>
                <a:cs typeface="Consolas" pitchFamily="34" charset="-120"/>
              </a:rPr>
              <a:t>  BIND( IRI(CONCAT("http://</a:t>
            </a:r>
            <a:r>
              <a:rPr lang="en-US" sz="1300" err="1">
                <a:solidFill>
                  <a:srgbClr val="000000"/>
                </a:solidFill>
                <a:latin typeface="Consolas" pitchFamily="34" charset="0"/>
                <a:ea typeface="Consolas" pitchFamily="34" charset="-122"/>
                <a:cs typeface="Consolas" pitchFamily="34" charset="-120"/>
              </a:rPr>
              <a:t>snomed.info</a:t>
            </a:r>
            <a:r>
              <a:rPr lang="en-US" sz="1300">
                <a:solidFill>
                  <a:srgbClr val="000000"/>
                </a:solidFill>
                <a:latin typeface="Consolas" pitchFamily="34" charset="0"/>
                <a:ea typeface="Consolas" pitchFamily="34" charset="-122"/>
                <a:cs typeface="Consolas" pitchFamily="34" charset="-120"/>
              </a:rPr>
              <a:t>/id/", ?code)) AS ?concept ) </a:t>
            </a:r>
            <a:r>
              <a:rPr lang="en-US" sz="1300">
                <a:solidFill>
                  <a:schemeClr val="bg1">
                    <a:lumMod val="65000"/>
                  </a:schemeClr>
                </a:solidFill>
                <a:latin typeface="Consolas" pitchFamily="34" charset="0"/>
                <a:ea typeface="Consolas" pitchFamily="34" charset="-122"/>
                <a:cs typeface="Consolas" pitchFamily="34" charset="-120"/>
              </a:rPr>
              <a:t># the code is an </a:t>
            </a:r>
          </a:p>
          <a:p>
            <a:pPr>
              <a:lnSpc>
                <a:spcPct val="105000"/>
              </a:lnSpc>
            </a:pPr>
            <a:r>
              <a:rPr lang="en-US" sz="1300">
                <a:solidFill>
                  <a:schemeClr val="bg1">
                    <a:lumMod val="65000"/>
                  </a:schemeClr>
                </a:solidFill>
                <a:latin typeface="Consolas" pitchFamily="34" charset="0"/>
                <a:cs typeface="Consolas" pitchFamily="34" charset="-120"/>
              </a:rPr>
              <a:t>						# integer or alphanumeric value,</a:t>
            </a:r>
          </a:p>
          <a:p>
            <a:pPr>
              <a:lnSpc>
                <a:spcPct val="105000"/>
              </a:lnSpc>
            </a:pPr>
            <a:r>
              <a:rPr lang="en-US" sz="1300">
                <a:solidFill>
                  <a:schemeClr val="bg1">
                    <a:lumMod val="65000"/>
                  </a:schemeClr>
                </a:solidFill>
                <a:latin typeface="Consolas" pitchFamily="34" charset="0"/>
                <a:cs typeface="Consolas" pitchFamily="34" charset="-120"/>
              </a:rPr>
              <a:t>						# so we use BIND to transform it </a:t>
            </a:r>
          </a:p>
          <a:p>
            <a:pPr>
              <a:lnSpc>
                <a:spcPct val="105000"/>
              </a:lnSpc>
            </a:pPr>
            <a:r>
              <a:rPr lang="en-US" sz="1300">
                <a:solidFill>
                  <a:schemeClr val="bg1">
                    <a:lumMod val="65000"/>
                  </a:schemeClr>
                </a:solidFill>
                <a:latin typeface="Consolas" pitchFamily="34" charset="0"/>
                <a:cs typeface="Consolas" pitchFamily="34" charset="-120"/>
              </a:rPr>
              <a:t>						# into a URI (URL)</a:t>
            </a:r>
            <a:endParaRPr lang="en-US" sz="1300"/>
          </a:p>
          <a:p>
            <a:pPr>
              <a:lnSpc>
                <a:spcPct val="105000"/>
              </a:lnSpc>
            </a:pPr>
            <a:r>
              <a:rPr lang="en-US" sz="1300">
                <a:solidFill>
                  <a:srgbClr val="000000"/>
                </a:solidFill>
                <a:latin typeface="Consolas" pitchFamily="34" charset="0"/>
                <a:ea typeface="Consolas" pitchFamily="34" charset="-122"/>
                <a:cs typeface="Consolas" pitchFamily="34" charset="-120"/>
              </a:rPr>
              <a:t>  ?concept </a:t>
            </a:r>
            <a:r>
              <a:rPr lang="en-US" sz="1300" err="1">
                <a:solidFill>
                  <a:srgbClr val="000000"/>
                </a:solidFill>
                <a:latin typeface="Consolas" pitchFamily="34" charset="0"/>
                <a:ea typeface="Consolas" pitchFamily="34" charset="-122"/>
                <a:cs typeface="Consolas" pitchFamily="34" charset="-120"/>
              </a:rPr>
              <a:t>rdfs:subClassOf</a:t>
            </a:r>
            <a:r>
              <a:rPr lang="en-US" sz="1300">
                <a:solidFill>
                  <a:srgbClr val="000000"/>
                </a:solidFill>
                <a:latin typeface="Consolas" pitchFamily="34" charset="0"/>
                <a:ea typeface="Consolas" pitchFamily="34" charset="-122"/>
                <a:cs typeface="Consolas" pitchFamily="34" charset="-120"/>
              </a:rPr>
              <a:t>* &lt;http://</a:t>
            </a:r>
            <a:r>
              <a:rPr lang="en-US" sz="1300" err="1">
                <a:solidFill>
                  <a:srgbClr val="000000"/>
                </a:solidFill>
                <a:latin typeface="Consolas" pitchFamily="34" charset="0"/>
                <a:ea typeface="Consolas" pitchFamily="34" charset="-122"/>
                <a:cs typeface="Consolas" pitchFamily="34" charset="-120"/>
              </a:rPr>
              <a:t>snomed.info</a:t>
            </a:r>
            <a:r>
              <a:rPr lang="en-US" sz="1300">
                <a:solidFill>
                  <a:srgbClr val="000000"/>
                </a:solidFill>
                <a:latin typeface="Consolas" pitchFamily="34" charset="0"/>
                <a:ea typeface="Consolas" pitchFamily="34" charset="-122"/>
                <a:cs typeface="Consolas" pitchFamily="34" charset="-120"/>
              </a:rPr>
              <a:t>/id/84114007&gt; . </a:t>
            </a:r>
            <a:r>
              <a:rPr lang="en-US" sz="1300">
                <a:solidFill>
                  <a:schemeClr val="bg1">
                    <a:lumMod val="65000"/>
                  </a:schemeClr>
                </a:solidFill>
                <a:latin typeface="Consolas" pitchFamily="34" charset="0"/>
                <a:ea typeface="Consolas" pitchFamily="34" charset="-122"/>
                <a:cs typeface="Consolas" pitchFamily="34" charset="-120"/>
              </a:rPr>
              <a:t># restrict to codes that represent </a:t>
            </a:r>
            <a:br>
              <a:rPr lang="en-US" sz="1300">
                <a:solidFill>
                  <a:schemeClr val="bg1">
                    <a:lumMod val="65000"/>
                  </a:schemeClr>
                </a:solidFill>
                <a:latin typeface="Consolas" pitchFamily="34" charset="0"/>
                <a:ea typeface="Consolas" pitchFamily="34" charset="-122"/>
                <a:cs typeface="Consolas" pitchFamily="34" charset="-120"/>
              </a:rPr>
            </a:br>
            <a:r>
              <a:rPr lang="en-US" sz="1300">
                <a:solidFill>
                  <a:schemeClr val="bg1">
                    <a:lumMod val="65000"/>
                  </a:schemeClr>
                </a:solidFill>
                <a:latin typeface="Consolas" pitchFamily="34" charset="0"/>
                <a:ea typeface="Consolas" pitchFamily="34" charset="-122"/>
                <a:cs typeface="Consolas" pitchFamily="34" charset="-120"/>
              </a:rPr>
              <a:t>						# heart failure, incl. any subtypes</a:t>
            </a:r>
            <a:br>
              <a:rPr lang="en-US" sz="1300">
                <a:solidFill>
                  <a:schemeClr val="bg1">
                    <a:lumMod val="65000"/>
                  </a:schemeClr>
                </a:solidFill>
                <a:latin typeface="Consolas" pitchFamily="34" charset="0"/>
                <a:ea typeface="Consolas" pitchFamily="34" charset="-122"/>
                <a:cs typeface="Consolas" pitchFamily="34" charset="-120"/>
              </a:rPr>
            </a:br>
            <a:r>
              <a:rPr lang="en-US" sz="1300">
                <a:solidFill>
                  <a:schemeClr val="bg1">
                    <a:lumMod val="65000"/>
                  </a:schemeClr>
                </a:solidFill>
                <a:latin typeface="Consolas" pitchFamily="34" charset="0"/>
                <a:ea typeface="Consolas" pitchFamily="34" charset="-122"/>
                <a:cs typeface="Consolas" pitchFamily="34" charset="-120"/>
              </a:rPr>
              <a:t>						# of it</a:t>
            </a:r>
            <a:r>
              <a:rPr lang="en-US" sz="1300">
                <a:solidFill>
                  <a:srgbClr val="000000"/>
                </a:solidFill>
                <a:latin typeface="Consolas" pitchFamily="34" charset="0"/>
                <a:ea typeface="Consolas" pitchFamily="34" charset="-122"/>
                <a:cs typeface="Consolas" pitchFamily="34" charset="-120"/>
              </a:rPr>
              <a:t>}</a:t>
            </a:r>
            <a:endParaRPr lang="en-US" sz="1300"/>
          </a:p>
        </p:txBody>
      </p:sp>
      <p:sp>
        <p:nvSpPr>
          <p:cNvPr id="126" name="Text 9">
            <a:extLst>
              <a:ext uri="{FF2B5EF4-FFF2-40B4-BE49-F238E27FC236}">
                <a16:creationId xmlns:a16="http://schemas.microsoft.com/office/drawing/2014/main" id="{2599B69B-F601-9145-2966-B273238FC892}"/>
              </a:ext>
            </a:extLst>
          </p:cNvPr>
          <p:cNvSpPr/>
          <p:nvPr/>
        </p:nvSpPr>
        <p:spPr>
          <a:xfrm>
            <a:off x="274320" y="1908791"/>
            <a:ext cx="8463551" cy="273069"/>
          </a:xfrm>
          <a:prstGeom prst="rect">
            <a:avLst/>
          </a:prstGeom>
          <a:noFill/>
          <a:ln/>
        </p:spPr>
        <p:txBody>
          <a:bodyPr wrap="square" lIns="0" tIns="0" rIns="0" bIns="0" rtlCol="0" anchor="t"/>
          <a:lstStyle/>
          <a:p>
            <a:pPr>
              <a:lnSpc>
                <a:spcPct val="100000"/>
              </a:lnSpc>
              <a:spcAft>
                <a:spcPts val="800"/>
              </a:spcAft>
            </a:pPr>
            <a:r>
              <a:rPr lang="en-US" sz="1400" b="1">
                <a:solidFill>
                  <a:srgbClr val="004791"/>
                </a:solidFill>
                <a:latin typeface="Calibri" pitchFamily="34" charset="0"/>
                <a:cs typeface="Calibri" pitchFamily="34" charset="-120"/>
              </a:rPr>
              <a:t>FHIR is more verbose and complex, so the actual FHIR-based query looks like this</a:t>
            </a:r>
          </a:p>
        </p:txBody>
      </p:sp>
      <p:sp>
        <p:nvSpPr>
          <p:cNvPr id="2" name="Footer Divider">
            <a:extLst>
              <a:ext uri="{FF2B5EF4-FFF2-40B4-BE49-F238E27FC236}">
                <a16:creationId xmlns:a16="http://schemas.microsoft.com/office/drawing/2014/main" id="{9BF9163C-8DFA-FCF9-B88E-DE8782CC7A0C}"/>
              </a:ext>
            </a:extLst>
          </p:cNvPr>
          <p:cNvSpPr/>
          <p:nvPr/>
        </p:nvSpPr>
        <p:spPr>
          <a:xfrm>
            <a:off x="457200" y="4721380"/>
            <a:ext cx="8229600" cy="9525"/>
          </a:xfrm>
          <a:prstGeom prst="rect">
            <a:avLst/>
          </a:prstGeom>
          <a:solidFill>
            <a:srgbClr val="C9C3BB"/>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SE"/>
          </a:p>
        </p:txBody>
      </p:sp>
    </p:spTree>
    <p:extLst>
      <p:ext uri="{BB962C8B-B14F-4D97-AF65-F5344CB8AC3E}">
        <p14:creationId xmlns:p14="http://schemas.microsoft.com/office/powerpoint/2010/main" val="311953722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E45707-E30A-DB0D-495F-8490CBE1081D}"/>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F414DE36-EE23-76F3-D57E-233A86F458CF}"/>
              </a:ext>
            </a:extLst>
          </p:cNvPr>
          <p:cNvSpPr txBox="1"/>
          <p:nvPr/>
        </p:nvSpPr>
        <p:spPr>
          <a:xfrm>
            <a:off x="571501" y="863600"/>
            <a:ext cx="8229600" cy="492443"/>
          </a:xfrm>
          <a:prstGeom prst="rect">
            <a:avLst/>
          </a:prstGeom>
          <a:noFill/>
        </p:spPr>
        <p:txBody>
          <a:bodyPr wrap="square" lIns="0" tIns="0" rIns="0" bIns="0" anchor="t">
            <a:spAutoFit/>
          </a:bodyPr>
          <a:lstStyle/>
          <a:p>
            <a:r>
              <a:rPr lang="de-DE" sz="3200" b="1">
                <a:solidFill>
                  <a:srgbClr val="1B2A4A"/>
                </a:solidFill>
                <a:latin typeface="Bookman Old Style"/>
              </a:rPr>
              <a:t>Graph-</a:t>
            </a:r>
            <a:r>
              <a:rPr lang="de-DE" sz="3200" b="1" err="1">
                <a:solidFill>
                  <a:srgbClr val="1B2A4A"/>
                </a:solidFill>
                <a:latin typeface="Bookman Old Style"/>
              </a:rPr>
              <a:t>Based</a:t>
            </a:r>
            <a:r>
              <a:rPr lang="de-DE" sz="3200" b="1">
                <a:solidFill>
                  <a:srgbClr val="1B2A4A"/>
                </a:solidFill>
                <a:latin typeface="Bookman Old Style"/>
              </a:rPr>
              <a:t> Integration</a:t>
            </a:r>
            <a:endParaRPr sz="3200" b="1" i="0">
              <a:solidFill>
                <a:srgbClr val="1B2A4A"/>
              </a:solidFill>
              <a:latin typeface="Bookman Old Style"/>
            </a:endParaRPr>
          </a:p>
        </p:txBody>
      </p:sp>
      <p:sp>
        <p:nvSpPr>
          <p:cNvPr id="4" name="Text 0">
            <a:extLst>
              <a:ext uri="{FF2B5EF4-FFF2-40B4-BE49-F238E27FC236}">
                <a16:creationId xmlns:a16="http://schemas.microsoft.com/office/drawing/2014/main" id="{CC061683-7067-3936-4112-46E5BEFF2355}"/>
              </a:ext>
            </a:extLst>
          </p:cNvPr>
          <p:cNvSpPr/>
          <p:nvPr/>
        </p:nvSpPr>
        <p:spPr>
          <a:xfrm>
            <a:off x="457200" y="301752"/>
            <a:ext cx="3840480" cy="274320"/>
          </a:xfrm>
          <a:prstGeom prst="rect">
            <a:avLst/>
          </a:prstGeom>
          <a:noFill/>
          <a:ln/>
        </p:spPr>
        <p:txBody>
          <a:bodyPr wrap="square" lIns="0" tIns="0" rIns="0" bIns="0" rtlCol="0" anchor="ctr"/>
          <a:lstStyle/>
          <a:p>
            <a:r>
              <a:rPr lang="en-US" sz="1100" b="1" kern="0" spc="200">
                <a:solidFill>
                  <a:srgbClr val="004791"/>
                </a:solidFill>
                <a:latin typeface="Calibri"/>
                <a:ea typeface="Calibri"/>
                <a:cs typeface="Calibri"/>
              </a:rPr>
              <a:t>THIRD GENERATION</a:t>
            </a:r>
            <a:endParaRPr lang="en-US" sz="1100"/>
          </a:p>
        </p:txBody>
      </p:sp>
      <p:sp>
        <p:nvSpPr>
          <p:cNvPr id="29" name="Text 17">
            <a:extLst>
              <a:ext uri="{FF2B5EF4-FFF2-40B4-BE49-F238E27FC236}">
                <a16:creationId xmlns:a16="http://schemas.microsoft.com/office/drawing/2014/main" id="{AC33FDF4-746A-95F0-C884-5E99A4589B31}"/>
              </a:ext>
            </a:extLst>
          </p:cNvPr>
          <p:cNvSpPr/>
          <p:nvPr/>
        </p:nvSpPr>
        <p:spPr>
          <a:xfrm>
            <a:off x="457200" y="4832604"/>
            <a:ext cx="2743200" cy="146304"/>
          </a:xfrm>
          <a:prstGeom prst="rect">
            <a:avLst/>
          </a:prstGeom>
          <a:noFill/>
          <a:ln/>
        </p:spPr>
        <p:txBody>
          <a:bodyPr wrap="square" lIns="0" tIns="0" rIns="0" bIns="0" rtlCol="0" anchor="ctr"/>
          <a:lstStyle/>
          <a:p>
            <a:pPr marL="0" indent="0" algn="l">
              <a:buNone/>
            </a:pPr>
            <a:r>
              <a:rPr lang="en-US" sz="800" b="1" kern="0" spc="100">
                <a:solidFill>
                  <a:srgbClr val="004791"/>
                </a:solidFill>
                <a:latin typeface="Calibri" pitchFamily="34" charset="0"/>
                <a:ea typeface="Calibri" pitchFamily="34" charset="-122"/>
                <a:cs typeface="Calibri" pitchFamily="34" charset="-120"/>
              </a:rPr>
              <a:t>KTH</a:t>
            </a:r>
            <a:r>
              <a:rPr lang="en-US" sz="800" kern="0" spc="100">
                <a:solidFill>
                  <a:srgbClr val="C9C3BB"/>
                </a:solidFill>
                <a:latin typeface="Calibri" pitchFamily="34" charset="0"/>
                <a:ea typeface="Calibri" pitchFamily="34" charset="-122"/>
                <a:cs typeface="Calibri" pitchFamily="34" charset="-120"/>
              </a:rPr>
              <a:t>  /  </a:t>
            </a:r>
            <a:r>
              <a:rPr lang="en-US" sz="800" b="1" kern="0" spc="100">
                <a:solidFill>
                  <a:srgbClr val="57068C"/>
                </a:solidFill>
                <a:latin typeface="Calibri" pitchFamily="34" charset="0"/>
                <a:ea typeface="Calibri" pitchFamily="34" charset="-122"/>
                <a:cs typeface="Calibri" pitchFamily="34" charset="-120"/>
              </a:rPr>
              <a:t>NYU</a:t>
            </a:r>
            <a:r>
              <a:rPr lang="en-US" sz="800" kern="0" spc="100">
                <a:solidFill>
                  <a:srgbClr val="C9C3BB"/>
                </a:solidFill>
                <a:latin typeface="Calibri" pitchFamily="34" charset="0"/>
                <a:ea typeface="Calibri" pitchFamily="34" charset="-122"/>
                <a:cs typeface="Calibri" pitchFamily="34" charset="-120"/>
              </a:rPr>
              <a:t>  /  </a:t>
            </a:r>
            <a:r>
              <a:rPr lang="en-US" sz="800" b="1" kern="0" spc="100">
                <a:solidFill>
                  <a:srgbClr val="0066B3"/>
                </a:solidFill>
                <a:latin typeface="Calibri" pitchFamily="34" charset="0"/>
                <a:ea typeface="Calibri" pitchFamily="34" charset="-122"/>
                <a:cs typeface="Calibri" pitchFamily="34" charset="-120"/>
              </a:rPr>
              <a:t>TU Wien</a:t>
            </a:r>
            <a:endParaRPr lang="en-US" sz="800"/>
          </a:p>
        </p:txBody>
      </p:sp>
      <p:sp>
        <p:nvSpPr>
          <p:cNvPr id="31" name="Text 18">
            <a:extLst>
              <a:ext uri="{FF2B5EF4-FFF2-40B4-BE49-F238E27FC236}">
                <a16:creationId xmlns:a16="http://schemas.microsoft.com/office/drawing/2014/main" id="{B492B601-60D7-76DB-9B46-CE9CC852DBAA}"/>
              </a:ext>
            </a:extLst>
          </p:cNvPr>
          <p:cNvSpPr/>
          <p:nvPr/>
        </p:nvSpPr>
        <p:spPr>
          <a:xfrm>
            <a:off x="5486400" y="4823460"/>
            <a:ext cx="2743200" cy="164592"/>
          </a:xfrm>
          <a:prstGeom prst="rect">
            <a:avLst/>
          </a:prstGeom>
          <a:noFill/>
          <a:ln/>
        </p:spPr>
        <p:txBody>
          <a:bodyPr wrap="square" lIns="0" tIns="0" rIns="0" bIns="0" rtlCol="0" anchor="ctr"/>
          <a:lstStyle/>
          <a:p>
            <a:pPr algn="r"/>
            <a:r>
              <a:rPr lang="en-US" sz="800">
                <a:solidFill>
                  <a:srgbClr val="5C6470"/>
                </a:solidFill>
                <a:latin typeface="Calibri"/>
                <a:ea typeface="Calibri"/>
                <a:cs typeface="Calibri"/>
              </a:rPr>
              <a:t>Katja Hose</a:t>
            </a:r>
            <a:endParaRPr lang="en-US"/>
          </a:p>
        </p:txBody>
      </p:sp>
      <p:sp>
        <p:nvSpPr>
          <p:cNvPr id="33" name="Text 19">
            <a:extLst>
              <a:ext uri="{FF2B5EF4-FFF2-40B4-BE49-F238E27FC236}">
                <a16:creationId xmlns:a16="http://schemas.microsoft.com/office/drawing/2014/main" id="{770BDCBB-C8C9-65A9-C970-8A097EAE32F8}"/>
              </a:ext>
            </a:extLst>
          </p:cNvPr>
          <p:cNvSpPr/>
          <p:nvPr/>
        </p:nvSpPr>
        <p:spPr>
          <a:xfrm>
            <a:off x="8321040" y="4823460"/>
            <a:ext cx="365760" cy="164592"/>
          </a:xfrm>
          <a:prstGeom prst="rect">
            <a:avLst/>
          </a:prstGeom>
          <a:noFill/>
          <a:ln/>
        </p:spPr>
        <p:txBody>
          <a:bodyPr wrap="square" lIns="0" tIns="0" rIns="0" bIns="0" rtlCol="0" anchor="ctr"/>
          <a:lstStyle/>
          <a:p>
            <a:pPr marL="0" indent="0" algn="r">
              <a:buNone/>
            </a:pPr>
            <a:fld id="{00000000-0000-0000-0000-000000000031}" type="slidenum">
              <a:rPr lang="en-US" sz="800">
                <a:solidFill>
                  <a:srgbClr val="5C6470"/>
                </a:solidFill>
                <a:latin typeface="Calibri" pitchFamily="34" charset="0"/>
                <a:ea typeface="Calibri" pitchFamily="34" charset="-122"/>
                <a:cs typeface="Calibri" pitchFamily="34" charset="-120"/>
              </a:rPr>
              <a:t>62</a:t>
            </a:fld>
            <a:endParaRPr lang="en-US" sz="800"/>
          </a:p>
        </p:txBody>
      </p:sp>
      <p:sp>
        <p:nvSpPr>
          <p:cNvPr id="2" name="TextBox 20">
            <a:extLst>
              <a:ext uri="{FF2B5EF4-FFF2-40B4-BE49-F238E27FC236}">
                <a16:creationId xmlns:a16="http://schemas.microsoft.com/office/drawing/2014/main" id="{A7487C6A-DF56-1426-D27B-0CF507D8961F}"/>
              </a:ext>
            </a:extLst>
          </p:cNvPr>
          <p:cNvSpPr txBox="1"/>
          <p:nvPr/>
        </p:nvSpPr>
        <p:spPr>
          <a:xfrm>
            <a:off x="457200" y="1625602"/>
            <a:ext cx="8229600" cy="1510670"/>
          </a:xfrm>
          <a:prstGeom prst="rect">
            <a:avLst/>
          </a:prstGeom>
          <a:noFill/>
        </p:spPr>
        <p:txBody>
          <a:bodyPr wrap="square" lIns="0" tIns="0" rIns="0" bIns="0">
            <a:spAutoFit/>
          </a:bodyPr>
          <a:lstStyle/>
          <a:p>
            <a:pPr marL="200025" indent="-200025">
              <a:lnSpc>
                <a:spcPct val="100000"/>
              </a:lnSpc>
              <a:spcAft>
                <a:spcPts val="800"/>
              </a:spcAft>
              <a:buFont typeface="Arial"/>
              <a:buChar char="•"/>
            </a:pPr>
            <a:r>
              <a:rPr lang="de-AT" sz="1430" b="0" i="0">
                <a:solidFill>
                  <a:srgbClr val="000000"/>
                </a:solidFill>
                <a:latin typeface="Calibri" panose="020F0502020204030204" pitchFamily="34" charset="0"/>
                <a:cs typeface="Calibri" panose="020F0502020204030204" pitchFamily="34" charset="0"/>
              </a:rPr>
              <a:t>Extensible </a:t>
            </a:r>
            <a:r>
              <a:rPr lang="de-AT" sz="1430" b="0" i="0" err="1">
                <a:solidFill>
                  <a:srgbClr val="000000"/>
                </a:solidFill>
                <a:latin typeface="Calibri" panose="020F0502020204030204" pitchFamily="34" charset="0"/>
                <a:cs typeface="Calibri" panose="020F0502020204030204" pitchFamily="34" charset="0"/>
              </a:rPr>
              <a:t>to</a:t>
            </a:r>
            <a:r>
              <a:rPr lang="de-AT" sz="1430" b="0" i="0">
                <a:solidFill>
                  <a:srgbClr val="000000"/>
                </a:solidFill>
                <a:latin typeface="Calibri" panose="020F0502020204030204" pitchFamily="34" charset="0"/>
                <a:cs typeface="Calibri" panose="020F0502020204030204" pitchFamily="34" charset="0"/>
              </a:rPr>
              <a:t> </a:t>
            </a:r>
            <a:r>
              <a:rPr lang="de-AT" sz="1430" b="0" i="0" err="1">
                <a:solidFill>
                  <a:srgbClr val="000000"/>
                </a:solidFill>
                <a:latin typeface="Calibri" panose="020F0502020204030204" pitchFamily="34" charset="0"/>
                <a:cs typeface="Calibri" panose="020F0502020204030204" pitchFamily="34" charset="0"/>
              </a:rPr>
              <a:t>further</a:t>
            </a:r>
            <a:r>
              <a:rPr lang="de-AT" sz="1430" b="0" i="0">
                <a:solidFill>
                  <a:srgbClr val="000000"/>
                </a:solidFill>
                <a:latin typeface="Calibri" panose="020F0502020204030204" pitchFamily="34" charset="0"/>
                <a:cs typeface="Calibri" panose="020F0502020204030204" pitchFamily="34" charset="0"/>
              </a:rPr>
              <a:t> </a:t>
            </a:r>
            <a:r>
              <a:rPr lang="de-AT" sz="1430" b="0" i="0" err="1">
                <a:solidFill>
                  <a:srgbClr val="000000"/>
                </a:solidFill>
                <a:latin typeface="Calibri" panose="020F0502020204030204" pitchFamily="34" charset="0"/>
                <a:cs typeface="Calibri" panose="020F0502020204030204" pitchFamily="34" charset="0"/>
              </a:rPr>
              <a:t>hospitals</a:t>
            </a:r>
            <a:r>
              <a:rPr lang="de-AT" sz="1430" b="0" i="0">
                <a:solidFill>
                  <a:srgbClr val="000000"/>
                </a:solidFill>
                <a:latin typeface="Calibri" panose="020F0502020204030204" pitchFamily="34" charset="0"/>
                <a:cs typeface="Calibri" panose="020F0502020204030204" pitchFamily="34" charset="0"/>
              </a:rPr>
              <a:t> </a:t>
            </a:r>
            <a:r>
              <a:rPr lang="de-AT" sz="1430" b="0" i="0" err="1">
                <a:solidFill>
                  <a:srgbClr val="000000"/>
                </a:solidFill>
                <a:latin typeface="Calibri" panose="020F0502020204030204" pitchFamily="34" charset="0"/>
                <a:cs typeface="Calibri" panose="020F0502020204030204" pitchFamily="34" charset="0"/>
              </a:rPr>
              <a:t>with</a:t>
            </a:r>
            <a:r>
              <a:rPr lang="de-AT" sz="1430" b="0" i="0">
                <a:solidFill>
                  <a:srgbClr val="000000"/>
                </a:solidFill>
                <a:latin typeface="Calibri" panose="020F0502020204030204" pitchFamily="34" charset="0"/>
                <a:cs typeface="Calibri" panose="020F0502020204030204" pitchFamily="34" charset="0"/>
              </a:rPr>
              <a:t> different </a:t>
            </a:r>
            <a:r>
              <a:rPr lang="de-AT" sz="1430" b="0" i="0" err="1">
                <a:solidFill>
                  <a:srgbClr val="000000"/>
                </a:solidFill>
                <a:latin typeface="Calibri" panose="020F0502020204030204" pitchFamily="34" charset="0"/>
                <a:cs typeface="Calibri" panose="020F0502020204030204" pitchFamily="34" charset="0"/>
              </a:rPr>
              <a:t>representations</a:t>
            </a:r>
            <a:endParaRPr lang="de-AT" sz="1430" b="0" i="0">
              <a:solidFill>
                <a:srgbClr val="000000"/>
              </a:solidFill>
              <a:latin typeface="Calibri" panose="020F0502020204030204" pitchFamily="34" charset="0"/>
              <a:cs typeface="Calibri" panose="020F0502020204030204" pitchFamily="34" charset="0"/>
            </a:endParaRPr>
          </a:p>
          <a:p>
            <a:pPr marL="200025" indent="-200025">
              <a:lnSpc>
                <a:spcPct val="100000"/>
              </a:lnSpc>
              <a:spcAft>
                <a:spcPts val="800"/>
              </a:spcAft>
              <a:buFont typeface="Arial"/>
              <a:buChar char="•"/>
            </a:pPr>
            <a:r>
              <a:rPr lang="de-AT" sz="1430">
                <a:solidFill>
                  <a:srgbClr val="000000"/>
                </a:solidFill>
                <a:latin typeface="Calibri" panose="020F0502020204030204" pitchFamily="34" charset="0"/>
                <a:cs typeface="Calibri" panose="020F0502020204030204" pitchFamily="34" charset="0"/>
              </a:rPr>
              <a:t>External </a:t>
            </a:r>
            <a:r>
              <a:rPr lang="de-AT" sz="1430" err="1">
                <a:solidFill>
                  <a:srgbClr val="000000"/>
                </a:solidFill>
                <a:latin typeface="Calibri" panose="020F0502020204030204" pitchFamily="34" charset="0"/>
                <a:cs typeface="Calibri" panose="020F0502020204030204" pitchFamily="34" charset="0"/>
              </a:rPr>
              <a:t>standards</a:t>
            </a:r>
            <a:r>
              <a:rPr lang="de-AT" sz="1430">
                <a:solidFill>
                  <a:srgbClr val="000000"/>
                </a:solidFill>
                <a:latin typeface="Calibri" panose="020F0502020204030204" pitchFamily="34" charset="0"/>
                <a:cs typeface="Calibri" panose="020F0502020204030204" pitchFamily="34" charset="0"/>
              </a:rPr>
              <a:t> and </a:t>
            </a:r>
            <a:r>
              <a:rPr lang="de-AT" sz="1430" err="1">
                <a:solidFill>
                  <a:srgbClr val="000000"/>
                </a:solidFill>
                <a:latin typeface="Calibri" panose="020F0502020204030204" pitchFamily="34" charset="0"/>
                <a:cs typeface="Calibri" panose="020F0502020204030204" pitchFamily="34" charset="0"/>
              </a:rPr>
              <a:t>resources</a:t>
            </a:r>
            <a:r>
              <a:rPr lang="de-AT" sz="1430">
                <a:solidFill>
                  <a:srgbClr val="000000"/>
                </a:solidFill>
                <a:latin typeface="Calibri" panose="020F0502020204030204" pitchFamily="34" charset="0"/>
                <a:cs typeface="Calibri" panose="020F0502020204030204" pitchFamily="34" charset="0"/>
              </a:rPr>
              <a:t> </a:t>
            </a:r>
            <a:r>
              <a:rPr lang="de-AT" sz="1430" err="1">
                <a:solidFill>
                  <a:srgbClr val="000000"/>
                </a:solidFill>
                <a:latin typeface="Calibri" panose="020F0502020204030204" pitchFamily="34" charset="0"/>
                <a:cs typeface="Calibri" panose="020F0502020204030204" pitchFamily="34" charset="0"/>
              </a:rPr>
              <a:t>for</a:t>
            </a:r>
            <a:r>
              <a:rPr lang="de-AT" sz="1430">
                <a:solidFill>
                  <a:srgbClr val="000000"/>
                </a:solidFill>
                <a:latin typeface="Calibri" panose="020F0502020204030204" pitchFamily="34" charset="0"/>
                <a:cs typeface="Calibri" panose="020F0502020204030204" pitchFamily="34" charset="0"/>
              </a:rPr>
              <a:t> </a:t>
            </a:r>
            <a:r>
              <a:rPr lang="de-AT" sz="1430" err="1">
                <a:solidFill>
                  <a:srgbClr val="000000"/>
                </a:solidFill>
                <a:latin typeface="Calibri" panose="020F0502020204030204" pitchFamily="34" charset="0"/>
                <a:cs typeface="Calibri" panose="020F0502020204030204" pitchFamily="34" charset="0"/>
              </a:rPr>
              <a:t>linking</a:t>
            </a:r>
            <a:r>
              <a:rPr lang="de-AT" sz="1430">
                <a:solidFill>
                  <a:srgbClr val="000000"/>
                </a:solidFill>
                <a:latin typeface="Calibri" panose="020F0502020204030204" pitchFamily="34" charset="0"/>
                <a:cs typeface="Calibri" panose="020F0502020204030204" pitchFamily="34" charset="0"/>
              </a:rPr>
              <a:t> </a:t>
            </a:r>
            <a:r>
              <a:rPr lang="de-AT" sz="1430" err="1">
                <a:solidFill>
                  <a:srgbClr val="000000"/>
                </a:solidFill>
                <a:latin typeface="Calibri" panose="020F0502020204030204" pitchFamily="34" charset="0"/>
                <a:cs typeface="Calibri" panose="020F0502020204030204" pitchFamily="34" charset="0"/>
              </a:rPr>
              <a:t>related</a:t>
            </a:r>
            <a:r>
              <a:rPr lang="de-AT" sz="1430">
                <a:solidFill>
                  <a:srgbClr val="000000"/>
                </a:solidFill>
                <a:latin typeface="Calibri" panose="020F0502020204030204" pitchFamily="34" charset="0"/>
                <a:cs typeface="Calibri" panose="020F0502020204030204" pitchFamily="34" charset="0"/>
              </a:rPr>
              <a:t> </a:t>
            </a:r>
            <a:r>
              <a:rPr lang="de-AT" sz="1430" err="1">
                <a:solidFill>
                  <a:srgbClr val="000000"/>
                </a:solidFill>
                <a:latin typeface="Calibri" panose="020F0502020204030204" pitchFamily="34" charset="0"/>
                <a:cs typeface="Calibri" panose="020F0502020204030204" pitchFamily="34" charset="0"/>
              </a:rPr>
              <a:t>concepts</a:t>
            </a:r>
            <a:r>
              <a:rPr lang="de-AT" sz="1430">
                <a:solidFill>
                  <a:srgbClr val="000000"/>
                </a:solidFill>
                <a:latin typeface="Calibri" panose="020F0502020204030204" pitchFamily="34" charset="0"/>
                <a:cs typeface="Calibri" panose="020F0502020204030204" pitchFamily="34" charset="0"/>
              </a:rPr>
              <a:t> (LOINC, SNOMED, etc.)</a:t>
            </a:r>
            <a:endParaRPr lang="de-AT" sz="1430" b="0" i="0">
              <a:solidFill>
                <a:srgbClr val="000000"/>
              </a:solidFill>
              <a:latin typeface="Calibri" panose="020F0502020204030204" pitchFamily="34" charset="0"/>
              <a:cs typeface="Calibri" panose="020F0502020204030204" pitchFamily="34" charset="0"/>
            </a:endParaRPr>
          </a:p>
          <a:p>
            <a:pPr marL="200025" indent="-200025">
              <a:spcAft>
                <a:spcPts val="800"/>
              </a:spcAft>
              <a:buFont typeface="Arial"/>
              <a:buChar char="•"/>
            </a:pPr>
            <a:r>
              <a:rPr lang="en-US" sz="1430">
                <a:latin typeface="Calibri" panose="020F0502020204030204" pitchFamily="34" charset="0"/>
                <a:cs typeface="Calibri" panose="020F0502020204030204" pitchFamily="34" charset="0"/>
              </a:rPr>
              <a:t>Ontologies can be integrated flexibly</a:t>
            </a:r>
          </a:p>
          <a:p>
            <a:pPr marL="200025" indent="-200025">
              <a:spcAft>
                <a:spcPts val="800"/>
              </a:spcAft>
              <a:buFont typeface="Arial"/>
              <a:buChar char="•"/>
            </a:pPr>
            <a:r>
              <a:rPr lang="en-US" sz="1430">
                <a:latin typeface="Calibri" panose="020F0502020204030204" pitchFamily="34" charset="0"/>
                <a:cs typeface="Calibri" panose="020F0502020204030204" pitchFamily="34" charset="0"/>
              </a:rPr>
              <a:t>Flexible with respect to updates</a:t>
            </a:r>
          </a:p>
          <a:p>
            <a:pPr marL="200025" indent="-200025">
              <a:spcAft>
                <a:spcPts val="800"/>
              </a:spcAft>
              <a:buFont typeface="Arial"/>
              <a:buChar char="•"/>
            </a:pPr>
            <a:r>
              <a:rPr lang="en-US" sz="1430">
                <a:latin typeface="Calibri" panose="020F0502020204030204" pitchFamily="34" charset="0"/>
                <a:cs typeface="Calibri" panose="020F0502020204030204" pitchFamily="34" charset="0"/>
              </a:rPr>
              <a:t>…</a:t>
            </a:r>
          </a:p>
        </p:txBody>
      </p:sp>
      <p:sp>
        <p:nvSpPr>
          <p:cNvPr id="6" name="Text 9">
            <a:extLst>
              <a:ext uri="{FF2B5EF4-FFF2-40B4-BE49-F238E27FC236}">
                <a16:creationId xmlns:a16="http://schemas.microsoft.com/office/drawing/2014/main" id="{46843A8F-740E-D83B-1DB7-F612CB89A88C}"/>
              </a:ext>
            </a:extLst>
          </p:cNvPr>
          <p:cNvSpPr/>
          <p:nvPr/>
        </p:nvSpPr>
        <p:spPr>
          <a:xfrm>
            <a:off x="457200" y="3298615"/>
            <a:ext cx="1780523" cy="311058"/>
          </a:xfrm>
          <a:prstGeom prst="rect">
            <a:avLst/>
          </a:prstGeom>
          <a:noFill/>
          <a:ln/>
        </p:spPr>
        <p:txBody>
          <a:bodyPr wrap="square" lIns="0" tIns="0" rIns="0" bIns="0" rtlCol="0" anchor="t"/>
          <a:lstStyle/>
          <a:p>
            <a:pPr>
              <a:lnSpc>
                <a:spcPts val="2200"/>
              </a:lnSpc>
              <a:spcAft>
                <a:spcPts val="600"/>
              </a:spcAft>
              <a:buSzPct val="100000"/>
            </a:pPr>
            <a:r>
              <a:rPr lang="en-US" sz="1400" b="1">
                <a:solidFill>
                  <a:srgbClr val="004791"/>
                </a:solidFill>
                <a:latin typeface="Calibri" pitchFamily="34" charset="0"/>
                <a:ea typeface="Calibri" pitchFamily="34" charset="-122"/>
                <a:cs typeface="Calibri" pitchFamily="34" charset="-120"/>
              </a:rPr>
              <a:t>Challenges</a:t>
            </a:r>
          </a:p>
        </p:txBody>
      </p:sp>
      <p:sp>
        <p:nvSpPr>
          <p:cNvPr id="9" name="TextBox 20">
            <a:extLst>
              <a:ext uri="{FF2B5EF4-FFF2-40B4-BE49-F238E27FC236}">
                <a16:creationId xmlns:a16="http://schemas.microsoft.com/office/drawing/2014/main" id="{B4A9531B-2A41-6C2D-3B0B-283508ACC7F3}"/>
              </a:ext>
            </a:extLst>
          </p:cNvPr>
          <p:cNvSpPr txBox="1"/>
          <p:nvPr/>
        </p:nvSpPr>
        <p:spPr>
          <a:xfrm>
            <a:off x="457200" y="3668765"/>
            <a:ext cx="8229600" cy="1085425"/>
          </a:xfrm>
          <a:prstGeom prst="rect">
            <a:avLst/>
          </a:prstGeom>
          <a:noFill/>
        </p:spPr>
        <p:txBody>
          <a:bodyPr wrap="square" lIns="0" tIns="0" rIns="0" bIns="0" anchor="t">
            <a:spAutoFit/>
          </a:bodyPr>
          <a:lstStyle/>
          <a:p>
            <a:pPr marL="200025" indent="-200025">
              <a:lnSpc>
                <a:spcPct val="100000"/>
              </a:lnSpc>
              <a:spcAft>
                <a:spcPts val="800"/>
              </a:spcAft>
              <a:buFont typeface="Arial"/>
              <a:buChar char="•"/>
            </a:pPr>
            <a:r>
              <a:rPr lang="de-DE" sz="1400" b="0" i="0">
                <a:solidFill>
                  <a:srgbClr val="000000"/>
                </a:solidFill>
                <a:latin typeface="Calibri"/>
                <a:ea typeface="Calibri"/>
                <a:cs typeface="Calibri"/>
              </a:rPr>
              <a:t>Mapping </a:t>
            </a:r>
            <a:r>
              <a:rPr lang="de-DE" sz="1400" b="0" i="0" err="1">
                <a:solidFill>
                  <a:srgbClr val="000000"/>
                </a:solidFill>
                <a:latin typeface="Calibri"/>
                <a:ea typeface="Calibri"/>
                <a:cs typeface="Calibri"/>
              </a:rPr>
              <a:t>local</a:t>
            </a:r>
            <a:r>
              <a:rPr lang="de-DE" sz="1400" b="0" i="0">
                <a:solidFill>
                  <a:srgbClr val="000000"/>
                </a:solidFill>
                <a:latin typeface="Calibri"/>
                <a:ea typeface="Calibri"/>
                <a:cs typeface="Calibri"/>
              </a:rPr>
              <a:t> </a:t>
            </a:r>
            <a:r>
              <a:rPr lang="de-DE" sz="1400" b="0" i="0" err="1">
                <a:solidFill>
                  <a:srgbClr val="000000"/>
                </a:solidFill>
                <a:latin typeface="Calibri"/>
                <a:ea typeface="Calibri"/>
                <a:cs typeface="Calibri"/>
              </a:rPr>
              <a:t>codes</a:t>
            </a:r>
            <a:r>
              <a:rPr lang="de-DE" sz="1400" b="0" i="0">
                <a:solidFill>
                  <a:srgbClr val="000000"/>
                </a:solidFill>
                <a:latin typeface="Calibri"/>
                <a:ea typeface="Calibri"/>
                <a:cs typeface="Calibri"/>
              </a:rPr>
              <a:t> </a:t>
            </a:r>
            <a:r>
              <a:rPr lang="de-DE" sz="1400" b="0" i="0" err="1">
                <a:solidFill>
                  <a:srgbClr val="000000"/>
                </a:solidFill>
                <a:latin typeface="Calibri"/>
                <a:ea typeface="Calibri"/>
                <a:cs typeface="Calibri"/>
              </a:rPr>
              <a:t>to</a:t>
            </a:r>
            <a:r>
              <a:rPr lang="de-DE" sz="1400" b="0" i="0">
                <a:solidFill>
                  <a:srgbClr val="000000"/>
                </a:solidFill>
                <a:latin typeface="Calibri"/>
                <a:ea typeface="Calibri"/>
                <a:cs typeface="Calibri"/>
              </a:rPr>
              <a:t> external </a:t>
            </a:r>
            <a:r>
              <a:rPr lang="de-DE" sz="1400" b="0" i="0" err="1">
                <a:solidFill>
                  <a:srgbClr val="000000"/>
                </a:solidFill>
                <a:latin typeface="Calibri"/>
                <a:ea typeface="Calibri"/>
                <a:cs typeface="Calibri"/>
              </a:rPr>
              <a:t>standards</a:t>
            </a:r>
            <a:br>
              <a:rPr lang="de-DE" sz="1400" b="0" i="0">
                <a:latin typeface="Calibri" panose="020F0502020204030204" pitchFamily="34" charset="0"/>
                <a:cs typeface="Calibri" panose="020F0502020204030204" pitchFamily="34" charset="0"/>
              </a:rPr>
            </a:br>
            <a:r>
              <a:rPr lang="de-DE" sz="1400" b="0" i="0" err="1">
                <a:solidFill>
                  <a:srgbClr val="000000"/>
                </a:solidFill>
                <a:latin typeface="Calibri"/>
                <a:ea typeface="Calibri"/>
                <a:cs typeface="Calibri"/>
              </a:rPr>
              <a:t>Example</a:t>
            </a:r>
            <a:r>
              <a:rPr lang="de-DE" sz="1400" b="0" i="0">
                <a:solidFill>
                  <a:srgbClr val="000000"/>
                </a:solidFill>
                <a:latin typeface="Calibri"/>
                <a:ea typeface="Calibri"/>
                <a:cs typeface="Calibri"/>
              </a:rPr>
              <a:t>: </a:t>
            </a:r>
            <a:r>
              <a:rPr lang="de-DE" sz="1400">
                <a:solidFill>
                  <a:srgbClr val="000000"/>
                </a:solidFill>
                <a:latin typeface="Calibri"/>
                <a:ea typeface="Calibri"/>
                <a:cs typeface="Calibri"/>
              </a:rPr>
              <a:t>"</a:t>
            </a:r>
            <a:r>
              <a:rPr lang="de-DE" sz="1400" b="0" i="0" err="1">
                <a:solidFill>
                  <a:srgbClr val="000000"/>
                </a:solidFill>
                <a:latin typeface="Calibri"/>
                <a:ea typeface="Calibri"/>
                <a:cs typeface="Calibri"/>
              </a:rPr>
              <a:t>crp</a:t>
            </a:r>
            <a:r>
              <a:rPr lang="de-DE" sz="1400">
                <a:solidFill>
                  <a:srgbClr val="000000"/>
                </a:solidFill>
                <a:latin typeface="Calibri"/>
                <a:ea typeface="Calibri"/>
                <a:cs typeface="Calibri"/>
              </a:rPr>
              <a:t>"</a:t>
            </a:r>
            <a:r>
              <a:rPr lang="de-DE" sz="1400" b="0" i="0">
                <a:solidFill>
                  <a:srgbClr val="000000"/>
                </a:solidFill>
                <a:latin typeface="Calibri"/>
                <a:ea typeface="Calibri"/>
                <a:cs typeface="Calibri"/>
              </a:rPr>
              <a:t> and </a:t>
            </a:r>
            <a:r>
              <a:rPr lang="de-DE" sz="1400">
                <a:solidFill>
                  <a:srgbClr val="000000"/>
                </a:solidFill>
                <a:latin typeface="Calibri"/>
                <a:ea typeface="Calibri"/>
                <a:cs typeface="Calibri"/>
              </a:rPr>
              <a:t>"</a:t>
            </a:r>
            <a:r>
              <a:rPr lang="de-DE" sz="1400" err="1">
                <a:solidFill>
                  <a:srgbClr val="000000"/>
                </a:solidFill>
                <a:latin typeface="Calibri"/>
                <a:ea typeface="Calibri"/>
                <a:cs typeface="Calibri"/>
              </a:rPr>
              <a:t>pcr</a:t>
            </a:r>
            <a:r>
              <a:rPr lang="de-DE" sz="1400">
                <a:solidFill>
                  <a:srgbClr val="000000"/>
                </a:solidFill>
                <a:latin typeface="Calibri"/>
                <a:ea typeface="Calibri"/>
                <a:cs typeface="Calibri"/>
              </a:rPr>
              <a:t>" </a:t>
            </a:r>
            <a:r>
              <a:rPr lang="de-DE" sz="1400" err="1">
                <a:solidFill>
                  <a:srgbClr val="000000"/>
                </a:solidFill>
                <a:latin typeface="Calibri"/>
                <a:ea typeface="Calibri"/>
                <a:cs typeface="Calibri"/>
              </a:rPr>
              <a:t>to</a:t>
            </a:r>
            <a:r>
              <a:rPr lang="de-DE" sz="1400">
                <a:solidFill>
                  <a:srgbClr val="000000"/>
                </a:solidFill>
                <a:latin typeface="Calibri"/>
                <a:ea typeface="Calibri"/>
                <a:cs typeface="Calibri"/>
              </a:rPr>
              <a:t> "1988-5“ (LOINC)</a:t>
            </a:r>
          </a:p>
          <a:p>
            <a:pPr marL="200025" indent="-200025">
              <a:spcAft>
                <a:spcPts val="800"/>
              </a:spcAft>
              <a:buFont typeface="Arial"/>
              <a:buChar char="•"/>
            </a:pPr>
            <a:r>
              <a:rPr lang="de-DE" sz="1400">
                <a:solidFill>
                  <a:srgbClr val="000000"/>
                </a:solidFill>
                <a:latin typeface="Calibri"/>
                <a:ea typeface="Calibri"/>
                <a:cs typeface="Calibri"/>
              </a:rPr>
              <a:t>More </a:t>
            </a:r>
            <a:r>
              <a:rPr lang="de-DE" sz="1400" err="1">
                <a:solidFill>
                  <a:srgbClr val="000000"/>
                </a:solidFill>
                <a:latin typeface="Calibri"/>
                <a:ea typeface="Calibri"/>
                <a:cs typeface="Calibri"/>
              </a:rPr>
              <a:t>computational</a:t>
            </a:r>
            <a:r>
              <a:rPr lang="de-DE" sz="1400">
                <a:solidFill>
                  <a:srgbClr val="000000"/>
                </a:solidFill>
                <a:latin typeface="Calibri"/>
                <a:ea typeface="Calibri"/>
                <a:cs typeface="Calibri"/>
              </a:rPr>
              <a:t> </a:t>
            </a:r>
            <a:r>
              <a:rPr lang="de-DE" sz="1400" err="1">
                <a:solidFill>
                  <a:srgbClr val="000000"/>
                </a:solidFill>
                <a:latin typeface="Calibri"/>
                <a:ea typeface="Calibri"/>
                <a:cs typeface="Calibri"/>
              </a:rPr>
              <a:t>load</a:t>
            </a:r>
            <a:r>
              <a:rPr lang="de-DE" sz="1400">
                <a:solidFill>
                  <a:srgbClr val="000000"/>
                </a:solidFill>
                <a:latin typeface="Calibri"/>
                <a:ea typeface="Calibri"/>
                <a:cs typeface="Calibri"/>
              </a:rPr>
              <a:t> </a:t>
            </a:r>
            <a:r>
              <a:rPr lang="de-DE" sz="1400" err="1">
                <a:solidFill>
                  <a:srgbClr val="000000"/>
                </a:solidFill>
                <a:latin typeface="Calibri"/>
                <a:ea typeface="Calibri"/>
                <a:cs typeface="Calibri"/>
              </a:rPr>
              <a:t>when</a:t>
            </a:r>
            <a:r>
              <a:rPr lang="de-DE" sz="1400">
                <a:solidFill>
                  <a:srgbClr val="000000"/>
                </a:solidFill>
                <a:latin typeface="Calibri"/>
                <a:ea typeface="Calibri"/>
                <a:cs typeface="Calibri"/>
              </a:rPr>
              <a:t> </a:t>
            </a:r>
            <a:r>
              <a:rPr lang="de-DE" sz="1400" err="1">
                <a:solidFill>
                  <a:srgbClr val="000000"/>
                </a:solidFill>
                <a:latin typeface="Calibri"/>
                <a:ea typeface="Calibri"/>
                <a:cs typeface="Calibri"/>
              </a:rPr>
              <a:t>retrieving</a:t>
            </a:r>
            <a:r>
              <a:rPr lang="de-DE" sz="1400">
                <a:solidFill>
                  <a:srgbClr val="000000"/>
                </a:solidFill>
                <a:latin typeface="Calibri"/>
                <a:ea typeface="Calibri"/>
                <a:cs typeface="Calibri"/>
              </a:rPr>
              <a:t> </a:t>
            </a:r>
            <a:r>
              <a:rPr lang="de-DE" sz="1400" err="1">
                <a:solidFill>
                  <a:srgbClr val="000000"/>
                </a:solidFill>
                <a:latin typeface="Calibri"/>
                <a:ea typeface="Calibri"/>
                <a:cs typeface="Calibri"/>
              </a:rPr>
              <a:t>the</a:t>
            </a:r>
            <a:r>
              <a:rPr lang="de-DE" sz="1400">
                <a:solidFill>
                  <a:srgbClr val="000000"/>
                </a:solidFill>
                <a:latin typeface="Calibri"/>
                <a:ea typeface="Calibri"/>
                <a:cs typeface="Calibri"/>
              </a:rPr>
              <a:t> </a:t>
            </a:r>
            <a:r>
              <a:rPr lang="de-DE" sz="1400" err="1">
                <a:solidFill>
                  <a:srgbClr val="000000"/>
                </a:solidFill>
                <a:latin typeface="Calibri"/>
                <a:ea typeface="Calibri"/>
                <a:cs typeface="Calibri"/>
              </a:rPr>
              <a:t>data</a:t>
            </a:r>
            <a:endParaRPr lang="de-DE" sz="1400">
              <a:solidFill>
                <a:srgbClr val="000000"/>
              </a:solidFill>
              <a:latin typeface="Calibri"/>
              <a:ea typeface="Calibri"/>
              <a:cs typeface="Calibri"/>
            </a:endParaRPr>
          </a:p>
          <a:p>
            <a:pPr marL="200025" indent="-200025">
              <a:lnSpc>
                <a:spcPct val="100000"/>
              </a:lnSpc>
              <a:spcAft>
                <a:spcPts val="800"/>
              </a:spcAft>
              <a:buFont typeface="Arial"/>
              <a:buChar char="•"/>
            </a:pPr>
            <a:r>
              <a:rPr lang="de-DE" sz="1430">
                <a:solidFill>
                  <a:srgbClr val="000000"/>
                </a:solidFill>
                <a:latin typeface="Calibri" panose="020F0502020204030204" pitchFamily="34" charset="0"/>
                <a:cs typeface="Calibri" panose="020F0502020204030204" pitchFamily="34" charset="0"/>
              </a:rPr>
              <a:t>…</a:t>
            </a:r>
          </a:p>
        </p:txBody>
      </p:sp>
      <p:sp>
        <p:nvSpPr>
          <p:cNvPr id="10" name="Footer Divider">
            <a:extLst>
              <a:ext uri="{FF2B5EF4-FFF2-40B4-BE49-F238E27FC236}">
                <a16:creationId xmlns:a16="http://schemas.microsoft.com/office/drawing/2014/main" id="{C7B79384-4C97-38D9-39AC-E8AD5BD914FB}"/>
              </a:ext>
            </a:extLst>
          </p:cNvPr>
          <p:cNvSpPr/>
          <p:nvPr/>
        </p:nvSpPr>
        <p:spPr>
          <a:xfrm>
            <a:off x="457200" y="4721380"/>
            <a:ext cx="8229600" cy="9525"/>
          </a:xfrm>
          <a:prstGeom prst="rect">
            <a:avLst/>
          </a:prstGeom>
          <a:solidFill>
            <a:srgbClr val="C9C3BB"/>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SE"/>
          </a:p>
        </p:txBody>
      </p:sp>
    </p:spTree>
    <p:extLst>
      <p:ext uri="{BB962C8B-B14F-4D97-AF65-F5344CB8AC3E}">
        <p14:creationId xmlns:p14="http://schemas.microsoft.com/office/powerpoint/2010/main" val="26989690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5E5C72-8F95-CA89-DB4D-8544A1E1B342}"/>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0D77DAB9-B94A-6EC6-F629-888343302220}"/>
              </a:ext>
            </a:extLst>
          </p:cNvPr>
          <p:cNvSpPr txBox="1"/>
          <p:nvPr/>
        </p:nvSpPr>
        <p:spPr>
          <a:xfrm>
            <a:off x="571501" y="806855"/>
            <a:ext cx="8229600" cy="492443"/>
          </a:xfrm>
          <a:prstGeom prst="rect">
            <a:avLst/>
          </a:prstGeom>
          <a:noFill/>
        </p:spPr>
        <p:txBody>
          <a:bodyPr wrap="square" lIns="0" tIns="0" rIns="0" bIns="0">
            <a:spAutoFit/>
          </a:bodyPr>
          <a:lstStyle/>
          <a:p>
            <a:r>
              <a:rPr lang="de-DE" sz="3200" b="1">
                <a:solidFill>
                  <a:srgbClr val="1B2A4A"/>
                </a:solidFill>
                <a:latin typeface="Bookman Old Style"/>
              </a:rPr>
              <a:t>Integration </a:t>
            </a:r>
            <a:r>
              <a:rPr lang="de-DE" sz="3200" b="1" err="1">
                <a:solidFill>
                  <a:srgbClr val="1B2A4A"/>
                </a:solidFill>
                <a:latin typeface="Bookman Old Style"/>
              </a:rPr>
              <a:t>using</a:t>
            </a:r>
            <a:r>
              <a:rPr lang="de-DE" sz="3200" b="1">
                <a:solidFill>
                  <a:srgbClr val="1B2A4A"/>
                </a:solidFill>
                <a:latin typeface="Bookman Old Style"/>
              </a:rPr>
              <a:t> LLMs: A Case Study</a:t>
            </a:r>
            <a:endParaRPr sz="3200" b="1" i="0">
              <a:solidFill>
                <a:srgbClr val="1B2A4A"/>
              </a:solidFill>
              <a:latin typeface="Bookman Old Style"/>
            </a:endParaRPr>
          </a:p>
        </p:txBody>
      </p:sp>
      <p:sp>
        <p:nvSpPr>
          <p:cNvPr id="4" name="Text 0">
            <a:extLst>
              <a:ext uri="{FF2B5EF4-FFF2-40B4-BE49-F238E27FC236}">
                <a16:creationId xmlns:a16="http://schemas.microsoft.com/office/drawing/2014/main" id="{BDE662CD-7D04-F5D7-D20D-521C9011CD4C}"/>
              </a:ext>
            </a:extLst>
          </p:cNvPr>
          <p:cNvSpPr/>
          <p:nvPr/>
        </p:nvSpPr>
        <p:spPr>
          <a:xfrm>
            <a:off x="457200" y="301752"/>
            <a:ext cx="3840480" cy="274320"/>
          </a:xfrm>
          <a:prstGeom prst="rect">
            <a:avLst/>
          </a:prstGeom>
          <a:noFill/>
          <a:ln/>
        </p:spPr>
        <p:txBody>
          <a:bodyPr wrap="square" lIns="0" tIns="0" rIns="0" bIns="0" rtlCol="0" anchor="ctr"/>
          <a:lstStyle/>
          <a:p>
            <a:r>
              <a:rPr lang="en-US" sz="1100" b="1" kern="0" spc="200">
                <a:solidFill>
                  <a:srgbClr val="004791"/>
                </a:solidFill>
                <a:latin typeface="Calibri"/>
                <a:ea typeface="Calibri"/>
                <a:cs typeface="Calibri"/>
              </a:rPr>
              <a:t>THIRD GENERATION</a:t>
            </a:r>
            <a:endParaRPr lang="en-US" sz="1100"/>
          </a:p>
        </p:txBody>
      </p:sp>
      <p:sp>
        <p:nvSpPr>
          <p:cNvPr id="29" name="Text 17">
            <a:extLst>
              <a:ext uri="{FF2B5EF4-FFF2-40B4-BE49-F238E27FC236}">
                <a16:creationId xmlns:a16="http://schemas.microsoft.com/office/drawing/2014/main" id="{E0C98455-F4EE-08BD-F74C-26B4D457E153}"/>
              </a:ext>
            </a:extLst>
          </p:cNvPr>
          <p:cNvSpPr/>
          <p:nvPr/>
        </p:nvSpPr>
        <p:spPr>
          <a:xfrm>
            <a:off x="457200" y="4832604"/>
            <a:ext cx="2743200" cy="146304"/>
          </a:xfrm>
          <a:prstGeom prst="rect">
            <a:avLst/>
          </a:prstGeom>
          <a:noFill/>
          <a:ln/>
        </p:spPr>
        <p:txBody>
          <a:bodyPr wrap="square" lIns="0" tIns="0" rIns="0" bIns="0" rtlCol="0" anchor="ctr"/>
          <a:lstStyle/>
          <a:p>
            <a:pPr marL="0" indent="0" algn="l">
              <a:buNone/>
            </a:pPr>
            <a:r>
              <a:rPr lang="en-US" sz="800" b="1" kern="0" spc="100">
                <a:solidFill>
                  <a:srgbClr val="004791"/>
                </a:solidFill>
                <a:latin typeface="Calibri" pitchFamily="34" charset="0"/>
                <a:ea typeface="Calibri" pitchFamily="34" charset="-122"/>
                <a:cs typeface="Calibri" pitchFamily="34" charset="-120"/>
              </a:rPr>
              <a:t>KTH</a:t>
            </a:r>
            <a:r>
              <a:rPr lang="en-US" sz="800" kern="0" spc="100">
                <a:solidFill>
                  <a:srgbClr val="C9C3BB"/>
                </a:solidFill>
                <a:latin typeface="Calibri" pitchFamily="34" charset="0"/>
                <a:ea typeface="Calibri" pitchFamily="34" charset="-122"/>
                <a:cs typeface="Calibri" pitchFamily="34" charset="-120"/>
              </a:rPr>
              <a:t>  /  </a:t>
            </a:r>
            <a:r>
              <a:rPr lang="en-US" sz="800" b="1" kern="0" spc="100">
                <a:solidFill>
                  <a:srgbClr val="57068C"/>
                </a:solidFill>
                <a:latin typeface="Calibri" pitchFamily="34" charset="0"/>
                <a:ea typeface="Calibri" pitchFamily="34" charset="-122"/>
                <a:cs typeface="Calibri" pitchFamily="34" charset="-120"/>
              </a:rPr>
              <a:t>NYU</a:t>
            </a:r>
            <a:r>
              <a:rPr lang="en-US" sz="800" kern="0" spc="100">
                <a:solidFill>
                  <a:srgbClr val="C9C3BB"/>
                </a:solidFill>
                <a:latin typeface="Calibri" pitchFamily="34" charset="0"/>
                <a:ea typeface="Calibri" pitchFamily="34" charset="-122"/>
                <a:cs typeface="Calibri" pitchFamily="34" charset="-120"/>
              </a:rPr>
              <a:t>  /  </a:t>
            </a:r>
            <a:r>
              <a:rPr lang="en-US" sz="800" b="1" kern="0" spc="100">
                <a:solidFill>
                  <a:srgbClr val="0066B3"/>
                </a:solidFill>
                <a:latin typeface="Calibri" pitchFamily="34" charset="0"/>
                <a:ea typeface="Calibri" pitchFamily="34" charset="-122"/>
                <a:cs typeface="Calibri" pitchFamily="34" charset="-120"/>
              </a:rPr>
              <a:t>TU Wien</a:t>
            </a:r>
            <a:endParaRPr lang="en-US" sz="800"/>
          </a:p>
        </p:txBody>
      </p:sp>
      <p:sp>
        <p:nvSpPr>
          <p:cNvPr id="31" name="Text 18">
            <a:extLst>
              <a:ext uri="{FF2B5EF4-FFF2-40B4-BE49-F238E27FC236}">
                <a16:creationId xmlns:a16="http://schemas.microsoft.com/office/drawing/2014/main" id="{68972F36-769F-7B98-79C8-86523CC82688}"/>
              </a:ext>
            </a:extLst>
          </p:cNvPr>
          <p:cNvSpPr/>
          <p:nvPr/>
        </p:nvSpPr>
        <p:spPr>
          <a:xfrm>
            <a:off x="5486400" y="4823460"/>
            <a:ext cx="2743200" cy="164592"/>
          </a:xfrm>
          <a:prstGeom prst="rect">
            <a:avLst/>
          </a:prstGeom>
          <a:noFill/>
          <a:ln/>
        </p:spPr>
        <p:txBody>
          <a:bodyPr wrap="square" lIns="0" tIns="0" rIns="0" bIns="0" rtlCol="0" anchor="ctr"/>
          <a:lstStyle/>
          <a:p>
            <a:pPr algn="r"/>
            <a:r>
              <a:rPr lang="en-US" sz="800">
                <a:solidFill>
                  <a:srgbClr val="5C6470"/>
                </a:solidFill>
                <a:latin typeface="Calibri"/>
                <a:ea typeface="Calibri"/>
                <a:cs typeface="Calibri"/>
              </a:rPr>
              <a:t>Katja Hose</a:t>
            </a:r>
            <a:endParaRPr lang="en-US"/>
          </a:p>
        </p:txBody>
      </p:sp>
      <p:sp>
        <p:nvSpPr>
          <p:cNvPr id="33" name="Text 19">
            <a:extLst>
              <a:ext uri="{FF2B5EF4-FFF2-40B4-BE49-F238E27FC236}">
                <a16:creationId xmlns:a16="http://schemas.microsoft.com/office/drawing/2014/main" id="{1B43FA65-979B-7B55-CACF-F822A6AF4E9A}"/>
              </a:ext>
            </a:extLst>
          </p:cNvPr>
          <p:cNvSpPr/>
          <p:nvPr/>
        </p:nvSpPr>
        <p:spPr>
          <a:xfrm>
            <a:off x="8321040" y="4823460"/>
            <a:ext cx="365760" cy="164592"/>
          </a:xfrm>
          <a:prstGeom prst="rect">
            <a:avLst/>
          </a:prstGeom>
          <a:noFill/>
          <a:ln/>
        </p:spPr>
        <p:txBody>
          <a:bodyPr wrap="square" lIns="0" tIns="0" rIns="0" bIns="0" rtlCol="0" anchor="ctr"/>
          <a:lstStyle/>
          <a:p>
            <a:pPr marL="0" indent="0" algn="r">
              <a:buNone/>
            </a:pPr>
            <a:fld id="{00000000-0000-0000-0000-000000000031}" type="slidenum">
              <a:rPr lang="en-US" sz="800">
                <a:solidFill>
                  <a:srgbClr val="5C6470"/>
                </a:solidFill>
                <a:latin typeface="Calibri" pitchFamily="34" charset="0"/>
                <a:ea typeface="Calibri" pitchFamily="34" charset="-122"/>
                <a:cs typeface="Calibri" pitchFamily="34" charset="-120"/>
              </a:rPr>
              <a:t>63</a:t>
            </a:fld>
            <a:endParaRPr lang="en-US" sz="800"/>
          </a:p>
        </p:txBody>
      </p:sp>
      <p:sp>
        <p:nvSpPr>
          <p:cNvPr id="2" name="TextBox 20">
            <a:extLst>
              <a:ext uri="{FF2B5EF4-FFF2-40B4-BE49-F238E27FC236}">
                <a16:creationId xmlns:a16="http://schemas.microsoft.com/office/drawing/2014/main" id="{80A72E73-3007-E48A-C35F-9C9EF80F68C4}"/>
              </a:ext>
            </a:extLst>
          </p:cNvPr>
          <p:cNvSpPr txBox="1"/>
          <p:nvPr/>
        </p:nvSpPr>
        <p:spPr>
          <a:xfrm>
            <a:off x="554477" y="1393013"/>
            <a:ext cx="8229600" cy="220060"/>
          </a:xfrm>
          <a:prstGeom prst="rect">
            <a:avLst/>
          </a:prstGeom>
          <a:noFill/>
        </p:spPr>
        <p:txBody>
          <a:bodyPr wrap="square" lIns="0" tIns="0" rIns="0" bIns="0">
            <a:spAutoFit/>
          </a:bodyPr>
          <a:lstStyle/>
          <a:p>
            <a:pPr>
              <a:lnSpc>
                <a:spcPct val="100000"/>
              </a:lnSpc>
              <a:spcAft>
                <a:spcPts val="800"/>
              </a:spcAft>
            </a:pPr>
            <a:r>
              <a:rPr lang="de-DE" sz="1430" b="0" i="0">
                <a:solidFill>
                  <a:srgbClr val="000000"/>
                </a:solidFill>
                <a:latin typeface="Calibri" panose="020F0502020204030204" pitchFamily="34" charset="0"/>
                <a:cs typeface="Calibri" panose="020F0502020204030204" pitchFamily="34" charset="0"/>
              </a:rPr>
              <a:t>Denmark </a:t>
            </a:r>
            <a:r>
              <a:rPr lang="de-DE" sz="1430" b="0" i="0" err="1">
                <a:solidFill>
                  <a:srgbClr val="000000"/>
                </a:solidFill>
                <a:latin typeface="Calibri" panose="020F0502020204030204" pitchFamily="34" charset="0"/>
                <a:cs typeface="Calibri" panose="020F0502020204030204" pitchFamily="34" charset="0"/>
              </a:rPr>
              <a:t>has</a:t>
            </a:r>
            <a:r>
              <a:rPr lang="de-DE" sz="1430" b="0" i="0">
                <a:solidFill>
                  <a:srgbClr val="000000"/>
                </a:solidFill>
                <a:latin typeface="Calibri" panose="020F0502020204030204" pitchFamily="34" charset="0"/>
                <a:cs typeface="Calibri" panose="020F0502020204030204" pitchFamily="34" charset="0"/>
              </a:rPr>
              <a:t> a </a:t>
            </a:r>
            <a:r>
              <a:rPr lang="de-DE" sz="1430" b="0" i="0" err="1">
                <a:solidFill>
                  <a:srgbClr val="000000"/>
                </a:solidFill>
                <a:latin typeface="Calibri" panose="020F0502020204030204" pitchFamily="34" charset="0"/>
                <a:cs typeface="Calibri" panose="020F0502020204030204" pitchFamily="34" charset="0"/>
              </a:rPr>
              <a:t>centralized</a:t>
            </a:r>
            <a:r>
              <a:rPr lang="de-DE" sz="1430" b="0" i="0">
                <a:solidFill>
                  <a:srgbClr val="000000"/>
                </a:solidFill>
                <a:latin typeface="Calibri" panose="020F0502020204030204" pitchFamily="34" charset="0"/>
                <a:cs typeface="Calibri" panose="020F0502020204030204" pitchFamily="34" charset="0"/>
              </a:rPr>
              <a:t> national </a:t>
            </a:r>
            <a:r>
              <a:rPr lang="de-DE" sz="1430" b="0" i="0" err="1">
                <a:solidFill>
                  <a:srgbClr val="000000"/>
                </a:solidFill>
                <a:latin typeface="Calibri" panose="020F0502020204030204" pitchFamily="34" charset="0"/>
                <a:cs typeface="Calibri" panose="020F0502020204030204" pitchFamily="34" charset="0"/>
              </a:rPr>
              <a:t>hospital</a:t>
            </a:r>
            <a:r>
              <a:rPr lang="de-DE" sz="1430" b="0" i="0">
                <a:solidFill>
                  <a:srgbClr val="000000"/>
                </a:solidFill>
                <a:latin typeface="Calibri" panose="020F0502020204030204" pitchFamily="34" charset="0"/>
                <a:cs typeface="Calibri" panose="020F0502020204030204" pitchFamily="34" charset="0"/>
              </a:rPr>
              <a:t> </a:t>
            </a:r>
            <a:r>
              <a:rPr lang="de-DE" sz="1430" b="0" i="0" err="1">
                <a:solidFill>
                  <a:srgbClr val="000000"/>
                </a:solidFill>
                <a:latin typeface="Calibri" panose="020F0502020204030204" pitchFamily="34" charset="0"/>
                <a:cs typeface="Calibri" panose="020F0502020204030204" pitchFamily="34" charset="0"/>
              </a:rPr>
              <a:t>register</a:t>
            </a:r>
            <a:r>
              <a:rPr lang="de-DE" sz="1430" b="0" i="0">
                <a:solidFill>
                  <a:srgbClr val="000000"/>
                </a:solidFill>
                <a:latin typeface="Calibri" panose="020F0502020204030204" pitchFamily="34" charset="0"/>
                <a:cs typeface="Calibri" panose="020F0502020204030204" pitchFamily="34" charset="0"/>
              </a:rPr>
              <a:t> </a:t>
            </a:r>
            <a:r>
              <a:rPr lang="de-DE" sz="1430" b="0" i="0" err="1">
                <a:solidFill>
                  <a:srgbClr val="000000"/>
                </a:solidFill>
                <a:latin typeface="Calibri" panose="020F0502020204030204" pitchFamily="34" charset="0"/>
                <a:cs typeface="Calibri" panose="020F0502020204030204" pitchFamily="34" charset="0"/>
              </a:rPr>
              <a:t>since</a:t>
            </a:r>
            <a:r>
              <a:rPr lang="de-DE" sz="1430" b="0" i="0">
                <a:solidFill>
                  <a:srgbClr val="000000"/>
                </a:solidFill>
                <a:latin typeface="Calibri" panose="020F0502020204030204" pitchFamily="34" charset="0"/>
                <a:cs typeface="Calibri" panose="020F0502020204030204" pitchFamily="34" charset="0"/>
              </a:rPr>
              <a:t> </a:t>
            </a:r>
            <a:r>
              <a:rPr lang="de-DE" sz="1430">
                <a:solidFill>
                  <a:srgbClr val="000000"/>
                </a:solidFill>
                <a:latin typeface="Calibri" panose="020F0502020204030204" pitchFamily="34" charset="0"/>
                <a:cs typeface="Calibri" panose="020F0502020204030204" pitchFamily="34" charset="0"/>
              </a:rPr>
              <a:t>the 70s (The Danish National Patient Register)</a:t>
            </a:r>
            <a:endParaRPr lang="de-DE" sz="1430" b="0" i="0">
              <a:solidFill>
                <a:srgbClr val="000000"/>
              </a:solidFill>
              <a:latin typeface="Calibri" panose="020F0502020204030204" pitchFamily="34" charset="0"/>
              <a:cs typeface="Calibri" panose="020F0502020204030204" pitchFamily="34" charset="0"/>
            </a:endParaRPr>
          </a:p>
        </p:txBody>
      </p:sp>
      <p:sp>
        <p:nvSpPr>
          <p:cNvPr id="10" name="TextBox 8">
            <a:extLst>
              <a:ext uri="{FF2B5EF4-FFF2-40B4-BE49-F238E27FC236}">
                <a16:creationId xmlns:a16="http://schemas.microsoft.com/office/drawing/2014/main" id="{18FF4244-9055-18DC-12A8-258D02B22A62}"/>
              </a:ext>
            </a:extLst>
          </p:cNvPr>
          <p:cNvSpPr txBox="1"/>
          <p:nvPr/>
        </p:nvSpPr>
        <p:spPr>
          <a:xfrm>
            <a:off x="554477" y="1671854"/>
            <a:ext cx="8229600" cy="228600"/>
          </a:xfrm>
          <a:prstGeom prst="rect">
            <a:avLst/>
          </a:prstGeom>
          <a:noFill/>
        </p:spPr>
        <p:txBody>
          <a:bodyPr wrap="square" lIns="0" tIns="0" rIns="0" bIns="0">
            <a:spAutoFit/>
          </a:bodyPr>
          <a:lstStyle/>
          <a:p>
            <a:r>
              <a:rPr lang="de-DE" sz="1430" err="1">
                <a:solidFill>
                  <a:srgbClr val="000000"/>
                </a:solidFill>
                <a:latin typeface="Calibri" panose="020F0502020204030204" pitchFamily="34" charset="0"/>
                <a:cs typeface="Calibri" panose="020F0502020204030204" pitchFamily="34" charset="0"/>
              </a:rPr>
              <a:t>Evolving</a:t>
            </a:r>
            <a:r>
              <a:rPr lang="de-DE" sz="1430">
                <a:solidFill>
                  <a:srgbClr val="000000"/>
                </a:solidFill>
                <a:latin typeface="Calibri" panose="020F0502020204030204" pitchFamily="34" charset="0"/>
                <a:cs typeface="Calibri" panose="020F0502020204030204" pitchFamily="34" charset="0"/>
              </a:rPr>
              <a:t> registries (three </a:t>
            </a:r>
            <a:r>
              <a:rPr lang="de-DE" sz="1430" err="1">
                <a:solidFill>
                  <a:srgbClr val="000000"/>
                </a:solidFill>
                <a:latin typeface="Calibri" panose="020F0502020204030204" pitchFamily="34" charset="0"/>
                <a:cs typeface="Calibri" panose="020F0502020204030204" pitchFamily="34" charset="0"/>
              </a:rPr>
              <a:t>major</a:t>
            </a:r>
            <a:r>
              <a:rPr lang="de-DE" sz="1430">
                <a:solidFill>
                  <a:srgbClr val="000000"/>
                </a:solidFill>
                <a:latin typeface="Calibri" panose="020F0502020204030204" pitchFamily="34" charset="0"/>
                <a:cs typeface="Calibri" panose="020F0502020204030204" pitchFamily="34" charset="0"/>
              </a:rPr>
              <a:t> </a:t>
            </a:r>
            <a:r>
              <a:rPr lang="de-DE" sz="1430" err="1">
                <a:solidFill>
                  <a:srgbClr val="000000"/>
                </a:solidFill>
                <a:latin typeface="Calibri" panose="020F0502020204030204" pitchFamily="34" charset="0"/>
                <a:cs typeface="Calibri" panose="020F0502020204030204" pitchFamily="34" charset="0"/>
              </a:rPr>
              <a:t>revisions</a:t>
            </a:r>
            <a:r>
              <a:rPr lang="de-DE" sz="1430">
                <a:solidFill>
                  <a:srgbClr val="000000"/>
                </a:solidFill>
                <a:latin typeface="Calibri" panose="020F0502020204030204" pitchFamily="34" charset="0"/>
                <a:cs typeface="Calibri" panose="020F0502020204030204" pitchFamily="34" charset="0"/>
              </a:rPr>
              <a:t> so </a:t>
            </a:r>
            <a:r>
              <a:rPr lang="de-DE" sz="1430" err="1">
                <a:solidFill>
                  <a:srgbClr val="000000"/>
                </a:solidFill>
                <a:latin typeface="Calibri" panose="020F0502020204030204" pitchFamily="34" charset="0"/>
                <a:cs typeface="Calibri" panose="020F0502020204030204" pitchFamily="34" charset="0"/>
              </a:rPr>
              <a:t>far</a:t>
            </a:r>
            <a:r>
              <a:rPr lang="de-DE" sz="1430">
                <a:solidFill>
                  <a:srgbClr val="000000"/>
                </a:solidFill>
                <a:latin typeface="Calibri" panose="020F0502020204030204" pitchFamily="34" charset="0"/>
                <a:cs typeface="Calibri" panose="020F0502020204030204" pitchFamily="34" charset="0"/>
              </a:rPr>
              <a:t>)</a:t>
            </a:r>
          </a:p>
        </p:txBody>
      </p:sp>
      <p:sp>
        <p:nvSpPr>
          <p:cNvPr id="12" name="Rounded Rectangle 13">
            <a:extLst>
              <a:ext uri="{FF2B5EF4-FFF2-40B4-BE49-F238E27FC236}">
                <a16:creationId xmlns:a16="http://schemas.microsoft.com/office/drawing/2014/main" id="{9231700E-5C32-7325-9F28-72E47C169B82}"/>
              </a:ext>
            </a:extLst>
          </p:cNvPr>
          <p:cNvSpPr/>
          <p:nvPr/>
        </p:nvSpPr>
        <p:spPr>
          <a:xfrm>
            <a:off x="457200" y="2056637"/>
            <a:ext cx="1574800" cy="1016000"/>
          </a:xfrm>
          <a:prstGeom prst="roundRect">
            <a:avLst>
              <a:gd name="adj" fmla="val 5000"/>
            </a:avLst>
          </a:prstGeom>
          <a:solidFill>
            <a:srgbClr val="F5F0EC"/>
          </a:solidFill>
          <a:ln w="9525">
            <a:solidFill>
              <a:srgbClr val="F5F0EC"/>
            </a:solidFill>
          </a:ln>
          <a:effectLst/>
        </p:spPr>
        <p:style>
          <a:lnRef idx="1">
            <a:schemeClr val="accent1"/>
          </a:lnRef>
          <a:fillRef idx="3">
            <a:schemeClr val="accent1"/>
          </a:fillRef>
          <a:effectRef idx="2">
            <a:schemeClr val="accent1"/>
          </a:effectRef>
          <a:fontRef idx="minor">
            <a:schemeClr val="lt1"/>
          </a:fontRef>
        </p:style>
        <p:txBody>
          <a:bodyPr wrap="square" lIns="88900" tIns="76200" rIns="88900" bIns="25400" rtlCol="0" anchor="t"/>
          <a:lstStyle/>
          <a:p>
            <a:pPr algn="l"/>
            <a:r>
              <a:rPr sz="1200" b="1" i="0">
                <a:solidFill>
                  <a:srgbClr val="004691"/>
                </a:solidFill>
                <a:latin typeface="Calibri"/>
              </a:rPr>
              <a:t>CPR</a:t>
            </a:r>
          </a:p>
          <a:p>
            <a:pPr algn="l"/>
            <a:r>
              <a:rPr sz="700" b="0" i="1">
                <a:solidFill>
                  <a:srgbClr val="5C6470"/>
                </a:solidFill>
                <a:latin typeface="Calibri"/>
              </a:rPr>
              <a:t>Det Centrale Personregister</a:t>
            </a:r>
          </a:p>
          <a:p>
            <a:pPr algn="l">
              <a:spcBef>
                <a:spcPts val="100"/>
              </a:spcBef>
            </a:pPr>
            <a:r>
              <a:rPr sz="750" b="0" i="0">
                <a:solidFill>
                  <a:srgbClr val="1B2330"/>
                </a:solidFill>
                <a:latin typeface="Consolas"/>
              </a:rPr>
              <a:t>t_person</a:t>
            </a:r>
          </a:p>
          <a:p>
            <a:pPr algn="l">
              <a:spcBef>
                <a:spcPts val="100"/>
              </a:spcBef>
            </a:pPr>
            <a:r>
              <a:rPr sz="750" b="0" i="0">
                <a:solidFill>
                  <a:srgbClr val="1B2330"/>
                </a:solidFill>
                <a:latin typeface="Consolas"/>
              </a:rPr>
              <a:t>t_person_status</a:t>
            </a:r>
          </a:p>
          <a:p>
            <a:pPr algn="l">
              <a:spcBef>
                <a:spcPts val="100"/>
              </a:spcBef>
            </a:pPr>
            <a:r>
              <a:rPr sz="750" b="0" i="0">
                <a:solidFill>
                  <a:srgbClr val="1B2330"/>
                </a:solidFill>
                <a:latin typeface="Consolas"/>
              </a:rPr>
              <a:t>t_adresse_udland</a:t>
            </a:r>
          </a:p>
          <a:p>
            <a:pPr algn="l">
              <a:spcBef>
                <a:spcPts val="100"/>
              </a:spcBef>
            </a:pPr>
            <a:r>
              <a:rPr sz="750" b="0" i="0">
                <a:solidFill>
                  <a:srgbClr val="1B2330"/>
                </a:solidFill>
                <a:latin typeface="Consolas"/>
              </a:rPr>
              <a:t>+2 history</a:t>
            </a:r>
          </a:p>
        </p:txBody>
      </p:sp>
      <p:sp>
        <p:nvSpPr>
          <p:cNvPr id="13" name="Rounded Rectangle 14">
            <a:extLst>
              <a:ext uri="{FF2B5EF4-FFF2-40B4-BE49-F238E27FC236}">
                <a16:creationId xmlns:a16="http://schemas.microsoft.com/office/drawing/2014/main" id="{EFB4BDBB-0839-AF09-1ADA-9B31BEA06F04}"/>
              </a:ext>
            </a:extLst>
          </p:cNvPr>
          <p:cNvSpPr/>
          <p:nvPr/>
        </p:nvSpPr>
        <p:spPr>
          <a:xfrm>
            <a:off x="2120900" y="2056637"/>
            <a:ext cx="1574800" cy="1016000"/>
          </a:xfrm>
          <a:prstGeom prst="roundRect">
            <a:avLst>
              <a:gd name="adj" fmla="val 5000"/>
            </a:avLst>
          </a:prstGeom>
          <a:solidFill>
            <a:srgbClr val="F5F0EC"/>
          </a:solidFill>
          <a:ln w="9525">
            <a:solidFill>
              <a:srgbClr val="F5F0EC"/>
            </a:solidFill>
          </a:ln>
          <a:effectLst/>
        </p:spPr>
        <p:style>
          <a:lnRef idx="1">
            <a:schemeClr val="accent1"/>
          </a:lnRef>
          <a:fillRef idx="3">
            <a:schemeClr val="accent1"/>
          </a:fillRef>
          <a:effectRef idx="2">
            <a:schemeClr val="accent1"/>
          </a:effectRef>
          <a:fontRef idx="minor">
            <a:schemeClr val="lt1"/>
          </a:fontRef>
        </p:style>
        <p:txBody>
          <a:bodyPr wrap="square" lIns="88900" tIns="76200" rIns="88900" bIns="25400" rtlCol="0" anchor="t"/>
          <a:lstStyle/>
          <a:p>
            <a:pPr algn="l"/>
            <a:r>
              <a:rPr sz="1200" b="1" i="0">
                <a:solidFill>
                  <a:srgbClr val="004691"/>
                </a:solidFill>
                <a:latin typeface="Calibri"/>
              </a:rPr>
              <a:t>LPR1 / LPR2</a:t>
            </a:r>
          </a:p>
          <a:p>
            <a:pPr algn="l"/>
            <a:r>
              <a:rPr sz="700" b="0" i="1">
                <a:solidFill>
                  <a:srgbClr val="5C6470"/>
                </a:solidFill>
                <a:latin typeface="Calibri"/>
              </a:rPr>
              <a:t>Landspatientregisteret, 1977–</a:t>
            </a:r>
          </a:p>
          <a:p>
            <a:pPr algn="l">
              <a:spcBef>
                <a:spcPts val="100"/>
              </a:spcBef>
            </a:pPr>
            <a:r>
              <a:rPr sz="750" b="0" i="0">
                <a:solidFill>
                  <a:srgbClr val="1B2330"/>
                </a:solidFill>
                <a:latin typeface="Consolas"/>
              </a:rPr>
              <a:t>t_adm</a:t>
            </a:r>
          </a:p>
          <a:p>
            <a:pPr algn="l">
              <a:spcBef>
                <a:spcPts val="100"/>
              </a:spcBef>
            </a:pPr>
            <a:r>
              <a:rPr sz="750" b="0" i="0">
                <a:solidFill>
                  <a:srgbClr val="1B2330"/>
                </a:solidFill>
                <a:latin typeface="Consolas"/>
              </a:rPr>
              <a:t>t_diag</a:t>
            </a:r>
          </a:p>
          <a:p>
            <a:pPr algn="l">
              <a:spcBef>
                <a:spcPts val="100"/>
              </a:spcBef>
            </a:pPr>
            <a:r>
              <a:rPr sz="750" b="0" i="0">
                <a:solidFill>
                  <a:srgbClr val="1B2330"/>
                </a:solidFill>
                <a:latin typeface="Consolas"/>
              </a:rPr>
              <a:t>t_sksube</a:t>
            </a:r>
          </a:p>
          <a:p>
            <a:pPr algn="l">
              <a:spcBef>
                <a:spcPts val="100"/>
              </a:spcBef>
            </a:pPr>
            <a:r>
              <a:rPr sz="750" b="0" i="0">
                <a:solidFill>
                  <a:srgbClr val="1B2330"/>
                </a:solidFill>
                <a:latin typeface="Consolas"/>
              </a:rPr>
              <a:t>+3 more</a:t>
            </a:r>
          </a:p>
        </p:txBody>
      </p:sp>
      <p:sp>
        <p:nvSpPr>
          <p:cNvPr id="14" name="Rounded Rectangle 15">
            <a:extLst>
              <a:ext uri="{FF2B5EF4-FFF2-40B4-BE49-F238E27FC236}">
                <a16:creationId xmlns:a16="http://schemas.microsoft.com/office/drawing/2014/main" id="{C53AFDA6-91B4-A7A6-5C96-7BDB56FB5153}"/>
              </a:ext>
            </a:extLst>
          </p:cNvPr>
          <p:cNvSpPr/>
          <p:nvPr/>
        </p:nvSpPr>
        <p:spPr>
          <a:xfrm>
            <a:off x="3784600" y="2056637"/>
            <a:ext cx="1574800" cy="1016000"/>
          </a:xfrm>
          <a:prstGeom prst="roundRect">
            <a:avLst>
              <a:gd name="adj" fmla="val 5000"/>
            </a:avLst>
          </a:prstGeom>
          <a:solidFill>
            <a:srgbClr val="F5F0EC"/>
          </a:solidFill>
          <a:ln w="9525">
            <a:solidFill>
              <a:srgbClr val="F5F0EC"/>
            </a:solidFill>
          </a:ln>
          <a:effectLst/>
        </p:spPr>
        <p:style>
          <a:lnRef idx="1">
            <a:schemeClr val="accent1"/>
          </a:lnRef>
          <a:fillRef idx="3">
            <a:schemeClr val="accent1"/>
          </a:fillRef>
          <a:effectRef idx="2">
            <a:schemeClr val="accent1"/>
          </a:effectRef>
          <a:fontRef idx="minor">
            <a:schemeClr val="lt1"/>
          </a:fontRef>
        </p:style>
        <p:txBody>
          <a:bodyPr wrap="square" lIns="88900" tIns="76200" rIns="88900" bIns="25400" rtlCol="0" anchor="t"/>
          <a:lstStyle/>
          <a:p>
            <a:pPr algn="l"/>
            <a:r>
              <a:rPr sz="1200" b="1" i="0">
                <a:solidFill>
                  <a:srgbClr val="004691"/>
                </a:solidFill>
                <a:latin typeface="Calibri"/>
              </a:rPr>
              <a:t>LPR2 psyk.</a:t>
            </a:r>
          </a:p>
          <a:p>
            <a:pPr algn="l"/>
            <a:r>
              <a:rPr sz="700" b="0" i="1">
                <a:solidFill>
                  <a:srgbClr val="5C6470"/>
                </a:solidFill>
                <a:latin typeface="Calibri"/>
              </a:rPr>
              <a:t>psychiatric extension, 1995–</a:t>
            </a:r>
          </a:p>
          <a:p>
            <a:pPr algn="l">
              <a:spcBef>
                <a:spcPts val="100"/>
              </a:spcBef>
            </a:pPr>
            <a:r>
              <a:rPr sz="750" b="0" i="0">
                <a:solidFill>
                  <a:srgbClr val="1B2330"/>
                </a:solidFill>
                <a:latin typeface="Consolas"/>
              </a:rPr>
              <a:t>t_psyk_adm</a:t>
            </a:r>
          </a:p>
          <a:p>
            <a:pPr algn="l">
              <a:spcBef>
                <a:spcPts val="100"/>
              </a:spcBef>
            </a:pPr>
            <a:r>
              <a:rPr sz="750" b="0" i="0">
                <a:solidFill>
                  <a:srgbClr val="1B2330"/>
                </a:solidFill>
                <a:latin typeface="Consolas"/>
              </a:rPr>
              <a:t>t_psyk_diag</a:t>
            </a:r>
          </a:p>
          <a:p>
            <a:pPr algn="l">
              <a:spcBef>
                <a:spcPts val="100"/>
              </a:spcBef>
            </a:pPr>
            <a:r>
              <a:rPr sz="750" b="0" i="0">
                <a:solidFill>
                  <a:srgbClr val="1B2330"/>
                </a:solidFill>
                <a:latin typeface="Consolas"/>
              </a:rPr>
              <a:t>t_psyk_sksopr</a:t>
            </a:r>
          </a:p>
          <a:p>
            <a:pPr algn="l">
              <a:spcBef>
                <a:spcPts val="100"/>
              </a:spcBef>
            </a:pPr>
            <a:r>
              <a:rPr sz="750" b="0" i="0">
                <a:solidFill>
                  <a:srgbClr val="1B2330"/>
                </a:solidFill>
                <a:latin typeface="Consolas"/>
              </a:rPr>
              <a:t>+4 more</a:t>
            </a:r>
          </a:p>
        </p:txBody>
      </p:sp>
      <p:sp>
        <p:nvSpPr>
          <p:cNvPr id="15" name="Rounded Rectangle 16">
            <a:extLst>
              <a:ext uri="{FF2B5EF4-FFF2-40B4-BE49-F238E27FC236}">
                <a16:creationId xmlns:a16="http://schemas.microsoft.com/office/drawing/2014/main" id="{B7B09CB5-DDBC-C070-D100-40FAD91CFF29}"/>
              </a:ext>
            </a:extLst>
          </p:cNvPr>
          <p:cNvSpPr/>
          <p:nvPr/>
        </p:nvSpPr>
        <p:spPr>
          <a:xfrm>
            <a:off x="5448300" y="2056637"/>
            <a:ext cx="1574800" cy="1016000"/>
          </a:xfrm>
          <a:prstGeom prst="roundRect">
            <a:avLst>
              <a:gd name="adj" fmla="val 5000"/>
            </a:avLst>
          </a:prstGeom>
          <a:solidFill>
            <a:srgbClr val="F5F0EC"/>
          </a:solidFill>
          <a:ln w="9525">
            <a:solidFill>
              <a:srgbClr val="F5F0EC"/>
            </a:solidFill>
          </a:ln>
          <a:effectLst/>
        </p:spPr>
        <p:style>
          <a:lnRef idx="1">
            <a:schemeClr val="accent1"/>
          </a:lnRef>
          <a:fillRef idx="3">
            <a:schemeClr val="accent1"/>
          </a:fillRef>
          <a:effectRef idx="2">
            <a:schemeClr val="accent1"/>
          </a:effectRef>
          <a:fontRef idx="minor">
            <a:schemeClr val="lt1"/>
          </a:fontRef>
        </p:style>
        <p:txBody>
          <a:bodyPr wrap="square" lIns="88900" tIns="76200" rIns="88900" bIns="25400" rtlCol="0" anchor="t"/>
          <a:lstStyle/>
          <a:p>
            <a:pPr algn="l"/>
            <a:r>
              <a:rPr sz="1200" b="1" i="0">
                <a:solidFill>
                  <a:srgbClr val="004691"/>
                </a:solidFill>
                <a:latin typeface="Calibri"/>
              </a:rPr>
              <a:t>LPR3</a:t>
            </a:r>
          </a:p>
          <a:p>
            <a:pPr algn="l"/>
            <a:r>
              <a:rPr sz="700" b="0" i="1">
                <a:solidFill>
                  <a:srgbClr val="5C6470"/>
                </a:solidFill>
                <a:latin typeface="Calibri"/>
              </a:rPr>
              <a:t>rebuilt 2019, SOR-based</a:t>
            </a:r>
          </a:p>
          <a:p>
            <a:pPr algn="l">
              <a:spcBef>
                <a:spcPts val="100"/>
              </a:spcBef>
            </a:pPr>
            <a:r>
              <a:rPr sz="750" b="0" i="0">
                <a:solidFill>
                  <a:srgbClr val="1B2330"/>
                </a:solidFill>
                <a:latin typeface="Consolas"/>
              </a:rPr>
              <a:t>kontakter</a:t>
            </a:r>
          </a:p>
          <a:p>
            <a:pPr algn="l">
              <a:spcBef>
                <a:spcPts val="100"/>
              </a:spcBef>
            </a:pPr>
            <a:r>
              <a:rPr sz="750" b="0" i="0">
                <a:solidFill>
                  <a:srgbClr val="1B2330"/>
                </a:solidFill>
                <a:latin typeface="Consolas"/>
              </a:rPr>
              <a:t>diagnoser</a:t>
            </a:r>
          </a:p>
          <a:p>
            <a:pPr algn="l">
              <a:spcBef>
                <a:spcPts val="100"/>
              </a:spcBef>
            </a:pPr>
            <a:r>
              <a:rPr sz="750" b="0" i="0">
                <a:solidFill>
                  <a:srgbClr val="1B2330"/>
                </a:solidFill>
                <a:latin typeface="Consolas"/>
              </a:rPr>
              <a:t>procedurer_kirurgi</a:t>
            </a:r>
          </a:p>
          <a:p>
            <a:pPr algn="l">
              <a:spcBef>
                <a:spcPts val="100"/>
              </a:spcBef>
            </a:pPr>
            <a:r>
              <a:rPr sz="750" b="0" i="0">
                <a:solidFill>
                  <a:srgbClr val="1B2330"/>
                </a:solidFill>
                <a:latin typeface="Consolas"/>
              </a:rPr>
              <a:t>+2 more</a:t>
            </a:r>
          </a:p>
        </p:txBody>
      </p:sp>
      <p:sp>
        <p:nvSpPr>
          <p:cNvPr id="16" name="Rounded Rectangle 17">
            <a:extLst>
              <a:ext uri="{FF2B5EF4-FFF2-40B4-BE49-F238E27FC236}">
                <a16:creationId xmlns:a16="http://schemas.microsoft.com/office/drawing/2014/main" id="{15ED1A23-0795-8916-65C3-BCFB82C852FF}"/>
              </a:ext>
            </a:extLst>
          </p:cNvPr>
          <p:cNvSpPr/>
          <p:nvPr/>
        </p:nvSpPr>
        <p:spPr>
          <a:xfrm>
            <a:off x="7112000" y="2056637"/>
            <a:ext cx="1574800" cy="1016000"/>
          </a:xfrm>
          <a:prstGeom prst="roundRect">
            <a:avLst>
              <a:gd name="adj" fmla="val 5000"/>
            </a:avLst>
          </a:prstGeom>
          <a:solidFill>
            <a:srgbClr val="F5F0EC"/>
          </a:solidFill>
          <a:ln w="9525">
            <a:solidFill>
              <a:srgbClr val="F5F0EC"/>
            </a:solidFill>
          </a:ln>
          <a:effectLst/>
        </p:spPr>
        <p:style>
          <a:lnRef idx="1">
            <a:schemeClr val="accent1"/>
          </a:lnRef>
          <a:fillRef idx="3">
            <a:schemeClr val="accent1"/>
          </a:fillRef>
          <a:effectRef idx="2">
            <a:schemeClr val="accent1"/>
          </a:effectRef>
          <a:fontRef idx="minor">
            <a:schemeClr val="lt1"/>
          </a:fontRef>
        </p:style>
        <p:txBody>
          <a:bodyPr wrap="square" lIns="88900" tIns="76200" rIns="88900" bIns="25400" rtlCol="0" anchor="t"/>
          <a:lstStyle/>
          <a:p>
            <a:pPr algn="l"/>
            <a:r>
              <a:rPr sz="1200" b="1" i="0">
                <a:solidFill>
                  <a:srgbClr val="004691"/>
                </a:solidFill>
                <a:latin typeface="Calibri"/>
              </a:rPr>
              <a:t>DAR</a:t>
            </a:r>
          </a:p>
          <a:p>
            <a:pPr algn="l"/>
            <a:r>
              <a:rPr sz="700" b="0" i="1">
                <a:solidFill>
                  <a:srgbClr val="5C6470"/>
                </a:solidFill>
                <a:latin typeface="Calibri"/>
              </a:rPr>
              <a:t>Dødsårsagsregisteret</a:t>
            </a:r>
          </a:p>
          <a:p>
            <a:pPr algn="l">
              <a:spcBef>
                <a:spcPts val="100"/>
              </a:spcBef>
            </a:pPr>
            <a:r>
              <a:rPr sz="750" b="0" i="0">
                <a:solidFill>
                  <a:srgbClr val="1B2330"/>
                </a:solidFill>
                <a:latin typeface="Consolas"/>
              </a:rPr>
              <a:t>t_dodsaarsag_1</a:t>
            </a:r>
          </a:p>
          <a:p>
            <a:pPr algn="l">
              <a:spcBef>
                <a:spcPts val="100"/>
              </a:spcBef>
            </a:pPr>
            <a:r>
              <a:rPr sz="750" b="0" i="0">
                <a:solidFill>
                  <a:srgbClr val="1B2330"/>
                </a:solidFill>
                <a:latin typeface="Consolas"/>
              </a:rPr>
              <a:t>t_dodsaarsag_2</a:t>
            </a:r>
          </a:p>
        </p:txBody>
      </p:sp>
      <p:sp>
        <p:nvSpPr>
          <p:cNvPr id="17" name="Rounded Rectangle 18">
            <a:extLst>
              <a:ext uri="{FF2B5EF4-FFF2-40B4-BE49-F238E27FC236}">
                <a16:creationId xmlns:a16="http://schemas.microsoft.com/office/drawing/2014/main" id="{3DD50F92-3056-5E33-E47E-A67C7C20CE9A}"/>
              </a:ext>
            </a:extLst>
          </p:cNvPr>
          <p:cNvSpPr/>
          <p:nvPr/>
        </p:nvSpPr>
        <p:spPr>
          <a:xfrm>
            <a:off x="457200" y="3174237"/>
            <a:ext cx="1574800" cy="1016000"/>
          </a:xfrm>
          <a:prstGeom prst="roundRect">
            <a:avLst>
              <a:gd name="adj" fmla="val 5000"/>
            </a:avLst>
          </a:prstGeom>
          <a:solidFill>
            <a:srgbClr val="F5F0EC"/>
          </a:solidFill>
          <a:ln w="9525">
            <a:solidFill>
              <a:srgbClr val="F5F0EC"/>
            </a:solidFill>
          </a:ln>
          <a:effectLst/>
        </p:spPr>
        <p:style>
          <a:lnRef idx="1">
            <a:schemeClr val="accent1"/>
          </a:lnRef>
          <a:fillRef idx="3">
            <a:schemeClr val="accent1"/>
          </a:fillRef>
          <a:effectRef idx="2">
            <a:schemeClr val="accent1"/>
          </a:effectRef>
          <a:fontRef idx="minor">
            <a:schemeClr val="lt1"/>
          </a:fontRef>
        </p:style>
        <p:txBody>
          <a:bodyPr wrap="square" lIns="88900" tIns="76200" rIns="88900" bIns="25400" rtlCol="0" anchor="t"/>
          <a:lstStyle/>
          <a:p>
            <a:pPr algn="l"/>
            <a:r>
              <a:rPr sz="1200" b="1" i="0">
                <a:solidFill>
                  <a:srgbClr val="004691"/>
                </a:solidFill>
                <a:latin typeface="Calibri"/>
              </a:rPr>
              <a:t>LSR</a:t>
            </a:r>
          </a:p>
          <a:p>
            <a:pPr algn="l"/>
            <a:r>
              <a:rPr sz="700" b="0" i="1" err="1">
                <a:solidFill>
                  <a:srgbClr val="5C6470"/>
                </a:solidFill>
                <a:latin typeface="Calibri"/>
              </a:rPr>
              <a:t>Lægemiddelstatistikregisteret</a:t>
            </a:r>
            <a:endParaRPr sz="700" b="0" i="1">
              <a:solidFill>
                <a:srgbClr val="5C6470"/>
              </a:solidFill>
              <a:latin typeface="Calibri"/>
            </a:endParaRPr>
          </a:p>
          <a:p>
            <a:pPr algn="l">
              <a:spcBef>
                <a:spcPts val="100"/>
              </a:spcBef>
            </a:pPr>
            <a:r>
              <a:rPr sz="750" b="0" i="0" err="1">
                <a:solidFill>
                  <a:srgbClr val="1B2330"/>
                </a:solidFill>
                <a:latin typeface="Consolas"/>
              </a:rPr>
              <a:t>epikur</a:t>
            </a:r>
            <a:endParaRPr sz="750" b="0" i="0">
              <a:solidFill>
                <a:srgbClr val="1B2330"/>
              </a:solidFill>
              <a:latin typeface="Consolas"/>
            </a:endParaRPr>
          </a:p>
          <a:p>
            <a:pPr algn="l">
              <a:spcBef>
                <a:spcPts val="100"/>
              </a:spcBef>
            </a:pPr>
            <a:r>
              <a:rPr sz="750" b="0" i="0" err="1">
                <a:solidFill>
                  <a:srgbClr val="1B2330"/>
                </a:solidFill>
                <a:latin typeface="Consolas"/>
              </a:rPr>
              <a:t>laegemiddel</a:t>
            </a:r>
            <a:endParaRPr sz="750" b="0" i="0">
              <a:solidFill>
                <a:srgbClr val="1B2330"/>
              </a:solidFill>
              <a:latin typeface="Consolas"/>
            </a:endParaRPr>
          </a:p>
          <a:p>
            <a:pPr algn="l">
              <a:spcBef>
                <a:spcPts val="100"/>
              </a:spcBef>
            </a:pPr>
            <a:r>
              <a:rPr sz="750" b="0" i="0">
                <a:solidFill>
                  <a:srgbClr val="1B2330"/>
                </a:solidFill>
                <a:latin typeface="Consolas"/>
              </a:rPr>
              <a:t>+1 more</a:t>
            </a:r>
          </a:p>
        </p:txBody>
      </p:sp>
      <p:sp>
        <p:nvSpPr>
          <p:cNvPr id="18" name="Rounded Rectangle 19">
            <a:extLst>
              <a:ext uri="{FF2B5EF4-FFF2-40B4-BE49-F238E27FC236}">
                <a16:creationId xmlns:a16="http://schemas.microsoft.com/office/drawing/2014/main" id="{AF3FEFE8-45E5-0552-554F-9ADA06BFB61F}"/>
              </a:ext>
            </a:extLst>
          </p:cNvPr>
          <p:cNvSpPr/>
          <p:nvPr/>
        </p:nvSpPr>
        <p:spPr>
          <a:xfrm>
            <a:off x="2120900" y="3174237"/>
            <a:ext cx="1574800" cy="1016000"/>
          </a:xfrm>
          <a:prstGeom prst="roundRect">
            <a:avLst>
              <a:gd name="adj" fmla="val 5000"/>
            </a:avLst>
          </a:prstGeom>
          <a:solidFill>
            <a:srgbClr val="F5F0EC"/>
          </a:solidFill>
          <a:ln w="9525">
            <a:solidFill>
              <a:srgbClr val="F5F0EC"/>
            </a:solidFill>
          </a:ln>
          <a:effectLst/>
        </p:spPr>
        <p:style>
          <a:lnRef idx="1">
            <a:schemeClr val="accent1"/>
          </a:lnRef>
          <a:fillRef idx="3">
            <a:schemeClr val="accent1"/>
          </a:fillRef>
          <a:effectRef idx="2">
            <a:schemeClr val="accent1"/>
          </a:effectRef>
          <a:fontRef idx="minor">
            <a:schemeClr val="lt1"/>
          </a:fontRef>
        </p:style>
        <p:txBody>
          <a:bodyPr wrap="square" lIns="88900" tIns="76200" rIns="88900" bIns="25400" rtlCol="0" anchor="t"/>
          <a:lstStyle/>
          <a:p>
            <a:pPr algn="l"/>
            <a:r>
              <a:rPr sz="1200" b="1" i="0">
                <a:solidFill>
                  <a:srgbClr val="004691"/>
                </a:solidFill>
                <a:latin typeface="Calibri"/>
              </a:rPr>
              <a:t>SMR</a:t>
            </a:r>
          </a:p>
          <a:p>
            <a:pPr algn="l"/>
            <a:r>
              <a:rPr sz="700" b="0" i="1">
                <a:solidFill>
                  <a:srgbClr val="5C6470"/>
                </a:solidFill>
                <a:latin typeface="Calibri"/>
              </a:rPr>
              <a:t>Sygehusmedicinregisteret, 2018–</a:t>
            </a:r>
          </a:p>
          <a:p>
            <a:pPr algn="l">
              <a:spcBef>
                <a:spcPts val="100"/>
              </a:spcBef>
            </a:pPr>
            <a:r>
              <a:rPr sz="750" b="0" i="0">
                <a:solidFill>
                  <a:srgbClr val="1B2330"/>
                </a:solidFill>
                <a:latin typeface="Consolas"/>
              </a:rPr>
              <a:t>indberetningmedpris</a:t>
            </a:r>
          </a:p>
        </p:txBody>
      </p:sp>
      <p:sp>
        <p:nvSpPr>
          <p:cNvPr id="19" name="Rounded Rectangle 20">
            <a:extLst>
              <a:ext uri="{FF2B5EF4-FFF2-40B4-BE49-F238E27FC236}">
                <a16:creationId xmlns:a16="http://schemas.microsoft.com/office/drawing/2014/main" id="{6CC93156-EC3F-CDA9-2323-2697838745E0}"/>
              </a:ext>
            </a:extLst>
          </p:cNvPr>
          <p:cNvSpPr/>
          <p:nvPr/>
        </p:nvSpPr>
        <p:spPr>
          <a:xfrm>
            <a:off x="3784600" y="3174237"/>
            <a:ext cx="1574800" cy="1016000"/>
          </a:xfrm>
          <a:prstGeom prst="roundRect">
            <a:avLst>
              <a:gd name="adj" fmla="val 5000"/>
            </a:avLst>
          </a:prstGeom>
          <a:solidFill>
            <a:srgbClr val="F5F0EC"/>
          </a:solidFill>
          <a:ln w="9525">
            <a:solidFill>
              <a:srgbClr val="F5F0EC"/>
            </a:solidFill>
          </a:ln>
          <a:effectLst/>
        </p:spPr>
        <p:style>
          <a:lnRef idx="1">
            <a:schemeClr val="accent1"/>
          </a:lnRef>
          <a:fillRef idx="3">
            <a:schemeClr val="accent1"/>
          </a:fillRef>
          <a:effectRef idx="2">
            <a:schemeClr val="accent1"/>
          </a:effectRef>
          <a:fontRef idx="minor">
            <a:schemeClr val="lt1"/>
          </a:fontRef>
        </p:style>
        <p:txBody>
          <a:bodyPr wrap="square" lIns="88900" tIns="76200" rIns="88900" bIns="25400" rtlCol="0" anchor="t"/>
          <a:lstStyle/>
          <a:p>
            <a:pPr algn="l"/>
            <a:r>
              <a:rPr sz="1200" b="1" i="0">
                <a:solidFill>
                  <a:srgbClr val="004691"/>
                </a:solidFill>
                <a:latin typeface="Calibri"/>
              </a:rPr>
              <a:t>LAB</a:t>
            </a:r>
          </a:p>
          <a:p>
            <a:pPr algn="l"/>
            <a:r>
              <a:rPr sz="700" b="0" i="1">
                <a:solidFill>
                  <a:srgbClr val="5C6470"/>
                </a:solidFill>
                <a:latin typeface="Calibri"/>
              </a:rPr>
              <a:t>Laboratoriedatabasen</a:t>
            </a:r>
          </a:p>
          <a:p>
            <a:pPr algn="l">
              <a:spcBef>
                <a:spcPts val="100"/>
              </a:spcBef>
            </a:pPr>
            <a:r>
              <a:rPr sz="750" b="0" i="0">
                <a:solidFill>
                  <a:srgbClr val="1B2330"/>
                </a:solidFill>
                <a:latin typeface="Consolas"/>
              </a:rPr>
              <a:t>lab_dm_forsker</a:t>
            </a:r>
          </a:p>
          <a:p>
            <a:pPr algn="l">
              <a:spcBef>
                <a:spcPts val="100"/>
              </a:spcBef>
            </a:pPr>
            <a:r>
              <a:rPr sz="750" b="0" i="0">
                <a:solidFill>
                  <a:srgbClr val="1B2330"/>
                </a:solidFill>
                <a:latin typeface="Consolas"/>
              </a:rPr>
              <a:t>lab_dm_labidcodes</a:t>
            </a:r>
          </a:p>
          <a:p>
            <a:pPr algn="l">
              <a:spcBef>
                <a:spcPts val="100"/>
              </a:spcBef>
            </a:pPr>
            <a:r>
              <a:rPr sz="750" b="0" i="0">
                <a:solidFill>
                  <a:srgbClr val="1B2330"/>
                </a:solidFill>
                <a:latin typeface="Consolas"/>
              </a:rPr>
              <a:t>+1 more</a:t>
            </a:r>
          </a:p>
        </p:txBody>
      </p:sp>
      <p:sp>
        <p:nvSpPr>
          <p:cNvPr id="20" name="Rounded Rectangle 21">
            <a:extLst>
              <a:ext uri="{FF2B5EF4-FFF2-40B4-BE49-F238E27FC236}">
                <a16:creationId xmlns:a16="http://schemas.microsoft.com/office/drawing/2014/main" id="{A098D13A-DF70-BCEA-29D6-50E2EA5C4941}"/>
              </a:ext>
            </a:extLst>
          </p:cNvPr>
          <p:cNvSpPr/>
          <p:nvPr/>
        </p:nvSpPr>
        <p:spPr>
          <a:xfrm>
            <a:off x="5448300" y="3174237"/>
            <a:ext cx="1574800" cy="1016000"/>
          </a:xfrm>
          <a:prstGeom prst="roundRect">
            <a:avLst>
              <a:gd name="adj" fmla="val 5000"/>
            </a:avLst>
          </a:prstGeom>
          <a:solidFill>
            <a:srgbClr val="F5F0EC"/>
          </a:solidFill>
          <a:ln w="9525">
            <a:solidFill>
              <a:srgbClr val="F5F0EC"/>
            </a:solidFill>
          </a:ln>
          <a:effectLst/>
        </p:spPr>
        <p:style>
          <a:lnRef idx="1">
            <a:schemeClr val="accent1"/>
          </a:lnRef>
          <a:fillRef idx="3">
            <a:schemeClr val="accent1"/>
          </a:fillRef>
          <a:effectRef idx="2">
            <a:schemeClr val="accent1"/>
          </a:effectRef>
          <a:fontRef idx="minor">
            <a:schemeClr val="lt1"/>
          </a:fontRef>
        </p:style>
        <p:txBody>
          <a:bodyPr wrap="square" lIns="88900" tIns="76200" rIns="88900" bIns="25400" rtlCol="0" anchor="t"/>
          <a:lstStyle/>
          <a:p>
            <a:pPr algn="l"/>
            <a:r>
              <a:rPr sz="1200" b="1" i="0">
                <a:solidFill>
                  <a:srgbClr val="004691"/>
                </a:solidFill>
                <a:latin typeface="Calibri"/>
              </a:rPr>
              <a:t>SOR</a:t>
            </a:r>
          </a:p>
          <a:p>
            <a:pPr algn="l"/>
            <a:r>
              <a:rPr sz="700" b="0" i="1">
                <a:solidFill>
                  <a:srgbClr val="5C6470"/>
                </a:solidFill>
                <a:latin typeface="Calibri"/>
              </a:rPr>
              <a:t>Sundhedsvæsenets Organisationsregister</a:t>
            </a:r>
          </a:p>
          <a:p>
            <a:pPr algn="l">
              <a:spcBef>
                <a:spcPts val="100"/>
              </a:spcBef>
            </a:pPr>
            <a:r>
              <a:rPr sz="750" b="0" i="0">
                <a:solidFill>
                  <a:srgbClr val="1B2330"/>
                </a:solidFill>
                <a:latin typeface="Consolas"/>
              </a:rPr>
              <a:t>organisationer</a:t>
            </a:r>
          </a:p>
          <a:p>
            <a:pPr algn="l">
              <a:spcBef>
                <a:spcPts val="100"/>
              </a:spcBef>
            </a:pPr>
            <a:r>
              <a:rPr sz="750" b="0" i="0">
                <a:solidFill>
                  <a:srgbClr val="1B2330"/>
                </a:solidFill>
                <a:latin typeface="Consolas"/>
              </a:rPr>
              <a:t>SOREntity</a:t>
            </a:r>
          </a:p>
          <a:p>
            <a:pPr algn="l">
              <a:spcBef>
                <a:spcPts val="100"/>
              </a:spcBef>
            </a:pPr>
            <a:r>
              <a:rPr sz="750" b="0" i="0">
                <a:solidFill>
                  <a:srgbClr val="1B2330"/>
                </a:solidFill>
                <a:latin typeface="Consolas"/>
              </a:rPr>
              <a:t>shakcomplete</a:t>
            </a:r>
          </a:p>
        </p:txBody>
      </p:sp>
      <p:sp>
        <p:nvSpPr>
          <p:cNvPr id="21" name="Example Row 99">
            <a:extLst>
              <a:ext uri="{FF2B5EF4-FFF2-40B4-BE49-F238E27FC236}">
                <a16:creationId xmlns:a16="http://schemas.microsoft.com/office/drawing/2014/main" id="{EC0215B4-7A9A-9D50-0736-FC1B334AC28E}"/>
              </a:ext>
            </a:extLst>
          </p:cNvPr>
          <p:cNvSpPr/>
          <p:nvPr/>
        </p:nvSpPr>
        <p:spPr>
          <a:xfrm>
            <a:off x="7114032" y="3175253"/>
            <a:ext cx="1574800" cy="1016000"/>
          </a:xfrm>
          <a:prstGeom prst="roundRect">
            <a:avLst>
              <a:gd name="adj" fmla="val 5000"/>
            </a:avLst>
          </a:prstGeom>
          <a:solidFill>
            <a:srgbClr val="F5F0EC"/>
          </a:solidFill>
          <a:ln w="9525">
            <a:solidFill>
              <a:srgbClr val="F5F0EC"/>
            </a:solidFill>
          </a:ln>
          <a:effectLst/>
        </p:spPr>
        <p:style>
          <a:lnRef idx="1">
            <a:schemeClr val="accent1"/>
          </a:lnRef>
          <a:fillRef idx="3">
            <a:schemeClr val="accent1"/>
          </a:fillRef>
          <a:effectRef idx="2">
            <a:schemeClr val="accent1"/>
          </a:effectRef>
          <a:fontRef idx="minor">
            <a:schemeClr val="lt1"/>
          </a:fontRef>
        </p:style>
        <p:txBody>
          <a:bodyPr wrap="square" lIns="88900" tIns="76200" rIns="88900" bIns="25400" rtlCol="0" anchor="t"/>
          <a:lstStyle/>
          <a:p>
            <a:r>
              <a:rPr lang="de-DE" sz="800" b="1">
                <a:solidFill>
                  <a:srgbClr val="DF156E"/>
                </a:solidFill>
                <a:latin typeface="Calibri"/>
              </a:rPr>
              <a:t>E</a:t>
            </a:r>
            <a:r>
              <a:rPr lang="en-US" sz="800" b="1" err="1">
                <a:solidFill>
                  <a:srgbClr val="DF156E"/>
                </a:solidFill>
                <a:latin typeface="Calibri"/>
              </a:rPr>
              <a:t>xample</a:t>
            </a:r>
            <a:r>
              <a:rPr lang="en-US" sz="800" b="1">
                <a:solidFill>
                  <a:srgbClr val="DF156E"/>
                </a:solidFill>
                <a:latin typeface="Calibri"/>
              </a:rPr>
              <a:t>:</a:t>
            </a:r>
            <a:endParaRPr lang="en-US" sz="800" b="1">
              <a:solidFill>
                <a:srgbClr val="DF156E"/>
              </a:solidFill>
              <a:latin typeface="Calibri"/>
              <a:ea typeface="Calibri"/>
              <a:cs typeface="Calibri"/>
            </a:endParaRPr>
          </a:p>
          <a:p>
            <a:pPr algn="l"/>
            <a:r>
              <a:rPr sz="800" b="1">
                <a:solidFill>
                  <a:srgbClr val="1B2330"/>
                </a:solidFill>
                <a:latin typeface="Calibri"/>
              </a:rPr>
              <a:t>SKS  KTPJ05E</a:t>
            </a:r>
          </a:p>
          <a:p>
            <a:pPr algn="l">
              <a:spcBef>
                <a:spcPts val="100"/>
              </a:spcBef>
            </a:pPr>
            <a:r>
              <a:rPr sz="700" b="0">
                <a:solidFill>
                  <a:srgbClr val="5C6470"/>
                </a:solidFill>
                <a:latin typeface="Calibri"/>
              </a:rPr>
              <a:t>“</a:t>
            </a:r>
            <a:r>
              <a:rPr sz="700" b="0" err="1">
                <a:solidFill>
                  <a:srgbClr val="5C6470"/>
                </a:solidFill>
                <a:latin typeface="Calibri"/>
              </a:rPr>
              <a:t>Nålebiopsi</a:t>
            </a:r>
            <a:r>
              <a:rPr sz="700" b="0">
                <a:solidFill>
                  <a:srgbClr val="5C6470"/>
                </a:solidFill>
                <a:latin typeface="Calibri"/>
              </a:rPr>
              <a:t> </a:t>
            </a:r>
            <a:r>
              <a:rPr sz="700" b="0" err="1">
                <a:solidFill>
                  <a:srgbClr val="5C6470"/>
                </a:solidFill>
                <a:latin typeface="Calibri"/>
              </a:rPr>
              <a:t>af</a:t>
            </a:r>
            <a:r>
              <a:rPr sz="700" b="0">
                <a:solidFill>
                  <a:srgbClr val="5C6470"/>
                </a:solidFill>
                <a:latin typeface="Calibri"/>
              </a:rPr>
              <a:t> </a:t>
            </a:r>
            <a:r>
              <a:rPr sz="700" b="0" err="1">
                <a:solidFill>
                  <a:srgbClr val="5C6470"/>
                </a:solidFill>
                <a:latin typeface="Calibri"/>
              </a:rPr>
              <a:t>ingvinal</a:t>
            </a:r>
            <a:endParaRPr sz="700" b="0">
              <a:solidFill>
                <a:srgbClr val="5C6470"/>
              </a:solidFill>
              <a:latin typeface="Calibri"/>
              <a:ea typeface="Calibri"/>
              <a:cs typeface="Calibri"/>
            </a:endParaRPr>
          </a:p>
          <a:p>
            <a:pPr algn="l">
              <a:spcBef>
                <a:spcPts val="100"/>
              </a:spcBef>
            </a:pPr>
            <a:r>
              <a:rPr sz="700" b="0" err="1">
                <a:solidFill>
                  <a:srgbClr val="5C6470"/>
                </a:solidFill>
                <a:latin typeface="Calibri"/>
              </a:rPr>
              <a:t>lymfeknude</a:t>
            </a:r>
            <a:r>
              <a:rPr sz="700" b="0">
                <a:solidFill>
                  <a:srgbClr val="5C6470"/>
                </a:solidFill>
                <a:latin typeface="Calibri"/>
              </a:rPr>
              <a:t>”  ·  2,860 rows</a:t>
            </a:r>
            <a:endParaRPr sz="700" b="0">
              <a:solidFill>
                <a:srgbClr val="5C6470"/>
              </a:solidFill>
              <a:latin typeface="Calibri"/>
              <a:ea typeface="Calibri"/>
              <a:cs typeface="Calibri"/>
            </a:endParaRPr>
          </a:p>
          <a:p>
            <a:pPr algn="l">
              <a:spcBef>
                <a:spcPts val="100"/>
              </a:spcBef>
            </a:pPr>
            <a:r>
              <a:rPr sz="750" b="1">
                <a:solidFill>
                  <a:srgbClr val="004691"/>
                </a:solidFill>
                <a:latin typeface="Calibri"/>
              </a:rPr>
              <a:t>→ SNOMED 4120431</a:t>
            </a:r>
          </a:p>
        </p:txBody>
      </p:sp>
      <p:sp>
        <p:nvSpPr>
          <p:cNvPr id="22" name="TextBox 23">
            <a:extLst>
              <a:ext uri="{FF2B5EF4-FFF2-40B4-BE49-F238E27FC236}">
                <a16:creationId xmlns:a16="http://schemas.microsoft.com/office/drawing/2014/main" id="{3BECF9E3-1FED-429C-0B3C-4F811F43B378}"/>
              </a:ext>
            </a:extLst>
          </p:cNvPr>
          <p:cNvSpPr txBox="1"/>
          <p:nvPr/>
        </p:nvSpPr>
        <p:spPr>
          <a:xfrm>
            <a:off x="457200" y="4277478"/>
            <a:ext cx="8229600" cy="256032"/>
          </a:xfrm>
          <a:prstGeom prst="rect">
            <a:avLst/>
          </a:prstGeom>
          <a:noFill/>
        </p:spPr>
        <p:txBody>
          <a:bodyPr wrap="square" lIns="0" tIns="0" rIns="0" bIns="0">
            <a:spAutoFit/>
          </a:bodyPr>
          <a:lstStyle/>
          <a:p>
            <a:r>
              <a:rPr sz="850" b="1">
                <a:solidFill>
                  <a:srgbClr val="004691"/>
                </a:solidFill>
                <a:latin typeface="Calibri"/>
              </a:rPr>
              <a:t>Registries   </a:t>
            </a:r>
            <a:r>
              <a:rPr sz="850" b="0">
                <a:solidFill>
                  <a:srgbClr val="5C6470"/>
                </a:solidFill>
                <a:latin typeface="Calibri"/>
              </a:rPr>
              <a:t>CPR Central Personal Registry · LPR National Patient Register · DAR Cause of Death Register · LSR Medicines Statistics Register · SMR Hospital Medicine Register · LAB Laboratory Database · SOR Healthcare Organization Register</a:t>
            </a:r>
          </a:p>
        </p:txBody>
      </p:sp>
      <p:sp>
        <p:nvSpPr>
          <p:cNvPr id="23" name="TextBox 24">
            <a:extLst>
              <a:ext uri="{FF2B5EF4-FFF2-40B4-BE49-F238E27FC236}">
                <a16:creationId xmlns:a16="http://schemas.microsoft.com/office/drawing/2014/main" id="{DBDDD60E-4046-2519-AD06-22AE0548851D}"/>
              </a:ext>
            </a:extLst>
          </p:cNvPr>
          <p:cNvSpPr txBox="1"/>
          <p:nvPr/>
        </p:nvSpPr>
        <p:spPr>
          <a:xfrm>
            <a:off x="457200" y="4532859"/>
            <a:ext cx="8229600" cy="256032"/>
          </a:xfrm>
          <a:prstGeom prst="rect">
            <a:avLst/>
          </a:prstGeom>
          <a:noFill/>
        </p:spPr>
        <p:txBody>
          <a:bodyPr wrap="square" lIns="0" tIns="0" rIns="0" bIns="0">
            <a:spAutoFit/>
          </a:bodyPr>
          <a:lstStyle/>
          <a:p>
            <a:r>
              <a:rPr sz="850" b="1">
                <a:solidFill>
                  <a:srgbClr val="004691"/>
                </a:solidFill>
                <a:latin typeface="Calibri"/>
              </a:rPr>
              <a:t>Code systems   </a:t>
            </a:r>
            <a:r>
              <a:rPr sz="850" b="0">
                <a:solidFill>
                  <a:srgbClr val="5C6470"/>
                </a:solidFill>
                <a:latin typeface="Calibri"/>
              </a:rPr>
              <a:t>ICD International Classification of Diseases (-DK = Danish edition) · SKS Danish Healthcare Classification System · NPU Nomenclature for Properties and Units · ATC Anatomical Therapeutic Chemical · VNR </a:t>
            </a:r>
            <a:r>
              <a:rPr sz="850" b="0" err="1">
                <a:solidFill>
                  <a:srgbClr val="5C6470"/>
                </a:solidFill>
                <a:latin typeface="Calibri"/>
              </a:rPr>
              <a:t>Varenummer</a:t>
            </a:r>
            <a:r>
              <a:rPr sz="850" b="0">
                <a:solidFill>
                  <a:srgbClr val="5C6470"/>
                </a:solidFill>
                <a:latin typeface="Calibri"/>
              </a:rPr>
              <a:t> (product number) · SHAK Hospital Department Classification</a:t>
            </a:r>
          </a:p>
        </p:txBody>
      </p:sp>
    </p:spTree>
    <p:extLst>
      <p:ext uri="{BB962C8B-B14F-4D97-AF65-F5344CB8AC3E}">
        <p14:creationId xmlns:p14="http://schemas.microsoft.com/office/powerpoint/2010/main" val="118666985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00745C-2CE8-C39C-D897-899BB0DDE8FB}"/>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0752154C-A100-E220-9AEF-3EFD3BC041ED}"/>
              </a:ext>
            </a:extLst>
          </p:cNvPr>
          <p:cNvSpPr txBox="1"/>
          <p:nvPr/>
        </p:nvSpPr>
        <p:spPr>
          <a:xfrm>
            <a:off x="530969" y="742004"/>
            <a:ext cx="8229600" cy="492443"/>
          </a:xfrm>
          <a:prstGeom prst="rect">
            <a:avLst/>
          </a:prstGeom>
          <a:noFill/>
        </p:spPr>
        <p:txBody>
          <a:bodyPr wrap="square" lIns="0" tIns="0" rIns="0" bIns="0">
            <a:spAutoFit/>
          </a:bodyPr>
          <a:lstStyle/>
          <a:p>
            <a:r>
              <a:rPr lang="de-DE" sz="3200" b="1">
                <a:solidFill>
                  <a:srgbClr val="1B2A4A"/>
                </a:solidFill>
                <a:latin typeface="Bookman Old Style"/>
              </a:rPr>
              <a:t>Joint Analysis </a:t>
            </a:r>
            <a:r>
              <a:rPr lang="de-DE" sz="3200" b="1" err="1">
                <a:solidFill>
                  <a:srgbClr val="1B2A4A"/>
                </a:solidFill>
                <a:latin typeface="Bookman Old Style"/>
              </a:rPr>
              <a:t>Requires</a:t>
            </a:r>
            <a:r>
              <a:rPr lang="de-DE" sz="3200" b="1">
                <a:solidFill>
                  <a:srgbClr val="1B2A4A"/>
                </a:solidFill>
                <a:latin typeface="Bookman Old Style"/>
              </a:rPr>
              <a:t> Integration</a:t>
            </a:r>
            <a:endParaRPr sz="3200" b="1" i="0">
              <a:solidFill>
                <a:srgbClr val="1B2A4A"/>
              </a:solidFill>
              <a:latin typeface="Bookman Old Style"/>
            </a:endParaRPr>
          </a:p>
        </p:txBody>
      </p:sp>
      <p:sp>
        <p:nvSpPr>
          <p:cNvPr id="4" name="Text 0">
            <a:extLst>
              <a:ext uri="{FF2B5EF4-FFF2-40B4-BE49-F238E27FC236}">
                <a16:creationId xmlns:a16="http://schemas.microsoft.com/office/drawing/2014/main" id="{1A219292-79DF-6A59-240C-6D2468CE462A}"/>
              </a:ext>
            </a:extLst>
          </p:cNvPr>
          <p:cNvSpPr/>
          <p:nvPr/>
        </p:nvSpPr>
        <p:spPr>
          <a:xfrm>
            <a:off x="457200" y="301752"/>
            <a:ext cx="3840480" cy="274320"/>
          </a:xfrm>
          <a:prstGeom prst="rect">
            <a:avLst/>
          </a:prstGeom>
          <a:noFill/>
          <a:ln/>
        </p:spPr>
        <p:txBody>
          <a:bodyPr wrap="square" lIns="0" tIns="0" rIns="0" bIns="0" rtlCol="0" anchor="ctr"/>
          <a:lstStyle/>
          <a:p>
            <a:r>
              <a:rPr lang="en-US" sz="1100" b="1" kern="0" spc="200">
                <a:solidFill>
                  <a:srgbClr val="004791"/>
                </a:solidFill>
                <a:latin typeface="Calibri"/>
                <a:ea typeface="Calibri"/>
                <a:cs typeface="Calibri"/>
              </a:rPr>
              <a:t>THIRD GENERATION</a:t>
            </a:r>
            <a:endParaRPr lang="en-US" sz="1100"/>
          </a:p>
        </p:txBody>
      </p:sp>
      <p:sp>
        <p:nvSpPr>
          <p:cNvPr id="29" name="Text 17">
            <a:extLst>
              <a:ext uri="{FF2B5EF4-FFF2-40B4-BE49-F238E27FC236}">
                <a16:creationId xmlns:a16="http://schemas.microsoft.com/office/drawing/2014/main" id="{C0250D28-88E3-9BE0-B02A-ABB8D4A5BDBA}"/>
              </a:ext>
            </a:extLst>
          </p:cNvPr>
          <p:cNvSpPr/>
          <p:nvPr/>
        </p:nvSpPr>
        <p:spPr>
          <a:xfrm>
            <a:off x="457200" y="4832604"/>
            <a:ext cx="2743200" cy="146304"/>
          </a:xfrm>
          <a:prstGeom prst="rect">
            <a:avLst/>
          </a:prstGeom>
          <a:noFill/>
          <a:ln/>
        </p:spPr>
        <p:txBody>
          <a:bodyPr wrap="square" lIns="0" tIns="0" rIns="0" bIns="0" rtlCol="0" anchor="ctr"/>
          <a:lstStyle/>
          <a:p>
            <a:pPr marL="0" indent="0" algn="l">
              <a:buNone/>
            </a:pPr>
            <a:r>
              <a:rPr lang="en-US" sz="800" b="1" kern="0" spc="100">
                <a:solidFill>
                  <a:srgbClr val="004791"/>
                </a:solidFill>
                <a:latin typeface="Calibri" pitchFamily="34" charset="0"/>
                <a:ea typeface="Calibri" pitchFamily="34" charset="-122"/>
                <a:cs typeface="Calibri" pitchFamily="34" charset="-120"/>
              </a:rPr>
              <a:t>KTH</a:t>
            </a:r>
            <a:r>
              <a:rPr lang="en-US" sz="800" kern="0" spc="100">
                <a:solidFill>
                  <a:srgbClr val="C9C3BB"/>
                </a:solidFill>
                <a:latin typeface="Calibri" pitchFamily="34" charset="0"/>
                <a:ea typeface="Calibri" pitchFamily="34" charset="-122"/>
                <a:cs typeface="Calibri" pitchFamily="34" charset="-120"/>
              </a:rPr>
              <a:t>  /  </a:t>
            </a:r>
            <a:r>
              <a:rPr lang="en-US" sz="800" b="1" kern="0" spc="100">
                <a:solidFill>
                  <a:srgbClr val="57068C"/>
                </a:solidFill>
                <a:latin typeface="Calibri" pitchFamily="34" charset="0"/>
                <a:ea typeface="Calibri" pitchFamily="34" charset="-122"/>
                <a:cs typeface="Calibri" pitchFamily="34" charset="-120"/>
              </a:rPr>
              <a:t>NYU</a:t>
            </a:r>
            <a:r>
              <a:rPr lang="en-US" sz="800" kern="0" spc="100">
                <a:solidFill>
                  <a:srgbClr val="C9C3BB"/>
                </a:solidFill>
                <a:latin typeface="Calibri" pitchFamily="34" charset="0"/>
                <a:ea typeface="Calibri" pitchFamily="34" charset="-122"/>
                <a:cs typeface="Calibri" pitchFamily="34" charset="-120"/>
              </a:rPr>
              <a:t>  /  </a:t>
            </a:r>
            <a:r>
              <a:rPr lang="en-US" sz="800" b="1" kern="0" spc="100">
                <a:solidFill>
                  <a:srgbClr val="0066B3"/>
                </a:solidFill>
                <a:latin typeface="Calibri" pitchFamily="34" charset="0"/>
                <a:ea typeface="Calibri" pitchFamily="34" charset="-122"/>
                <a:cs typeface="Calibri" pitchFamily="34" charset="-120"/>
              </a:rPr>
              <a:t>TU Wien</a:t>
            </a:r>
            <a:endParaRPr lang="en-US" sz="800"/>
          </a:p>
        </p:txBody>
      </p:sp>
      <p:sp>
        <p:nvSpPr>
          <p:cNvPr id="31" name="Text 18">
            <a:extLst>
              <a:ext uri="{FF2B5EF4-FFF2-40B4-BE49-F238E27FC236}">
                <a16:creationId xmlns:a16="http://schemas.microsoft.com/office/drawing/2014/main" id="{EE1EBA36-D039-9280-6322-321EF08B13AC}"/>
              </a:ext>
            </a:extLst>
          </p:cNvPr>
          <p:cNvSpPr/>
          <p:nvPr/>
        </p:nvSpPr>
        <p:spPr>
          <a:xfrm>
            <a:off x="5486400" y="4823460"/>
            <a:ext cx="2743200" cy="164592"/>
          </a:xfrm>
          <a:prstGeom prst="rect">
            <a:avLst/>
          </a:prstGeom>
          <a:noFill/>
          <a:ln/>
        </p:spPr>
        <p:txBody>
          <a:bodyPr wrap="square" lIns="0" tIns="0" rIns="0" bIns="0" rtlCol="0" anchor="ctr"/>
          <a:lstStyle/>
          <a:p>
            <a:pPr algn="r"/>
            <a:r>
              <a:rPr lang="en-US" sz="800">
                <a:solidFill>
                  <a:srgbClr val="5C6470"/>
                </a:solidFill>
                <a:latin typeface="Calibri"/>
                <a:ea typeface="Calibri"/>
                <a:cs typeface="Calibri"/>
              </a:rPr>
              <a:t>Katja Hose</a:t>
            </a:r>
            <a:endParaRPr lang="en-US"/>
          </a:p>
        </p:txBody>
      </p:sp>
      <p:sp>
        <p:nvSpPr>
          <p:cNvPr id="33" name="Text 19">
            <a:extLst>
              <a:ext uri="{FF2B5EF4-FFF2-40B4-BE49-F238E27FC236}">
                <a16:creationId xmlns:a16="http://schemas.microsoft.com/office/drawing/2014/main" id="{A6190FE4-D0A8-09B2-C6C4-5CC7FF8509AE}"/>
              </a:ext>
            </a:extLst>
          </p:cNvPr>
          <p:cNvSpPr/>
          <p:nvPr/>
        </p:nvSpPr>
        <p:spPr>
          <a:xfrm>
            <a:off x="8321040" y="4823460"/>
            <a:ext cx="365760" cy="164592"/>
          </a:xfrm>
          <a:prstGeom prst="rect">
            <a:avLst/>
          </a:prstGeom>
          <a:noFill/>
          <a:ln/>
        </p:spPr>
        <p:txBody>
          <a:bodyPr wrap="square" lIns="0" tIns="0" rIns="0" bIns="0" rtlCol="0" anchor="ctr"/>
          <a:lstStyle/>
          <a:p>
            <a:pPr marL="0" indent="0" algn="r">
              <a:buNone/>
            </a:pPr>
            <a:fld id="{00000000-0000-0000-0000-000000000031}" type="slidenum">
              <a:rPr lang="en-US" sz="800">
                <a:solidFill>
                  <a:srgbClr val="5C6470"/>
                </a:solidFill>
                <a:latin typeface="Calibri" pitchFamily="34" charset="0"/>
                <a:ea typeface="Calibri" pitchFamily="34" charset="-122"/>
                <a:cs typeface="Calibri" pitchFamily="34" charset="-120"/>
              </a:rPr>
              <a:t>64</a:t>
            </a:fld>
            <a:endParaRPr lang="en-US" sz="800"/>
          </a:p>
        </p:txBody>
      </p:sp>
      <p:sp>
        <p:nvSpPr>
          <p:cNvPr id="2" name="TextBox 20">
            <a:extLst>
              <a:ext uri="{FF2B5EF4-FFF2-40B4-BE49-F238E27FC236}">
                <a16:creationId xmlns:a16="http://schemas.microsoft.com/office/drawing/2014/main" id="{022C2136-0B10-D705-8842-D458F52A9958}"/>
              </a:ext>
            </a:extLst>
          </p:cNvPr>
          <p:cNvSpPr txBox="1"/>
          <p:nvPr/>
        </p:nvSpPr>
        <p:spPr>
          <a:xfrm>
            <a:off x="457200" y="1467340"/>
            <a:ext cx="8229600" cy="220060"/>
          </a:xfrm>
          <a:prstGeom prst="rect">
            <a:avLst/>
          </a:prstGeom>
          <a:noFill/>
        </p:spPr>
        <p:txBody>
          <a:bodyPr wrap="square" lIns="0" tIns="0" rIns="0" bIns="0">
            <a:spAutoFit/>
          </a:bodyPr>
          <a:lstStyle/>
          <a:p>
            <a:pPr>
              <a:lnSpc>
                <a:spcPct val="100000"/>
              </a:lnSpc>
              <a:spcAft>
                <a:spcPts val="800"/>
              </a:spcAft>
            </a:pPr>
            <a:r>
              <a:rPr lang="de-DE" sz="1430" b="0" i="0">
                <a:solidFill>
                  <a:srgbClr val="000000"/>
                </a:solidFill>
                <a:latin typeface="Calibri" panose="020F0502020204030204" pitchFamily="34" charset="0"/>
                <a:cs typeface="Calibri" panose="020F0502020204030204" pitchFamily="34" charset="0"/>
              </a:rPr>
              <a:t>Mapping </a:t>
            </a:r>
            <a:r>
              <a:rPr lang="de-DE" sz="1430" b="0" i="0" err="1">
                <a:solidFill>
                  <a:srgbClr val="000000"/>
                </a:solidFill>
                <a:latin typeface="Calibri" panose="020F0502020204030204" pitchFamily="34" charset="0"/>
                <a:cs typeface="Calibri" panose="020F0502020204030204" pitchFamily="34" charset="0"/>
              </a:rPr>
              <a:t>to</a:t>
            </a:r>
            <a:r>
              <a:rPr lang="de-DE" sz="1430" b="0" i="0">
                <a:solidFill>
                  <a:srgbClr val="000000"/>
                </a:solidFill>
                <a:latin typeface="Calibri" panose="020F0502020204030204" pitchFamily="34" charset="0"/>
                <a:cs typeface="Calibri" panose="020F0502020204030204" pitchFamily="34" charset="0"/>
              </a:rPr>
              <a:t> OMOP</a:t>
            </a:r>
            <a:endParaRPr lang="en-US" sz="1430">
              <a:latin typeface="Calibri" panose="020F0502020204030204" pitchFamily="34" charset="0"/>
              <a:cs typeface="Calibri" panose="020F0502020204030204" pitchFamily="34" charset="0"/>
            </a:endParaRPr>
          </a:p>
        </p:txBody>
      </p:sp>
      <p:graphicFrame>
        <p:nvGraphicFramePr>
          <p:cNvPr id="10" name="Table 15">
            <a:extLst>
              <a:ext uri="{FF2B5EF4-FFF2-40B4-BE49-F238E27FC236}">
                <a16:creationId xmlns:a16="http://schemas.microsoft.com/office/drawing/2014/main" id="{5646AC3D-4751-F536-502A-448620BF1B7F}"/>
              </a:ext>
            </a:extLst>
          </p:cNvPr>
          <p:cNvGraphicFramePr>
            <a:graphicFrameLocks noGrp="1"/>
          </p:cNvGraphicFramePr>
          <p:nvPr/>
        </p:nvGraphicFramePr>
        <p:xfrm>
          <a:off x="457200" y="1803400"/>
          <a:ext cx="4775200" cy="1905000"/>
        </p:xfrm>
        <a:graphic>
          <a:graphicData uri="http://schemas.openxmlformats.org/drawingml/2006/table">
            <a:tbl>
              <a:tblPr firstRow="1">
                <a:tableStyleId>{5C22544A-7EE6-4342-B048-85BDC9FD1C3A}</a:tableStyleId>
              </a:tblPr>
              <a:tblGrid>
                <a:gridCol w="1727200">
                  <a:extLst>
                    <a:ext uri="{9D8B030D-6E8A-4147-A177-3AD203B41FA5}">
                      <a16:colId xmlns:a16="http://schemas.microsoft.com/office/drawing/2014/main" val="20000"/>
                    </a:ext>
                  </a:extLst>
                </a:gridCol>
                <a:gridCol w="1879600">
                  <a:extLst>
                    <a:ext uri="{9D8B030D-6E8A-4147-A177-3AD203B41FA5}">
                      <a16:colId xmlns:a16="http://schemas.microsoft.com/office/drawing/2014/main" val="20001"/>
                    </a:ext>
                  </a:extLst>
                </a:gridCol>
                <a:gridCol w="1168400">
                  <a:extLst>
                    <a:ext uri="{9D8B030D-6E8A-4147-A177-3AD203B41FA5}">
                      <a16:colId xmlns:a16="http://schemas.microsoft.com/office/drawing/2014/main" val="20002"/>
                    </a:ext>
                  </a:extLst>
                </a:gridCol>
              </a:tblGrid>
              <a:tr h="190500">
                <a:tc>
                  <a:txBody>
                    <a:bodyPr/>
                    <a:lstStyle/>
                    <a:p>
                      <a:r>
                        <a:rPr sz="900" b="1" i="0">
                          <a:solidFill>
                            <a:srgbClr val="FFFFFF"/>
                          </a:solidFill>
                          <a:latin typeface="Calibri"/>
                        </a:rPr>
                        <a:t>OMOP table</a:t>
                      </a:r>
                    </a:p>
                  </a:txBody>
                  <a:tcPr marL="50800" marR="50800" marT="12700" marB="12700" anchor="ctr">
                    <a:solidFill>
                      <a:srgbClr val="004691"/>
                    </a:solidFill>
                  </a:tcPr>
                </a:tc>
                <a:tc>
                  <a:txBody>
                    <a:bodyPr/>
                    <a:lstStyle/>
                    <a:p>
                      <a:r>
                        <a:rPr sz="900" b="1" i="0">
                          <a:solidFill>
                            <a:srgbClr val="FFFFFF"/>
                          </a:solidFill>
                          <a:latin typeface="Calibri"/>
                        </a:rPr>
                        <a:t>From</a:t>
                      </a:r>
                      <a:r>
                        <a:rPr lang="de-DE" sz="900" b="1" i="0">
                          <a:solidFill>
                            <a:srgbClr val="FFFFFF"/>
                          </a:solidFill>
                          <a:latin typeface="Calibri"/>
                        </a:rPr>
                        <a:t> </a:t>
                      </a:r>
                      <a:r>
                        <a:rPr lang="de-DE" sz="900" b="1" i="0" err="1">
                          <a:solidFill>
                            <a:srgbClr val="FFFFFF"/>
                          </a:solidFill>
                          <a:latin typeface="Calibri"/>
                        </a:rPr>
                        <a:t>registries</a:t>
                      </a:r>
                      <a:endParaRPr sz="900" b="1" i="0">
                        <a:solidFill>
                          <a:srgbClr val="FFFFFF"/>
                        </a:solidFill>
                        <a:latin typeface="Calibri"/>
                      </a:endParaRPr>
                    </a:p>
                  </a:txBody>
                  <a:tcPr marL="50800" marR="50800" marT="12700" marB="12700" anchor="ctr">
                    <a:solidFill>
                      <a:srgbClr val="004691"/>
                    </a:solidFill>
                  </a:tcPr>
                </a:tc>
                <a:tc>
                  <a:txBody>
                    <a:bodyPr/>
                    <a:lstStyle/>
                    <a:p>
                      <a:r>
                        <a:rPr sz="900" b="1" i="0">
                          <a:solidFill>
                            <a:srgbClr val="FFFFFF"/>
                          </a:solidFill>
                          <a:latin typeface="Calibri"/>
                        </a:rPr>
                        <a:t>Records</a:t>
                      </a:r>
                    </a:p>
                  </a:txBody>
                  <a:tcPr marL="50800" marR="50800" marT="12700" marB="12700" anchor="ctr">
                    <a:solidFill>
                      <a:srgbClr val="004691"/>
                    </a:solidFill>
                  </a:tcPr>
                </a:tc>
                <a:extLst>
                  <a:ext uri="{0D108BD9-81ED-4DB2-BD59-A6C34878D82A}">
                    <a16:rowId xmlns:a16="http://schemas.microsoft.com/office/drawing/2014/main" val="10000"/>
                  </a:ext>
                </a:extLst>
              </a:tr>
              <a:tr h="190500">
                <a:tc>
                  <a:txBody>
                    <a:bodyPr/>
                    <a:lstStyle/>
                    <a:p>
                      <a:r>
                        <a:rPr sz="950" b="0" i="0">
                          <a:solidFill>
                            <a:srgbClr val="1B2330"/>
                          </a:solidFill>
                          <a:latin typeface="Calibri"/>
                        </a:rPr>
                        <a:t>person</a:t>
                      </a:r>
                    </a:p>
                  </a:txBody>
                  <a:tcPr marL="50800" marR="50800" marT="12700" marB="12700" anchor="ctr">
                    <a:solidFill>
                      <a:srgbClr val="D2DCEA"/>
                    </a:solidFill>
                  </a:tcPr>
                </a:tc>
                <a:tc>
                  <a:txBody>
                    <a:bodyPr/>
                    <a:lstStyle/>
                    <a:p>
                      <a:r>
                        <a:rPr sz="950" b="0" i="0">
                          <a:solidFill>
                            <a:srgbClr val="1B2330"/>
                          </a:solidFill>
                          <a:latin typeface="Calibri"/>
                        </a:rPr>
                        <a:t>CPR</a:t>
                      </a:r>
                    </a:p>
                  </a:txBody>
                  <a:tcPr marL="50800" marR="50800" marT="12700" marB="12700" anchor="ctr">
                    <a:solidFill>
                      <a:srgbClr val="D2DCEA"/>
                    </a:solidFill>
                  </a:tcPr>
                </a:tc>
                <a:tc>
                  <a:txBody>
                    <a:bodyPr/>
                    <a:lstStyle/>
                    <a:p>
                      <a:r>
                        <a:rPr sz="950" b="0" i="0">
                          <a:solidFill>
                            <a:srgbClr val="1B2330"/>
                          </a:solidFill>
                          <a:latin typeface="Calibri"/>
                        </a:rPr>
                        <a:t>4.89 M</a:t>
                      </a:r>
                    </a:p>
                  </a:txBody>
                  <a:tcPr marL="50800" marR="50800" marT="12700" marB="12700" anchor="ctr">
                    <a:solidFill>
                      <a:srgbClr val="D2DCEA"/>
                    </a:solidFill>
                  </a:tcPr>
                </a:tc>
                <a:extLst>
                  <a:ext uri="{0D108BD9-81ED-4DB2-BD59-A6C34878D82A}">
                    <a16:rowId xmlns:a16="http://schemas.microsoft.com/office/drawing/2014/main" val="10001"/>
                  </a:ext>
                </a:extLst>
              </a:tr>
              <a:tr h="190500">
                <a:tc>
                  <a:txBody>
                    <a:bodyPr/>
                    <a:lstStyle/>
                    <a:p>
                      <a:r>
                        <a:rPr sz="950" b="0" i="0">
                          <a:solidFill>
                            <a:srgbClr val="1B2330"/>
                          </a:solidFill>
                          <a:latin typeface="Calibri"/>
                        </a:rPr>
                        <a:t>death</a:t>
                      </a:r>
                    </a:p>
                  </a:txBody>
                  <a:tcPr marL="50800" marR="50800" marT="12700" marB="12700" anchor="ctr">
                    <a:solidFill>
                      <a:srgbClr val="D2DCEA"/>
                    </a:solidFill>
                  </a:tcPr>
                </a:tc>
                <a:tc>
                  <a:txBody>
                    <a:bodyPr/>
                    <a:lstStyle/>
                    <a:p>
                      <a:r>
                        <a:rPr sz="950" b="0" i="0">
                          <a:solidFill>
                            <a:srgbClr val="1B2330"/>
                          </a:solidFill>
                          <a:latin typeface="Calibri"/>
                        </a:rPr>
                        <a:t>DAR + CPR</a:t>
                      </a:r>
                    </a:p>
                  </a:txBody>
                  <a:tcPr marL="50800" marR="50800" marT="12700" marB="12700" anchor="ctr">
                    <a:solidFill>
                      <a:srgbClr val="D2DCEA"/>
                    </a:solidFill>
                  </a:tcPr>
                </a:tc>
                <a:tc>
                  <a:txBody>
                    <a:bodyPr/>
                    <a:lstStyle/>
                    <a:p>
                      <a:r>
                        <a:rPr sz="950" b="0" i="0">
                          <a:solidFill>
                            <a:srgbClr val="1B2330"/>
                          </a:solidFill>
                          <a:latin typeface="Calibri"/>
                        </a:rPr>
                        <a:t>1.81 M</a:t>
                      </a:r>
                    </a:p>
                  </a:txBody>
                  <a:tcPr marL="50800" marR="50800" marT="12700" marB="12700" anchor="ctr">
                    <a:solidFill>
                      <a:srgbClr val="D2DCEA"/>
                    </a:solidFill>
                  </a:tcPr>
                </a:tc>
                <a:extLst>
                  <a:ext uri="{0D108BD9-81ED-4DB2-BD59-A6C34878D82A}">
                    <a16:rowId xmlns:a16="http://schemas.microsoft.com/office/drawing/2014/main" val="10002"/>
                  </a:ext>
                </a:extLst>
              </a:tr>
              <a:tr h="190500">
                <a:tc>
                  <a:txBody>
                    <a:bodyPr/>
                    <a:lstStyle/>
                    <a:p>
                      <a:r>
                        <a:rPr sz="950" b="0" i="0">
                          <a:solidFill>
                            <a:srgbClr val="1B2330"/>
                          </a:solidFill>
                          <a:latin typeface="Calibri"/>
                        </a:rPr>
                        <a:t>visit_occurrence</a:t>
                      </a:r>
                    </a:p>
                  </a:txBody>
                  <a:tcPr marL="50800" marR="50800" marT="12700" marB="12700" anchor="ctr">
                    <a:solidFill>
                      <a:srgbClr val="D2DCEA"/>
                    </a:solidFill>
                  </a:tcPr>
                </a:tc>
                <a:tc>
                  <a:txBody>
                    <a:bodyPr/>
                    <a:lstStyle/>
                    <a:p>
                      <a:r>
                        <a:rPr sz="950" b="0" i="0">
                          <a:solidFill>
                            <a:srgbClr val="1B2330"/>
                          </a:solidFill>
                          <a:latin typeface="Calibri"/>
                        </a:rPr>
                        <a:t>t_adm + kontakter</a:t>
                      </a:r>
                    </a:p>
                  </a:txBody>
                  <a:tcPr marL="50800" marR="50800" marT="12700" marB="12700" anchor="ctr">
                    <a:solidFill>
                      <a:srgbClr val="D2DCEA"/>
                    </a:solidFill>
                  </a:tcPr>
                </a:tc>
                <a:tc>
                  <a:txBody>
                    <a:bodyPr/>
                    <a:lstStyle/>
                    <a:p>
                      <a:r>
                        <a:rPr sz="950" b="0" i="0">
                          <a:solidFill>
                            <a:srgbClr val="1B2330"/>
                          </a:solidFill>
                          <a:latin typeface="Calibri"/>
                        </a:rPr>
                        <a:t>108.8 M</a:t>
                      </a:r>
                    </a:p>
                  </a:txBody>
                  <a:tcPr marL="50800" marR="50800" marT="12700" marB="12700" anchor="ctr">
                    <a:solidFill>
                      <a:srgbClr val="D2DCEA"/>
                    </a:solidFill>
                  </a:tcPr>
                </a:tc>
                <a:extLst>
                  <a:ext uri="{0D108BD9-81ED-4DB2-BD59-A6C34878D82A}">
                    <a16:rowId xmlns:a16="http://schemas.microsoft.com/office/drawing/2014/main" val="10003"/>
                  </a:ext>
                </a:extLst>
              </a:tr>
              <a:tr h="190500">
                <a:tc>
                  <a:txBody>
                    <a:bodyPr/>
                    <a:lstStyle/>
                    <a:p>
                      <a:r>
                        <a:rPr sz="950" b="0" i="0">
                          <a:solidFill>
                            <a:srgbClr val="1B2330"/>
                          </a:solidFill>
                          <a:latin typeface="Calibri"/>
                        </a:rPr>
                        <a:t>condition_occurrence</a:t>
                      </a:r>
                    </a:p>
                  </a:txBody>
                  <a:tcPr marL="50800" marR="50800" marT="12700" marB="12700" anchor="ctr">
                    <a:solidFill>
                      <a:srgbClr val="D2DCEA"/>
                    </a:solidFill>
                  </a:tcPr>
                </a:tc>
                <a:tc>
                  <a:txBody>
                    <a:bodyPr/>
                    <a:lstStyle/>
                    <a:p>
                      <a:r>
                        <a:rPr sz="950" b="0" i="0">
                          <a:solidFill>
                            <a:srgbClr val="1B2330"/>
                          </a:solidFill>
                          <a:latin typeface="Calibri"/>
                        </a:rPr>
                        <a:t>t_diag</a:t>
                      </a:r>
                    </a:p>
                  </a:txBody>
                  <a:tcPr marL="50800" marR="50800" marT="12700" marB="12700" anchor="ctr">
                    <a:solidFill>
                      <a:srgbClr val="D2DCEA"/>
                    </a:solidFill>
                  </a:tcPr>
                </a:tc>
                <a:tc>
                  <a:txBody>
                    <a:bodyPr/>
                    <a:lstStyle/>
                    <a:p>
                      <a:r>
                        <a:rPr sz="950" b="0" i="0">
                          <a:solidFill>
                            <a:srgbClr val="1B2330"/>
                          </a:solidFill>
                          <a:latin typeface="Calibri"/>
                        </a:rPr>
                        <a:t>251.5 M</a:t>
                      </a:r>
                    </a:p>
                  </a:txBody>
                  <a:tcPr marL="50800" marR="50800" marT="12700" marB="12700" anchor="ctr">
                    <a:solidFill>
                      <a:srgbClr val="D2DCEA"/>
                    </a:solidFill>
                  </a:tcPr>
                </a:tc>
                <a:extLst>
                  <a:ext uri="{0D108BD9-81ED-4DB2-BD59-A6C34878D82A}">
                    <a16:rowId xmlns:a16="http://schemas.microsoft.com/office/drawing/2014/main" val="10004"/>
                  </a:ext>
                </a:extLst>
              </a:tr>
              <a:tr h="190500">
                <a:tc>
                  <a:txBody>
                    <a:bodyPr/>
                    <a:lstStyle/>
                    <a:p>
                      <a:r>
                        <a:rPr sz="950" b="0" i="0">
                          <a:solidFill>
                            <a:srgbClr val="1B2330"/>
                          </a:solidFill>
                          <a:latin typeface="Calibri"/>
                        </a:rPr>
                        <a:t>procedure_occurrence</a:t>
                      </a:r>
                    </a:p>
                  </a:txBody>
                  <a:tcPr marL="50800" marR="50800" marT="12700" marB="12700" anchor="ctr">
                    <a:solidFill>
                      <a:srgbClr val="D2DCEA"/>
                    </a:solidFill>
                  </a:tcPr>
                </a:tc>
                <a:tc>
                  <a:txBody>
                    <a:bodyPr/>
                    <a:lstStyle/>
                    <a:p>
                      <a:r>
                        <a:rPr sz="950" b="0" i="0">
                          <a:solidFill>
                            <a:srgbClr val="1B2330"/>
                          </a:solidFill>
                          <a:latin typeface="Calibri"/>
                        </a:rPr>
                        <a:t>SKS + LPR3</a:t>
                      </a:r>
                    </a:p>
                  </a:txBody>
                  <a:tcPr marL="50800" marR="50800" marT="12700" marB="12700" anchor="ctr">
                    <a:solidFill>
                      <a:srgbClr val="D2DCEA"/>
                    </a:solidFill>
                  </a:tcPr>
                </a:tc>
                <a:tc>
                  <a:txBody>
                    <a:bodyPr/>
                    <a:lstStyle/>
                    <a:p>
                      <a:r>
                        <a:rPr sz="950" b="0" i="0">
                          <a:solidFill>
                            <a:srgbClr val="1B2330"/>
                          </a:solidFill>
                          <a:latin typeface="Calibri"/>
                        </a:rPr>
                        <a:t>34.6 M</a:t>
                      </a:r>
                    </a:p>
                  </a:txBody>
                  <a:tcPr marL="50800" marR="50800" marT="12700" marB="12700" anchor="ctr">
                    <a:solidFill>
                      <a:srgbClr val="D2DCEA"/>
                    </a:solidFill>
                  </a:tcPr>
                </a:tc>
                <a:extLst>
                  <a:ext uri="{0D108BD9-81ED-4DB2-BD59-A6C34878D82A}">
                    <a16:rowId xmlns:a16="http://schemas.microsoft.com/office/drawing/2014/main" val="10005"/>
                  </a:ext>
                </a:extLst>
              </a:tr>
              <a:tr h="190500">
                <a:tc>
                  <a:txBody>
                    <a:bodyPr/>
                    <a:lstStyle/>
                    <a:p>
                      <a:r>
                        <a:rPr sz="950" b="0" i="0">
                          <a:solidFill>
                            <a:srgbClr val="1B2330"/>
                          </a:solidFill>
                          <a:latin typeface="Calibri"/>
                        </a:rPr>
                        <a:t>drug_exposure</a:t>
                      </a:r>
                    </a:p>
                  </a:txBody>
                  <a:tcPr marL="50800" marR="50800" marT="12700" marB="12700" anchor="ctr">
                    <a:solidFill>
                      <a:srgbClr val="D2DCEA"/>
                    </a:solidFill>
                  </a:tcPr>
                </a:tc>
                <a:tc>
                  <a:txBody>
                    <a:bodyPr/>
                    <a:lstStyle/>
                    <a:p>
                      <a:r>
                        <a:rPr sz="950" b="0" i="0">
                          <a:solidFill>
                            <a:srgbClr val="1B2330"/>
                          </a:solidFill>
                          <a:latin typeface="Calibri"/>
                        </a:rPr>
                        <a:t>epikur + SMR</a:t>
                      </a:r>
                    </a:p>
                  </a:txBody>
                  <a:tcPr marL="50800" marR="50800" marT="12700" marB="12700" anchor="ctr">
                    <a:solidFill>
                      <a:srgbClr val="D2DCEA"/>
                    </a:solidFill>
                  </a:tcPr>
                </a:tc>
                <a:tc>
                  <a:txBody>
                    <a:bodyPr/>
                    <a:lstStyle/>
                    <a:p>
                      <a:r>
                        <a:rPr sz="950" b="0" i="0">
                          <a:solidFill>
                            <a:srgbClr val="1B2330"/>
                          </a:solidFill>
                          <a:latin typeface="Calibri"/>
                        </a:rPr>
                        <a:t>1,095 M</a:t>
                      </a:r>
                    </a:p>
                  </a:txBody>
                  <a:tcPr marL="50800" marR="50800" marT="12700" marB="12700" anchor="ctr">
                    <a:solidFill>
                      <a:srgbClr val="D2DCEA"/>
                    </a:solidFill>
                  </a:tcPr>
                </a:tc>
                <a:extLst>
                  <a:ext uri="{0D108BD9-81ED-4DB2-BD59-A6C34878D82A}">
                    <a16:rowId xmlns:a16="http://schemas.microsoft.com/office/drawing/2014/main" val="10006"/>
                  </a:ext>
                </a:extLst>
              </a:tr>
              <a:tr h="190500">
                <a:tc>
                  <a:txBody>
                    <a:bodyPr/>
                    <a:lstStyle/>
                    <a:p>
                      <a:r>
                        <a:rPr sz="950" b="0" i="0">
                          <a:solidFill>
                            <a:srgbClr val="1B2330"/>
                          </a:solidFill>
                          <a:latin typeface="Calibri"/>
                        </a:rPr>
                        <a:t>measurement</a:t>
                      </a:r>
                    </a:p>
                  </a:txBody>
                  <a:tcPr marL="50800" marR="50800" marT="12700" marB="12700" anchor="ctr">
                    <a:solidFill>
                      <a:srgbClr val="D2DCEA"/>
                    </a:solidFill>
                  </a:tcPr>
                </a:tc>
                <a:tc>
                  <a:txBody>
                    <a:bodyPr/>
                    <a:lstStyle/>
                    <a:p>
                      <a:r>
                        <a:rPr sz="950" b="0" i="0">
                          <a:solidFill>
                            <a:srgbClr val="1B2330"/>
                          </a:solidFill>
                          <a:latin typeface="Calibri"/>
                        </a:rPr>
                        <a:t>lab_dm_forsker</a:t>
                      </a:r>
                    </a:p>
                  </a:txBody>
                  <a:tcPr marL="50800" marR="50800" marT="12700" marB="12700" anchor="ctr">
                    <a:solidFill>
                      <a:srgbClr val="D2DCEA"/>
                    </a:solidFill>
                  </a:tcPr>
                </a:tc>
                <a:tc>
                  <a:txBody>
                    <a:bodyPr/>
                    <a:lstStyle/>
                    <a:p>
                      <a:r>
                        <a:rPr sz="950" b="0" i="0">
                          <a:solidFill>
                            <a:srgbClr val="1B2330"/>
                          </a:solidFill>
                          <a:latin typeface="Calibri"/>
                        </a:rPr>
                        <a:t>1,672 M</a:t>
                      </a:r>
                    </a:p>
                  </a:txBody>
                  <a:tcPr marL="50800" marR="50800" marT="12700" marB="12700" anchor="ctr">
                    <a:solidFill>
                      <a:srgbClr val="D2DCEA"/>
                    </a:solidFill>
                  </a:tcPr>
                </a:tc>
                <a:extLst>
                  <a:ext uri="{0D108BD9-81ED-4DB2-BD59-A6C34878D82A}">
                    <a16:rowId xmlns:a16="http://schemas.microsoft.com/office/drawing/2014/main" val="10007"/>
                  </a:ext>
                </a:extLst>
              </a:tr>
              <a:tr h="190500">
                <a:tc>
                  <a:txBody>
                    <a:bodyPr/>
                    <a:lstStyle/>
                    <a:p>
                      <a:r>
                        <a:rPr sz="950" b="0" i="0">
                          <a:solidFill>
                            <a:srgbClr val="1B2330"/>
                          </a:solidFill>
                          <a:latin typeface="Calibri"/>
                        </a:rPr>
                        <a:t>care_site + provider</a:t>
                      </a:r>
                    </a:p>
                  </a:txBody>
                  <a:tcPr marL="50800" marR="50800" marT="12700" marB="12700" anchor="ctr">
                    <a:solidFill>
                      <a:srgbClr val="D2DCEA"/>
                    </a:solidFill>
                  </a:tcPr>
                </a:tc>
                <a:tc>
                  <a:txBody>
                    <a:bodyPr/>
                    <a:lstStyle/>
                    <a:p>
                      <a:r>
                        <a:rPr sz="950" b="0" i="0">
                          <a:solidFill>
                            <a:srgbClr val="1B2330"/>
                          </a:solidFill>
                          <a:latin typeface="Calibri"/>
                        </a:rPr>
                        <a:t>SOR, SHAK, LAB</a:t>
                      </a:r>
                    </a:p>
                  </a:txBody>
                  <a:tcPr marL="50800" marR="50800" marT="12700" marB="12700" anchor="ctr">
                    <a:solidFill>
                      <a:srgbClr val="D2DCEA"/>
                    </a:solidFill>
                  </a:tcPr>
                </a:tc>
                <a:tc>
                  <a:txBody>
                    <a:bodyPr/>
                    <a:lstStyle/>
                    <a:p>
                      <a:r>
                        <a:rPr sz="950" b="0" i="0">
                          <a:solidFill>
                            <a:srgbClr val="1B2330"/>
                          </a:solidFill>
                          <a:latin typeface="Calibri"/>
                        </a:rPr>
                        <a:t>155 k</a:t>
                      </a:r>
                    </a:p>
                  </a:txBody>
                  <a:tcPr marL="50800" marR="50800" marT="12700" marB="12700" anchor="ctr">
                    <a:solidFill>
                      <a:srgbClr val="D2DCEA"/>
                    </a:solidFill>
                  </a:tcPr>
                </a:tc>
                <a:extLst>
                  <a:ext uri="{0D108BD9-81ED-4DB2-BD59-A6C34878D82A}">
                    <a16:rowId xmlns:a16="http://schemas.microsoft.com/office/drawing/2014/main" val="10008"/>
                  </a:ext>
                </a:extLst>
              </a:tr>
              <a:tr h="190500">
                <a:tc>
                  <a:txBody>
                    <a:bodyPr/>
                    <a:lstStyle/>
                    <a:p>
                      <a:r>
                        <a:rPr sz="950" b="0" i="0">
                          <a:solidFill>
                            <a:srgbClr val="1B2330"/>
                          </a:solidFill>
                          <a:latin typeface="Calibri"/>
                        </a:rPr>
                        <a:t>location</a:t>
                      </a:r>
                    </a:p>
                  </a:txBody>
                  <a:tcPr marL="50800" marR="50800" marT="12700" marB="12700" anchor="ctr">
                    <a:solidFill>
                      <a:srgbClr val="D2DCEA"/>
                    </a:solidFill>
                  </a:tcPr>
                </a:tc>
                <a:tc>
                  <a:txBody>
                    <a:bodyPr/>
                    <a:lstStyle/>
                    <a:p>
                      <a:r>
                        <a:rPr sz="950" b="0" i="0">
                          <a:solidFill>
                            <a:srgbClr val="1B2330"/>
                          </a:solidFill>
                          <a:latin typeface="Calibri"/>
                        </a:rPr>
                        <a:t>geo files</a:t>
                      </a:r>
                    </a:p>
                  </a:txBody>
                  <a:tcPr marL="50800" marR="50800" marT="12700" marB="12700" anchor="ctr">
                    <a:solidFill>
                      <a:srgbClr val="D2DCEA"/>
                    </a:solidFill>
                  </a:tcPr>
                </a:tc>
                <a:tc>
                  <a:txBody>
                    <a:bodyPr/>
                    <a:lstStyle/>
                    <a:p>
                      <a:r>
                        <a:rPr sz="950" b="0" i="0">
                          <a:solidFill>
                            <a:srgbClr val="1B2330"/>
                          </a:solidFill>
                          <a:latin typeface="Calibri"/>
                        </a:rPr>
                        <a:t>1 k</a:t>
                      </a:r>
                    </a:p>
                  </a:txBody>
                  <a:tcPr marL="50800" marR="50800" marT="12700" marB="12700" anchor="ctr">
                    <a:solidFill>
                      <a:srgbClr val="D2DCEA"/>
                    </a:solidFill>
                  </a:tcPr>
                </a:tc>
                <a:extLst>
                  <a:ext uri="{0D108BD9-81ED-4DB2-BD59-A6C34878D82A}">
                    <a16:rowId xmlns:a16="http://schemas.microsoft.com/office/drawing/2014/main" val="10009"/>
                  </a:ext>
                </a:extLst>
              </a:tr>
            </a:tbl>
          </a:graphicData>
        </a:graphic>
      </p:graphicFrame>
      <p:pic>
        <p:nvPicPr>
          <p:cNvPr id="12" name="Picture 13" descr="fig1_annotated.png">
            <a:extLst>
              <a:ext uri="{FF2B5EF4-FFF2-40B4-BE49-F238E27FC236}">
                <a16:creationId xmlns:a16="http://schemas.microsoft.com/office/drawing/2014/main" id="{B4767FA7-EEAF-2DE1-BE0E-A02E91E6BCB1}"/>
              </a:ext>
            </a:extLst>
          </p:cNvPr>
          <p:cNvPicPr>
            <a:picLocks noChangeAspect="1"/>
          </p:cNvPicPr>
          <p:nvPr/>
        </p:nvPicPr>
        <p:blipFill>
          <a:blip r:embed="rId2"/>
          <a:stretch>
            <a:fillRect/>
          </a:stretch>
        </p:blipFill>
        <p:spPr>
          <a:xfrm>
            <a:off x="5494852" y="1273212"/>
            <a:ext cx="3508829" cy="3439212"/>
          </a:xfrm>
          <a:prstGeom prst="rect">
            <a:avLst/>
          </a:prstGeom>
        </p:spPr>
      </p:pic>
      <p:sp>
        <p:nvSpPr>
          <p:cNvPr id="14" name="TextBox 17">
            <a:extLst>
              <a:ext uri="{FF2B5EF4-FFF2-40B4-BE49-F238E27FC236}">
                <a16:creationId xmlns:a16="http://schemas.microsoft.com/office/drawing/2014/main" id="{742B5F25-D4D2-86CB-D037-DBCA5CFEED2E}"/>
              </a:ext>
            </a:extLst>
          </p:cNvPr>
          <p:cNvSpPr txBox="1"/>
          <p:nvPr/>
        </p:nvSpPr>
        <p:spPr>
          <a:xfrm>
            <a:off x="457200" y="3995900"/>
            <a:ext cx="8229600" cy="176972"/>
          </a:xfrm>
          <a:prstGeom prst="rect">
            <a:avLst/>
          </a:prstGeom>
          <a:noFill/>
        </p:spPr>
        <p:txBody>
          <a:bodyPr wrap="square" lIns="0" tIns="0" rIns="0" bIns="0" anchor="t">
            <a:spAutoFit/>
          </a:bodyPr>
          <a:lstStyle/>
          <a:p>
            <a:r>
              <a:rPr sz="1150" b="1">
                <a:solidFill>
                  <a:srgbClr val="1B2330"/>
                </a:solidFill>
                <a:latin typeface="Calibri"/>
              </a:rPr>
              <a:t>3.8 billion source records, 11 national registries, 9.1 million </a:t>
            </a:r>
            <a:r>
              <a:rPr lang="de-DE" sz="1150" b="1" err="1">
                <a:solidFill>
                  <a:srgbClr val="1B2330"/>
                </a:solidFill>
                <a:latin typeface="Calibri"/>
              </a:rPr>
              <a:t>patients</a:t>
            </a:r>
            <a:endParaRPr sz="1150" b="1">
              <a:solidFill>
                <a:srgbClr val="1B2330"/>
              </a:solidFill>
              <a:latin typeface="Calibri"/>
            </a:endParaRPr>
          </a:p>
        </p:txBody>
      </p:sp>
      <p:sp>
        <p:nvSpPr>
          <p:cNvPr id="3" name="Footer Divider">
            <a:extLst>
              <a:ext uri="{FF2B5EF4-FFF2-40B4-BE49-F238E27FC236}">
                <a16:creationId xmlns:a16="http://schemas.microsoft.com/office/drawing/2014/main" id="{6714884F-D1B5-D6D5-8075-770D5E11468B}"/>
              </a:ext>
            </a:extLst>
          </p:cNvPr>
          <p:cNvSpPr/>
          <p:nvPr/>
        </p:nvSpPr>
        <p:spPr>
          <a:xfrm>
            <a:off x="457200" y="4721380"/>
            <a:ext cx="8229600" cy="9525"/>
          </a:xfrm>
          <a:prstGeom prst="rect">
            <a:avLst/>
          </a:prstGeom>
          <a:solidFill>
            <a:srgbClr val="C9C3BB"/>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SE"/>
          </a:p>
        </p:txBody>
      </p:sp>
    </p:spTree>
    <p:extLst>
      <p:ext uri="{BB962C8B-B14F-4D97-AF65-F5344CB8AC3E}">
        <p14:creationId xmlns:p14="http://schemas.microsoft.com/office/powerpoint/2010/main" val="155072897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041C3E-BDA0-D2A9-DD41-D0D8F234B94C}"/>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CAE1EE83-A0AF-8E26-699A-CC916025A7A9}"/>
              </a:ext>
            </a:extLst>
          </p:cNvPr>
          <p:cNvSpPr txBox="1"/>
          <p:nvPr/>
        </p:nvSpPr>
        <p:spPr>
          <a:xfrm>
            <a:off x="571501" y="863600"/>
            <a:ext cx="8229600" cy="492443"/>
          </a:xfrm>
          <a:prstGeom prst="rect">
            <a:avLst/>
          </a:prstGeom>
          <a:noFill/>
        </p:spPr>
        <p:txBody>
          <a:bodyPr wrap="square" lIns="0" tIns="0" rIns="0" bIns="0">
            <a:spAutoFit/>
          </a:bodyPr>
          <a:lstStyle/>
          <a:p>
            <a:r>
              <a:rPr lang="de-AT" sz="3200" b="1" err="1">
                <a:solidFill>
                  <a:srgbClr val="1B2A4A"/>
                </a:solidFill>
                <a:latin typeface="Bookman Old Style"/>
              </a:rPr>
              <a:t>Four</a:t>
            </a:r>
            <a:r>
              <a:rPr lang="de-AT" sz="3200" b="1">
                <a:solidFill>
                  <a:srgbClr val="1B2A4A"/>
                </a:solidFill>
                <a:latin typeface="Bookman Old Style"/>
              </a:rPr>
              <a:t> </a:t>
            </a:r>
            <a:r>
              <a:rPr lang="de-AT" sz="3200" b="1" err="1">
                <a:solidFill>
                  <a:srgbClr val="1B2A4A"/>
                </a:solidFill>
                <a:latin typeface="Bookman Old Style"/>
              </a:rPr>
              <a:t>Ways</a:t>
            </a:r>
            <a:r>
              <a:rPr lang="de-AT" sz="3200" b="1">
                <a:solidFill>
                  <a:srgbClr val="1B2A4A"/>
                </a:solidFill>
                <a:latin typeface="Bookman Old Style"/>
              </a:rPr>
              <a:t> </a:t>
            </a:r>
            <a:r>
              <a:rPr lang="de-AT" sz="3200" b="1" err="1">
                <a:solidFill>
                  <a:srgbClr val="1B2A4A"/>
                </a:solidFill>
                <a:latin typeface="Bookman Old Style"/>
              </a:rPr>
              <a:t>to</a:t>
            </a:r>
            <a:r>
              <a:rPr lang="de-AT" sz="3200" b="1">
                <a:solidFill>
                  <a:srgbClr val="1B2A4A"/>
                </a:solidFill>
                <a:latin typeface="Bookman Old Style"/>
              </a:rPr>
              <a:t> </a:t>
            </a:r>
            <a:r>
              <a:rPr lang="de-AT" sz="3200" b="1" err="1">
                <a:solidFill>
                  <a:srgbClr val="1B2A4A"/>
                </a:solidFill>
                <a:latin typeface="Bookman Old Style"/>
              </a:rPr>
              <a:t>Map</a:t>
            </a:r>
            <a:r>
              <a:rPr lang="de-AT" sz="3200" b="1">
                <a:solidFill>
                  <a:srgbClr val="1B2A4A"/>
                </a:solidFill>
                <a:latin typeface="Bookman Old Style"/>
              </a:rPr>
              <a:t> Codes and </a:t>
            </a:r>
            <a:r>
              <a:rPr lang="de-AT" sz="3200" b="1" err="1">
                <a:solidFill>
                  <a:srgbClr val="1B2A4A"/>
                </a:solidFill>
                <a:latin typeface="Bookman Old Style"/>
              </a:rPr>
              <a:t>Concepts</a:t>
            </a:r>
            <a:endParaRPr lang="de-AT" sz="3200" b="1">
              <a:solidFill>
                <a:srgbClr val="1B2A4A"/>
              </a:solidFill>
              <a:latin typeface="Bookman Old Style"/>
            </a:endParaRPr>
          </a:p>
        </p:txBody>
      </p:sp>
      <p:sp>
        <p:nvSpPr>
          <p:cNvPr id="4" name="Text 0">
            <a:extLst>
              <a:ext uri="{FF2B5EF4-FFF2-40B4-BE49-F238E27FC236}">
                <a16:creationId xmlns:a16="http://schemas.microsoft.com/office/drawing/2014/main" id="{F70A4169-07B4-38AC-36B0-8856F816C021}"/>
              </a:ext>
            </a:extLst>
          </p:cNvPr>
          <p:cNvSpPr/>
          <p:nvPr/>
        </p:nvSpPr>
        <p:spPr>
          <a:xfrm>
            <a:off x="457200" y="301752"/>
            <a:ext cx="3840480" cy="274320"/>
          </a:xfrm>
          <a:prstGeom prst="rect">
            <a:avLst/>
          </a:prstGeom>
          <a:noFill/>
          <a:ln/>
        </p:spPr>
        <p:txBody>
          <a:bodyPr wrap="square" lIns="0" tIns="0" rIns="0" bIns="0" rtlCol="0" anchor="ctr"/>
          <a:lstStyle/>
          <a:p>
            <a:r>
              <a:rPr lang="en-US" sz="1100" b="1" kern="0" spc="200">
                <a:solidFill>
                  <a:srgbClr val="004791"/>
                </a:solidFill>
                <a:latin typeface="Calibri"/>
                <a:ea typeface="Calibri"/>
                <a:cs typeface="Calibri"/>
              </a:rPr>
              <a:t>THIRD GENERATION</a:t>
            </a:r>
            <a:endParaRPr lang="en-US" sz="1100"/>
          </a:p>
        </p:txBody>
      </p:sp>
      <p:sp>
        <p:nvSpPr>
          <p:cNvPr id="29" name="Text 17">
            <a:extLst>
              <a:ext uri="{FF2B5EF4-FFF2-40B4-BE49-F238E27FC236}">
                <a16:creationId xmlns:a16="http://schemas.microsoft.com/office/drawing/2014/main" id="{3928AF5C-33C5-F006-03A7-506E7B08D6F9}"/>
              </a:ext>
            </a:extLst>
          </p:cNvPr>
          <p:cNvSpPr/>
          <p:nvPr/>
        </p:nvSpPr>
        <p:spPr>
          <a:xfrm>
            <a:off x="457200" y="4832604"/>
            <a:ext cx="2743200" cy="146304"/>
          </a:xfrm>
          <a:prstGeom prst="rect">
            <a:avLst/>
          </a:prstGeom>
          <a:noFill/>
          <a:ln/>
        </p:spPr>
        <p:txBody>
          <a:bodyPr wrap="square" lIns="0" tIns="0" rIns="0" bIns="0" rtlCol="0" anchor="ctr"/>
          <a:lstStyle/>
          <a:p>
            <a:pPr marL="0" indent="0" algn="l">
              <a:buNone/>
            </a:pPr>
            <a:r>
              <a:rPr lang="en-US" sz="800" b="1" kern="0" spc="100">
                <a:solidFill>
                  <a:srgbClr val="004791"/>
                </a:solidFill>
                <a:latin typeface="Calibri" pitchFamily="34" charset="0"/>
                <a:ea typeface="Calibri" pitchFamily="34" charset="-122"/>
                <a:cs typeface="Calibri" pitchFamily="34" charset="-120"/>
              </a:rPr>
              <a:t>KTH</a:t>
            </a:r>
            <a:r>
              <a:rPr lang="en-US" sz="800" kern="0" spc="100">
                <a:solidFill>
                  <a:srgbClr val="C9C3BB"/>
                </a:solidFill>
                <a:latin typeface="Calibri" pitchFamily="34" charset="0"/>
                <a:ea typeface="Calibri" pitchFamily="34" charset="-122"/>
                <a:cs typeface="Calibri" pitchFamily="34" charset="-120"/>
              </a:rPr>
              <a:t>  /  </a:t>
            </a:r>
            <a:r>
              <a:rPr lang="en-US" sz="800" b="1" kern="0" spc="100">
                <a:solidFill>
                  <a:srgbClr val="57068C"/>
                </a:solidFill>
                <a:latin typeface="Calibri" pitchFamily="34" charset="0"/>
                <a:ea typeface="Calibri" pitchFamily="34" charset="-122"/>
                <a:cs typeface="Calibri" pitchFamily="34" charset="-120"/>
              </a:rPr>
              <a:t>NYU</a:t>
            </a:r>
            <a:r>
              <a:rPr lang="en-US" sz="800" kern="0" spc="100">
                <a:solidFill>
                  <a:srgbClr val="C9C3BB"/>
                </a:solidFill>
                <a:latin typeface="Calibri" pitchFamily="34" charset="0"/>
                <a:ea typeface="Calibri" pitchFamily="34" charset="-122"/>
                <a:cs typeface="Calibri" pitchFamily="34" charset="-120"/>
              </a:rPr>
              <a:t>  /  </a:t>
            </a:r>
            <a:r>
              <a:rPr lang="en-US" sz="800" b="1" kern="0" spc="100">
                <a:solidFill>
                  <a:srgbClr val="0066B3"/>
                </a:solidFill>
                <a:latin typeface="Calibri" pitchFamily="34" charset="0"/>
                <a:ea typeface="Calibri" pitchFamily="34" charset="-122"/>
                <a:cs typeface="Calibri" pitchFamily="34" charset="-120"/>
              </a:rPr>
              <a:t>TU Wien</a:t>
            </a:r>
            <a:endParaRPr lang="en-US" sz="800"/>
          </a:p>
        </p:txBody>
      </p:sp>
      <p:sp>
        <p:nvSpPr>
          <p:cNvPr id="31" name="Text 18">
            <a:extLst>
              <a:ext uri="{FF2B5EF4-FFF2-40B4-BE49-F238E27FC236}">
                <a16:creationId xmlns:a16="http://schemas.microsoft.com/office/drawing/2014/main" id="{E18D02DF-BE29-6966-F640-88B60103E7FE}"/>
              </a:ext>
            </a:extLst>
          </p:cNvPr>
          <p:cNvSpPr/>
          <p:nvPr/>
        </p:nvSpPr>
        <p:spPr>
          <a:xfrm>
            <a:off x="5486400" y="4823460"/>
            <a:ext cx="2743200" cy="164592"/>
          </a:xfrm>
          <a:prstGeom prst="rect">
            <a:avLst/>
          </a:prstGeom>
          <a:noFill/>
          <a:ln/>
        </p:spPr>
        <p:txBody>
          <a:bodyPr wrap="square" lIns="0" tIns="0" rIns="0" bIns="0" rtlCol="0" anchor="ctr"/>
          <a:lstStyle/>
          <a:p>
            <a:pPr algn="r"/>
            <a:r>
              <a:rPr lang="en-US" sz="800">
                <a:solidFill>
                  <a:srgbClr val="5C6470"/>
                </a:solidFill>
                <a:latin typeface="Calibri"/>
                <a:ea typeface="Calibri"/>
                <a:cs typeface="Calibri"/>
              </a:rPr>
              <a:t>Katja Hose</a:t>
            </a:r>
            <a:endParaRPr lang="en-US"/>
          </a:p>
        </p:txBody>
      </p:sp>
      <p:sp>
        <p:nvSpPr>
          <p:cNvPr id="33" name="Text 19">
            <a:extLst>
              <a:ext uri="{FF2B5EF4-FFF2-40B4-BE49-F238E27FC236}">
                <a16:creationId xmlns:a16="http://schemas.microsoft.com/office/drawing/2014/main" id="{5EAD2029-9547-58AB-1DE2-2DB986009B70}"/>
              </a:ext>
            </a:extLst>
          </p:cNvPr>
          <p:cNvSpPr/>
          <p:nvPr/>
        </p:nvSpPr>
        <p:spPr>
          <a:xfrm>
            <a:off x="8321040" y="4823460"/>
            <a:ext cx="365760" cy="164592"/>
          </a:xfrm>
          <a:prstGeom prst="rect">
            <a:avLst/>
          </a:prstGeom>
          <a:noFill/>
          <a:ln/>
        </p:spPr>
        <p:txBody>
          <a:bodyPr wrap="square" lIns="0" tIns="0" rIns="0" bIns="0" rtlCol="0" anchor="ctr"/>
          <a:lstStyle/>
          <a:p>
            <a:pPr marL="0" indent="0" algn="r">
              <a:buNone/>
            </a:pPr>
            <a:fld id="{00000000-0000-0000-0000-000000000031}" type="slidenum">
              <a:rPr lang="en-US" sz="800">
                <a:solidFill>
                  <a:srgbClr val="5C6470"/>
                </a:solidFill>
                <a:latin typeface="Calibri" pitchFamily="34" charset="0"/>
                <a:ea typeface="Calibri" pitchFamily="34" charset="-122"/>
                <a:cs typeface="Calibri" pitchFamily="34" charset="-120"/>
              </a:rPr>
              <a:t>65</a:t>
            </a:fld>
            <a:endParaRPr lang="en-US" sz="800"/>
          </a:p>
        </p:txBody>
      </p:sp>
      <p:sp>
        <p:nvSpPr>
          <p:cNvPr id="2" name="TextBox 20">
            <a:extLst>
              <a:ext uri="{FF2B5EF4-FFF2-40B4-BE49-F238E27FC236}">
                <a16:creationId xmlns:a16="http://schemas.microsoft.com/office/drawing/2014/main" id="{49843B19-4D5D-1DB7-8627-98243D183F4C}"/>
              </a:ext>
            </a:extLst>
          </p:cNvPr>
          <p:cNvSpPr txBox="1"/>
          <p:nvPr/>
        </p:nvSpPr>
        <p:spPr>
          <a:xfrm>
            <a:off x="457200" y="1502508"/>
            <a:ext cx="8229600" cy="220060"/>
          </a:xfrm>
          <a:prstGeom prst="rect">
            <a:avLst/>
          </a:prstGeom>
          <a:noFill/>
        </p:spPr>
        <p:txBody>
          <a:bodyPr wrap="square" lIns="0" tIns="0" rIns="0" bIns="0">
            <a:spAutoFit/>
          </a:bodyPr>
          <a:lstStyle/>
          <a:p>
            <a:pPr>
              <a:lnSpc>
                <a:spcPct val="100000"/>
              </a:lnSpc>
              <a:spcAft>
                <a:spcPts val="800"/>
              </a:spcAft>
            </a:pPr>
            <a:r>
              <a:rPr lang="de-DE" sz="1430" b="0" i="0" err="1">
                <a:solidFill>
                  <a:srgbClr val="000000"/>
                </a:solidFill>
                <a:latin typeface="Calibri" panose="020F0502020204030204" pitchFamily="34" charset="0"/>
                <a:cs typeface="Calibri" panose="020F0502020204030204" pitchFamily="34" charset="0"/>
              </a:rPr>
              <a:t>Which</a:t>
            </a:r>
            <a:r>
              <a:rPr lang="de-DE" sz="1430" b="0" i="0">
                <a:solidFill>
                  <a:srgbClr val="000000"/>
                </a:solidFill>
                <a:latin typeface="Calibri" panose="020F0502020204030204" pitchFamily="34" charset="0"/>
                <a:cs typeface="Calibri" panose="020F0502020204030204" pitchFamily="34" charset="0"/>
              </a:rPr>
              <a:t> </a:t>
            </a:r>
            <a:r>
              <a:rPr lang="de-DE" sz="1430" b="0" i="0" err="1">
                <a:solidFill>
                  <a:srgbClr val="000000"/>
                </a:solidFill>
                <a:latin typeface="Calibri" panose="020F0502020204030204" pitchFamily="34" charset="0"/>
                <a:cs typeface="Calibri" panose="020F0502020204030204" pitchFamily="34" charset="0"/>
              </a:rPr>
              <a:t>method</a:t>
            </a:r>
            <a:r>
              <a:rPr lang="de-DE" sz="1430" b="0" i="0">
                <a:solidFill>
                  <a:srgbClr val="000000"/>
                </a:solidFill>
                <a:latin typeface="Calibri" panose="020F0502020204030204" pitchFamily="34" charset="0"/>
                <a:cs typeface="Calibri" panose="020F0502020204030204" pitchFamily="34" charset="0"/>
              </a:rPr>
              <a:t> </a:t>
            </a:r>
            <a:r>
              <a:rPr lang="de-DE" sz="1430" b="0" i="0" err="1">
                <a:solidFill>
                  <a:srgbClr val="000000"/>
                </a:solidFill>
                <a:latin typeface="Calibri" panose="020F0502020204030204" pitchFamily="34" charset="0"/>
                <a:cs typeface="Calibri" panose="020F0502020204030204" pitchFamily="34" charset="0"/>
              </a:rPr>
              <a:t>is</a:t>
            </a:r>
            <a:r>
              <a:rPr lang="de-DE" sz="1430" b="0" i="0">
                <a:solidFill>
                  <a:srgbClr val="000000"/>
                </a:solidFill>
                <a:latin typeface="Calibri" panose="020F0502020204030204" pitchFamily="34" charset="0"/>
                <a:cs typeface="Calibri" panose="020F0502020204030204" pitchFamily="34" charset="0"/>
              </a:rPr>
              <a:t> </a:t>
            </a:r>
            <a:r>
              <a:rPr lang="de-DE" sz="1430" b="0" i="0" err="1">
                <a:solidFill>
                  <a:srgbClr val="000000"/>
                </a:solidFill>
                <a:latin typeface="Calibri" panose="020F0502020204030204" pitchFamily="34" charset="0"/>
                <a:cs typeface="Calibri" panose="020F0502020204030204" pitchFamily="34" charset="0"/>
              </a:rPr>
              <a:t>applicable</a:t>
            </a:r>
            <a:r>
              <a:rPr lang="de-DE" sz="1430" b="0" i="0">
                <a:solidFill>
                  <a:srgbClr val="000000"/>
                </a:solidFill>
                <a:latin typeface="Calibri" panose="020F0502020204030204" pitchFamily="34" charset="0"/>
                <a:cs typeface="Calibri" panose="020F0502020204030204" pitchFamily="34" charset="0"/>
              </a:rPr>
              <a:t> </a:t>
            </a:r>
            <a:r>
              <a:rPr lang="de-DE" sz="1430" b="0" i="0" err="1">
                <a:solidFill>
                  <a:srgbClr val="000000"/>
                </a:solidFill>
                <a:latin typeface="Calibri" panose="020F0502020204030204" pitchFamily="34" charset="0"/>
                <a:cs typeface="Calibri" panose="020F0502020204030204" pitchFamily="34" charset="0"/>
              </a:rPr>
              <a:t>depends</a:t>
            </a:r>
            <a:r>
              <a:rPr lang="de-DE" sz="1430" b="0" i="0">
                <a:solidFill>
                  <a:srgbClr val="000000"/>
                </a:solidFill>
                <a:latin typeface="Calibri" panose="020F0502020204030204" pitchFamily="34" charset="0"/>
                <a:cs typeface="Calibri" panose="020F0502020204030204" pitchFamily="34" charset="0"/>
              </a:rPr>
              <a:t> on </a:t>
            </a:r>
            <a:r>
              <a:rPr lang="de-DE" sz="1430" b="0" i="0" err="1">
                <a:solidFill>
                  <a:srgbClr val="000000"/>
                </a:solidFill>
                <a:latin typeface="Calibri" panose="020F0502020204030204" pitchFamily="34" charset="0"/>
                <a:cs typeface="Calibri" panose="020F0502020204030204" pitchFamily="34" charset="0"/>
              </a:rPr>
              <a:t>the</a:t>
            </a:r>
            <a:r>
              <a:rPr lang="de-DE" sz="1430" b="0" i="0">
                <a:solidFill>
                  <a:srgbClr val="000000"/>
                </a:solidFill>
                <a:latin typeface="Calibri" panose="020F0502020204030204" pitchFamily="34" charset="0"/>
                <a:cs typeface="Calibri" panose="020F0502020204030204" pitchFamily="34" charset="0"/>
              </a:rPr>
              <a:t> </a:t>
            </a:r>
            <a:r>
              <a:rPr lang="de-DE" sz="1430" b="0" i="0" err="1">
                <a:solidFill>
                  <a:srgbClr val="000000"/>
                </a:solidFill>
                <a:latin typeface="Calibri" panose="020F0502020204030204" pitchFamily="34" charset="0"/>
                <a:cs typeface="Calibri" panose="020F0502020204030204" pitchFamily="34" charset="0"/>
              </a:rPr>
              <a:t>concrete</a:t>
            </a:r>
            <a:r>
              <a:rPr lang="de-DE" sz="1430" b="0" i="0">
                <a:solidFill>
                  <a:srgbClr val="000000"/>
                </a:solidFill>
                <a:latin typeface="Calibri" panose="020F0502020204030204" pitchFamily="34" charset="0"/>
                <a:cs typeface="Calibri" panose="020F0502020204030204" pitchFamily="34" charset="0"/>
              </a:rPr>
              <a:t> </a:t>
            </a:r>
            <a:r>
              <a:rPr lang="de-DE" sz="1430" b="0" i="0" err="1">
                <a:solidFill>
                  <a:srgbClr val="000000"/>
                </a:solidFill>
                <a:latin typeface="Calibri" panose="020F0502020204030204" pitchFamily="34" charset="0"/>
                <a:cs typeface="Calibri" panose="020F0502020204030204" pitchFamily="34" charset="0"/>
              </a:rPr>
              <a:t>issue</a:t>
            </a:r>
            <a:endParaRPr lang="en-US" sz="1430">
              <a:latin typeface="Calibri" panose="020F0502020204030204" pitchFamily="34" charset="0"/>
              <a:cs typeface="Calibri" panose="020F0502020204030204" pitchFamily="34" charset="0"/>
            </a:endParaRPr>
          </a:p>
        </p:txBody>
      </p:sp>
      <p:sp>
        <p:nvSpPr>
          <p:cNvPr id="6" name="Rounded Rectangle 13">
            <a:extLst>
              <a:ext uri="{FF2B5EF4-FFF2-40B4-BE49-F238E27FC236}">
                <a16:creationId xmlns:a16="http://schemas.microsoft.com/office/drawing/2014/main" id="{3B10465D-6E99-18B0-BC30-AA335DBA000B}"/>
              </a:ext>
            </a:extLst>
          </p:cNvPr>
          <p:cNvSpPr/>
          <p:nvPr/>
        </p:nvSpPr>
        <p:spPr>
          <a:xfrm>
            <a:off x="457200" y="1838568"/>
            <a:ext cx="1981200" cy="1498600"/>
          </a:xfrm>
          <a:prstGeom prst="roundRect">
            <a:avLst>
              <a:gd name="adj" fmla="val 5000"/>
            </a:avLst>
          </a:prstGeom>
          <a:solidFill>
            <a:srgbClr val="F5F0EC"/>
          </a:solidFill>
          <a:ln w="9525">
            <a:solidFill>
              <a:srgbClr val="F5F0EC"/>
            </a:solidFill>
          </a:ln>
          <a:effectLst/>
        </p:spPr>
        <p:style>
          <a:lnRef idx="1">
            <a:schemeClr val="accent1"/>
          </a:lnRef>
          <a:fillRef idx="3">
            <a:schemeClr val="accent1"/>
          </a:fillRef>
          <a:effectRef idx="2">
            <a:schemeClr val="accent1"/>
          </a:effectRef>
          <a:fontRef idx="minor">
            <a:schemeClr val="lt1"/>
          </a:fontRef>
        </p:style>
        <p:txBody>
          <a:bodyPr wrap="square" lIns="114300" tIns="101600" rIns="114300" bIns="25400" rtlCol="0" anchor="t"/>
          <a:lstStyle/>
          <a:p>
            <a:pPr algn="l"/>
            <a:r>
              <a:rPr sz="1400" b="1" i="0">
                <a:solidFill>
                  <a:srgbClr val="004691"/>
                </a:solidFill>
                <a:latin typeface="Calibri"/>
              </a:rPr>
              <a:t>Crosswalk</a:t>
            </a:r>
          </a:p>
          <a:p>
            <a:pPr algn="l">
              <a:spcBef>
                <a:spcPts val="300"/>
              </a:spcBef>
            </a:pPr>
            <a:r>
              <a:rPr sz="750" b="1" i="0">
                <a:solidFill>
                  <a:srgbClr val="5C6470"/>
                </a:solidFill>
                <a:latin typeface="Calibri"/>
              </a:rPr>
              <a:t>use when</a:t>
            </a:r>
          </a:p>
          <a:p>
            <a:pPr algn="l"/>
            <a:r>
              <a:rPr sz="1000" b="0" i="0">
                <a:solidFill>
                  <a:srgbClr val="1B2330"/>
                </a:solidFill>
                <a:latin typeface="Calibri"/>
              </a:rPr>
              <a:t>the mapping already exists</a:t>
            </a:r>
          </a:p>
          <a:p>
            <a:pPr algn="l">
              <a:spcBef>
                <a:spcPts val="400"/>
              </a:spcBef>
            </a:pPr>
            <a:r>
              <a:rPr sz="900" b="0" i="1">
                <a:solidFill>
                  <a:srgbClr val="5C6470"/>
                </a:solidFill>
                <a:latin typeface="Calibri"/>
              </a:rPr>
              <a:t>ICD-10-DK, ATC, VNR</a:t>
            </a:r>
          </a:p>
          <a:p>
            <a:pPr algn="l">
              <a:spcBef>
                <a:spcPts val="300"/>
              </a:spcBef>
            </a:pPr>
            <a:r>
              <a:rPr sz="900" b="1" i="0">
                <a:solidFill>
                  <a:srgbClr val="004691"/>
                </a:solidFill>
                <a:latin typeface="Calibri"/>
              </a:rPr>
              <a:t>130,167 rows loaded as a dictionary</a:t>
            </a:r>
          </a:p>
        </p:txBody>
      </p:sp>
      <p:sp>
        <p:nvSpPr>
          <p:cNvPr id="9" name="Rounded Rectangle 14">
            <a:extLst>
              <a:ext uri="{FF2B5EF4-FFF2-40B4-BE49-F238E27FC236}">
                <a16:creationId xmlns:a16="http://schemas.microsoft.com/office/drawing/2014/main" id="{31208E90-619C-C9E9-ECB1-0DCB554A7E35}"/>
              </a:ext>
            </a:extLst>
          </p:cNvPr>
          <p:cNvSpPr/>
          <p:nvPr/>
        </p:nvSpPr>
        <p:spPr>
          <a:xfrm>
            <a:off x="2540000" y="1838568"/>
            <a:ext cx="1981200" cy="1498600"/>
          </a:xfrm>
          <a:prstGeom prst="roundRect">
            <a:avLst>
              <a:gd name="adj" fmla="val 5000"/>
            </a:avLst>
          </a:prstGeom>
          <a:solidFill>
            <a:srgbClr val="F5F0EC"/>
          </a:solidFill>
          <a:ln w="9525">
            <a:solidFill>
              <a:srgbClr val="F5F0EC"/>
            </a:solidFill>
          </a:ln>
          <a:effectLst/>
        </p:spPr>
        <p:style>
          <a:lnRef idx="1">
            <a:schemeClr val="accent1"/>
          </a:lnRef>
          <a:fillRef idx="3">
            <a:schemeClr val="accent1"/>
          </a:fillRef>
          <a:effectRef idx="2">
            <a:schemeClr val="accent1"/>
          </a:effectRef>
          <a:fontRef idx="minor">
            <a:schemeClr val="lt1"/>
          </a:fontRef>
        </p:style>
        <p:txBody>
          <a:bodyPr wrap="square" lIns="114300" tIns="101600" rIns="114300" bIns="25400" rtlCol="0" anchor="t"/>
          <a:lstStyle/>
          <a:p>
            <a:pPr algn="l"/>
            <a:r>
              <a:rPr lang="de-DE" sz="1400" b="1" i="0">
                <a:solidFill>
                  <a:srgbClr val="004691"/>
                </a:solidFill>
                <a:latin typeface="Calibri"/>
              </a:rPr>
              <a:t>Mapping Tool (</a:t>
            </a:r>
            <a:r>
              <a:rPr sz="1400" b="1" i="0" err="1">
                <a:solidFill>
                  <a:srgbClr val="004691"/>
                </a:solidFill>
                <a:latin typeface="Calibri"/>
              </a:rPr>
              <a:t>Usag</a:t>
            </a:r>
            <a:r>
              <a:rPr lang="de-AT" sz="1400" b="1">
                <a:solidFill>
                  <a:srgbClr val="004691"/>
                </a:solidFill>
                <a:latin typeface="Calibri"/>
              </a:rPr>
              <a:t>i)</a:t>
            </a:r>
            <a:endParaRPr sz="1400" b="1" i="0">
              <a:solidFill>
                <a:srgbClr val="004691"/>
              </a:solidFill>
              <a:latin typeface="Calibri"/>
            </a:endParaRPr>
          </a:p>
          <a:p>
            <a:pPr algn="l">
              <a:spcBef>
                <a:spcPts val="300"/>
              </a:spcBef>
            </a:pPr>
            <a:r>
              <a:rPr sz="750" b="1" i="0">
                <a:solidFill>
                  <a:srgbClr val="5C6470"/>
                </a:solidFill>
                <a:latin typeface="Calibri"/>
              </a:rPr>
              <a:t>use when</a:t>
            </a:r>
          </a:p>
          <a:p>
            <a:pPr algn="l"/>
            <a:r>
              <a:rPr sz="1000" b="0" i="0">
                <a:solidFill>
                  <a:srgbClr val="1B2330"/>
                </a:solidFill>
                <a:latin typeface="Calibri"/>
              </a:rPr>
              <a:t>English terms, ranked suggestions</a:t>
            </a:r>
          </a:p>
          <a:p>
            <a:pPr algn="l">
              <a:spcBef>
                <a:spcPts val="400"/>
              </a:spcBef>
            </a:pPr>
            <a:r>
              <a:rPr sz="900" b="0" i="1">
                <a:solidFill>
                  <a:srgbClr val="5C6470"/>
                </a:solidFill>
                <a:latin typeface="Calibri"/>
              </a:rPr>
              <a:t>SKS, NPU</a:t>
            </a:r>
          </a:p>
          <a:p>
            <a:pPr algn="l">
              <a:spcBef>
                <a:spcPts val="300"/>
              </a:spcBef>
            </a:pPr>
            <a:r>
              <a:rPr sz="900" b="1" i="0">
                <a:solidFill>
                  <a:srgbClr val="004691"/>
                </a:solidFill>
                <a:latin typeface="Calibri"/>
              </a:rPr>
              <a:t>1,242 procedure mappings after expert review</a:t>
            </a:r>
          </a:p>
        </p:txBody>
      </p:sp>
      <p:sp>
        <p:nvSpPr>
          <p:cNvPr id="13" name="Rounded Rectangle 15">
            <a:extLst>
              <a:ext uri="{FF2B5EF4-FFF2-40B4-BE49-F238E27FC236}">
                <a16:creationId xmlns:a16="http://schemas.microsoft.com/office/drawing/2014/main" id="{20A3ADBA-05CA-4E2E-4F8E-9BFB7C08F21F}"/>
              </a:ext>
            </a:extLst>
          </p:cNvPr>
          <p:cNvSpPr/>
          <p:nvPr/>
        </p:nvSpPr>
        <p:spPr>
          <a:xfrm>
            <a:off x="4622800" y="1838568"/>
            <a:ext cx="1981200" cy="1498600"/>
          </a:xfrm>
          <a:prstGeom prst="roundRect">
            <a:avLst>
              <a:gd name="adj" fmla="val 5000"/>
            </a:avLst>
          </a:prstGeom>
          <a:solidFill>
            <a:srgbClr val="F5F0EC"/>
          </a:solidFill>
          <a:ln w="9525">
            <a:solidFill>
              <a:srgbClr val="F5F0EC"/>
            </a:solidFill>
          </a:ln>
          <a:effectLst/>
        </p:spPr>
        <p:style>
          <a:lnRef idx="1">
            <a:schemeClr val="accent1"/>
          </a:lnRef>
          <a:fillRef idx="3">
            <a:schemeClr val="accent1"/>
          </a:fillRef>
          <a:effectRef idx="2">
            <a:schemeClr val="accent1"/>
          </a:effectRef>
          <a:fontRef idx="minor">
            <a:schemeClr val="lt1"/>
          </a:fontRef>
        </p:style>
        <p:txBody>
          <a:bodyPr wrap="square" lIns="114300" tIns="101600" rIns="114300" bIns="25400" rtlCol="0" anchor="t"/>
          <a:lstStyle/>
          <a:p>
            <a:pPr algn="l"/>
            <a:r>
              <a:rPr sz="1400" b="1" i="0">
                <a:solidFill>
                  <a:srgbClr val="004691"/>
                </a:solidFill>
                <a:latin typeface="Calibri"/>
              </a:rPr>
              <a:t>Keyword rules</a:t>
            </a:r>
          </a:p>
          <a:p>
            <a:pPr algn="l">
              <a:spcBef>
                <a:spcPts val="300"/>
              </a:spcBef>
            </a:pPr>
            <a:r>
              <a:rPr sz="750" b="1" i="0">
                <a:solidFill>
                  <a:srgbClr val="5C6470"/>
                </a:solidFill>
                <a:latin typeface="Calibri"/>
              </a:rPr>
              <a:t>use when</a:t>
            </a:r>
          </a:p>
          <a:p>
            <a:pPr algn="l"/>
            <a:r>
              <a:rPr sz="1000" b="0" i="0">
                <a:solidFill>
                  <a:srgbClr val="1B2330"/>
                </a:solidFill>
                <a:latin typeface="Calibri"/>
              </a:rPr>
              <a:t>naming is consistent</a:t>
            </a:r>
          </a:p>
          <a:p>
            <a:pPr algn="l">
              <a:spcBef>
                <a:spcPts val="400"/>
              </a:spcBef>
            </a:pPr>
            <a:r>
              <a:rPr sz="900" b="0" i="1">
                <a:solidFill>
                  <a:srgbClr val="5C6470"/>
                </a:solidFill>
                <a:latin typeface="Calibri"/>
              </a:rPr>
              <a:t>care sites: “</a:t>
            </a:r>
            <a:r>
              <a:rPr sz="900" b="0" i="1" err="1">
                <a:solidFill>
                  <a:srgbClr val="5C6470"/>
                </a:solidFill>
                <a:latin typeface="Calibri"/>
              </a:rPr>
              <a:t>apotek</a:t>
            </a:r>
            <a:r>
              <a:rPr sz="900" b="0" i="1">
                <a:solidFill>
                  <a:srgbClr val="5C6470"/>
                </a:solidFill>
                <a:latin typeface="Calibri"/>
              </a:rPr>
              <a:t>”, “</a:t>
            </a:r>
            <a:r>
              <a:rPr sz="900" b="0" i="1" err="1">
                <a:solidFill>
                  <a:srgbClr val="5C6470"/>
                </a:solidFill>
                <a:latin typeface="Calibri"/>
              </a:rPr>
              <a:t>tandpleje</a:t>
            </a:r>
            <a:r>
              <a:rPr sz="900" b="0" i="1">
                <a:solidFill>
                  <a:srgbClr val="5C6470"/>
                </a:solidFill>
                <a:latin typeface="Calibri"/>
              </a:rPr>
              <a:t>”</a:t>
            </a:r>
          </a:p>
          <a:p>
            <a:pPr algn="l">
              <a:spcBef>
                <a:spcPts val="300"/>
              </a:spcBef>
            </a:pPr>
            <a:r>
              <a:rPr sz="900" b="1" i="0">
                <a:solidFill>
                  <a:srgbClr val="004691"/>
                </a:solidFill>
                <a:latin typeface="Calibri"/>
              </a:rPr>
              <a:t>37,028 of 150,191 sites (24.7%)</a:t>
            </a:r>
          </a:p>
        </p:txBody>
      </p:sp>
      <p:sp>
        <p:nvSpPr>
          <p:cNvPr id="15" name="Rounded Rectangle 16">
            <a:extLst>
              <a:ext uri="{FF2B5EF4-FFF2-40B4-BE49-F238E27FC236}">
                <a16:creationId xmlns:a16="http://schemas.microsoft.com/office/drawing/2014/main" id="{3B975E2E-76E1-FF98-6A9E-F6F6EAC85021}"/>
              </a:ext>
            </a:extLst>
          </p:cNvPr>
          <p:cNvSpPr/>
          <p:nvPr/>
        </p:nvSpPr>
        <p:spPr>
          <a:xfrm>
            <a:off x="6705600" y="1838568"/>
            <a:ext cx="1981200" cy="1498600"/>
          </a:xfrm>
          <a:prstGeom prst="roundRect">
            <a:avLst>
              <a:gd name="adj" fmla="val 5000"/>
            </a:avLst>
          </a:prstGeom>
          <a:solidFill>
            <a:srgbClr val="F5F0EC"/>
          </a:solidFill>
          <a:ln w="15875">
            <a:noFill/>
          </a:ln>
          <a:effectLst/>
        </p:spPr>
        <p:style>
          <a:lnRef idx="1">
            <a:schemeClr val="accent1"/>
          </a:lnRef>
          <a:fillRef idx="3">
            <a:schemeClr val="accent1"/>
          </a:fillRef>
          <a:effectRef idx="2">
            <a:schemeClr val="accent1"/>
          </a:effectRef>
          <a:fontRef idx="minor">
            <a:schemeClr val="lt1"/>
          </a:fontRef>
        </p:style>
        <p:txBody>
          <a:bodyPr wrap="square" lIns="114300" tIns="101600" rIns="114300" bIns="25400" rtlCol="0" anchor="t"/>
          <a:lstStyle/>
          <a:p>
            <a:pPr algn="l"/>
            <a:r>
              <a:rPr sz="1400" b="1">
                <a:solidFill>
                  <a:srgbClr val="004691"/>
                </a:solidFill>
                <a:latin typeface="Calibri"/>
              </a:rPr>
              <a:t>LLM</a:t>
            </a:r>
          </a:p>
          <a:p>
            <a:pPr algn="l">
              <a:spcBef>
                <a:spcPts val="300"/>
              </a:spcBef>
            </a:pPr>
            <a:r>
              <a:rPr sz="750" b="1" i="0">
                <a:solidFill>
                  <a:srgbClr val="5C6470"/>
                </a:solidFill>
                <a:latin typeface="Calibri"/>
              </a:rPr>
              <a:t>use when</a:t>
            </a:r>
          </a:p>
          <a:p>
            <a:pPr algn="l"/>
            <a:r>
              <a:rPr sz="1000" b="0" i="0">
                <a:solidFill>
                  <a:srgbClr val="1B2330"/>
                </a:solidFill>
                <a:latin typeface="Calibri"/>
              </a:rPr>
              <a:t>Danish free text, no pattern, too big to </a:t>
            </a:r>
            <a:r>
              <a:rPr lang="de-DE" sz="1000" b="0" i="0" err="1">
                <a:solidFill>
                  <a:srgbClr val="1B2330"/>
                </a:solidFill>
                <a:latin typeface="Calibri"/>
              </a:rPr>
              <a:t>map</a:t>
            </a:r>
            <a:r>
              <a:rPr lang="de-DE" sz="1000" b="0" i="0">
                <a:solidFill>
                  <a:srgbClr val="1B2330"/>
                </a:solidFill>
                <a:latin typeface="Calibri"/>
              </a:rPr>
              <a:t> </a:t>
            </a:r>
            <a:r>
              <a:rPr lang="de-DE" sz="1000" b="0" i="0" err="1">
                <a:solidFill>
                  <a:srgbClr val="1B2330"/>
                </a:solidFill>
                <a:latin typeface="Calibri"/>
              </a:rPr>
              <a:t>by</a:t>
            </a:r>
            <a:r>
              <a:rPr lang="de-DE" sz="1000" b="0" i="0">
                <a:solidFill>
                  <a:srgbClr val="1B2330"/>
                </a:solidFill>
                <a:latin typeface="Calibri"/>
              </a:rPr>
              <a:t> </a:t>
            </a:r>
            <a:r>
              <a:rPr lang="de-DE" sz="1000" b="0" i="0" err="1">
                <a:solidFill>
                  <a:srgbClr val="1B2330"/>
                </a:solidFill>
                <a:latin typeface="Calibri"/>
              </a:rPr>
              <a:t>hand</a:t>
            </a:r>
            <a:endParaRPr sz="1000" b="0" i="0">
              <a:solidFill>
                <a:srgbClr val="1B2330"/>
              </a:solidFill>
              <a:latin typeface="Calibri"/>
            </a:endParaRPr>
          </a:p>
          <a:p>
            <a:pPr algn="l">
              <a:spcBef>
                <a:spcPts val="400"/>
              </a:spcBef>
            </a:pPr>
            <a:r>
              <a:rPr sz="900" b="0" i="1">
                <a:solidFill>
                  <a:srgbClr val="5C6470"/>
                </a:solidFill>
                <a:latin typeface="Calibri"/>
              </a:rPr>
              <a:t>the remaining care sites</a:t>
            </a:r>
          </a:p>
          <a:p>
            <a:pPr algn="l">
              <a:spcBef>
                <a:spcPts val="300"/>
              </a:spcBef>
            </a:pPr>
            <a:r>
              <a:rPr sz="900" b="1">
                <a:solidFill>
                  <a:srgbClr val="004691"/>
                </a:solidFill>
                <a:latin typeface="Calibri"/>
              </a:rPr>
              <a:t>113,163 sites, $65.82</a:t>
            </a:r>
          </a:p>
        </p:txBody>
      </p:sp>
      <p:sp>
        <p:nvSpPr>
          <p:cNvPr id="16" name="TextBox 17">
            <a:extLst>
              <a:ext uri="{FF2B5EF4-FFF2-40B4-BE49-F238E27FC236}">
                <a16:creationId xmlns:a16="http://schemas.microsoft.com/office/drawing/2014/main" id="{088C7F4F-C4F4-BD87-EAF6-309980C26578}"/>
              </a:ext>
            </a:extLst>
          </p:cNvPr>
          <p:cNvSpPr txBox="1"/>
          <p:nvPr/>
        </p:nvSpPr>
        <p:spPr>
          <a:xfrm>
            <a:off x="457200" y="3489489"/>
            <a:ext cx="1984248" cy="507831"/>
          </a:xfrm>
          <a:prstGeom prst="rect">
            <a:avLst/>
          </a:prstGeom>
          <a:noFill/>
        </p:spPr>
        <p:txBody>
          <a:bodyPr wrap="square" lIns="0" tIns="0" rIns="0" bIns="0">
            <a:spAutoFit/>
          </a:bodyPr>
          <a:lstStyle/>
          <a:p>
            <a:r>
              <a:rPr sz="750" b="1">
                <a:solidFill>
                  <a:srgbClr val="DF156E"/>
                </a:solidFill>
                <a:latin typeface="Calibri"/>
              </a:rPr>
              <a:t>what </a:t>
            </a:r>
            <a:r>
              <a:rPr lang="da-DK" sz="750" b="1" err="1">
                <a:solidFill>
                  <a:srgbClr val="DF156E"/>
                </a:solidFill>
                <a:latin typeface="Calibri"/>
              </a:rPr>
              <a:t>we</a:t>
            </a:r>
            <a:r>
              <a:rPr lang="da-DK" sz="750" b="1">
                <a:solidFill>
                  <a:srgbClr val="DF156E"/>
                </a:solidFill>
                <a:latin typeface="Calibri"/>
              </a:rPr>
              <a:t> </a:t>
            </a:r>
            <a:r>
              <a:rPr lang="da-DK" sz="750" b="1" err="1">
                <a:solidFill>
                  <a:srgbClr val="DF156E"/>
                </a:solidFill>
              </a:rPr>
              <a:t>achieved</a:t>
            </a:r>
            <a:r>
              <a:rPr lang="da-DK" sz="750" b="1">
                <a:solidFill>
                  <a:srgbClr val="DF156E"/>
                </a:solidFill>
              </a:rPr>
              <a:t> </a:t>
            </a:r>
            <a:r>
              <a:rPr lang="da-DK" sz="750" b="1">
                <a:solidFill>
                  <a:srgbClr val="DF156E"/>
                </a:solidFill>
                <a:latin typeface="Calibri"/>
              </a:rPr>
              <a:t>	</a:t>
            </a:r>
            <a:endParaRPr sz="750" b="1">
              <a:solidFill>
                <a:srgbClr val="DF156E"/>
              </a:solidFill>
              <a:latin typeface="Calibri"/>
            </a:endParaRPr>
          </a:p>
          <a:p>
            <a:r>
              <a:rPr sz="850" b="0">
                <a:solidFill>
                  <a:srgbClr val="1B2330"/>
                </a:solidFill>
                <a:latin typeface="Calibri"/>
              </a:rPr>
              <a:t>89.3% of 312.7 M condition rows</a:t>
            </a:r>
          </a:p>
          <a:p>
            <a:r>
              <a:rPr sz="850" b="0">
                <a:solidFill>
                  <a:srgbClr val="1B2330"/>
                </a:solidFill>
                <a:latin typeface="Calibri"/>
              </a:rPr>
              <a:t>121,834 ICD-10-DK codes</a:t>
            </a:r>
          </a:p>
          <a:p>
            <a:r>
              <a:rPr sz="850" b="0">
                <a:solidFill>
                  <a:srgbClr val="1B2330"/>
                </a:solidFill>
                <a:latin typeface="Calibri"/>
              </a:rPr>
              <a:t>99.93% of 1.34 B drug rows</a:t>
            </a:r>
          </a:p>
        </p:txBody>
      </p:sp>
      <p:sp>
        <p:nvSpPr>
          <p:cNvPr id="17" name="TextBox 18">
            <a:extLst>
              <a:ext uri="{FF2B5EF4-FFF2-40B4-BE49-F238E27FC236}">
                <a16:creationId xmlns:a16="http://schemas.microsoft.com/office/drawing/2014/main" id="{A8C0024B-BB06-A889-B75F-4B7C841EBE01}"/>
              </a:ext>
            </a:extLst>
          </p:cNvPr>
          <p:cNvSpPr txBox="1"/>
          <p:nvPr/>
        </p:nvSpPr>
        <p:spPr>
          <a:xfrm>
            <a:off x="2542032" y="3489489"/>
            <a:ext cx="1984248" cy="507831"/>
          </a:xfrm>
          <a:prstGeom prst="rect">
            <a:avLst/>
          </a:prstGeom>
          <a:noFill/>
        </p:spPr>
        <p:txBody>
          <a:bodyPr wrap="square" lIns="0" tIns="0" rIns="0" bIns="0">
            <a:spAutoFit/>
          </a:bodyPr>
          <a:lstStyle/>
          <a:p>
            <a:r>
              <a:rPr lang="en-US" sz="750" b="1">
                <a:solidFill>
                  <a:srgbClr val="DF156E"/>
                </a:solidFill>
              </a:rPr>
              <a:t>what we achieved 	</a:t>
            </a:r>
          </a:p>
          <a:p>
            <a:r>
              <a:rPr sz="850" b="0">
                <a:solidFill>
                  <a:srgbClr val="1B2330"/>
                </a:solidFill>
                <a:latin typeface="Calibri"/>
              </a:rPr>
              <a:t>93.35% of procedures</a:t>
            </a:r>
          </a:p>
          <a:p>
            <a:r>
              <a:rPr sz="850" b="0">
                <a:solidFill>
                  <a:srgbClr val="1B2330"/>
                </a:solidFill>
                <a:latin typeface="Calibri"/>
              </a:rPr>
              <a:t>32.3 M of 34.6 M rows</a:t>
            </a:r>
          </a:p>
          <a:p>
            <a:r>
              <a:rPr sz="850" b="0">
                <a:solidFill>
                  <a:srgbClr val="1B2330"/>
                </a:solidFill>
                <a:latin typeface="Calibri"/>
              </a:rPr>
              <a:t>99.24% of 1.59 B lab rows</a:t>
            </a:r>
          </a:p>
        </p:txBody>
      </p:sp>
      <p:sp>
        <p:nvSpPr>
          <p:cNvPr id="18" name="TextBox 19">
            <a:extLst>
              <a:ext uri="{FF2B5EF4-FFF2-40B4-BE49-F238E27FC236}">
                <a16:creationId xmlns:a16="http://schemas.microsoft.com/office/drawing/2014/main" id="{F581DE6E-BF74-1E51-078C-1977529FDF8A}"/>
              </a:ext>
            </a:extLst>
          </p:cNvPr>
          <p:cNvSpPr txBox="1"/>
          <p:nvPr/>
        </p:nvSpPr>
        <p:spPr>
          <a:xfrm>
            <a:off x="4626864" y="3489489"/>
            <a:ext cx="1984248" cy="507831"/>
          </a:xfrm>
          <a:prstGeom prst="rect">
            <a:avLst/>
          </a:prstGeom>
          <a:noFill/>
        </p:spPr>
        <p:txBody>
          <a:bodyPr wrap="square" lIns="0" tIns="0" rIns="0" bIns="0">
            <a:spAutoFit/>
          </a:bodyPr>
          <a:lstStyle/>
          <a:p>
            <a:r>
              <a:rPr lang="en-US" sz="750" b="1">
                <a:solidFill>
                  <a:srgbClr val="DF156E"/>
                </a:solidFill>
              </a:rPr>
              <a:t>what we achieved 	</a:t>
            </a:r>
          </a:p>
          <a:p>
            <a:r>
              <a:rPr sz="850" b="0">
                <a:solidFill>
                  <a:srgbClr val="1B2330"/>
                </a:solidFill>
                <a:latin typeface="Calibri"/>
              </a:rPr>
              <a:t>37,028 of 150,191 sites</a:t>
            </a:r>
          </a:p>
          <a:p>
            <a:r>
              <a:rPr sz="850" b="0">
                <a:solidFill>
                  <a:srgbClr val="1B2330"/>
                </a:solidFill>
                <a:latin typeface="Calibri"/>
              </a:rPr>
              <a:t>4,191 SOR codes inspected</a:t>
            </a:r>
          </a:p>
          <a:p>
            <a:r>
              <a:rPr sz="850" b="0">
                <a:solidFill>
                  <a:srgbClr val="1B2330"/>
                </a:solidFill>
                <a:latin typeface="Calibri"/>
              </a:rPr>
              <a:t>113,163 left over</a:t>
            </a:r>
          </a:p>
        </p:txBody>
      </p:sp>
      <p:sp>
        <p:nvSpPr>
          <p:cNvPr id="19" name="TextBox 20">
            <a:extLst>
              <a:ext uri="{FF2B5EF4-FFF2-40B4-BE49-F238E27FC236}">
                <a16:creationId xmlns:a16="http://schemas.microsoft.com/office/drawing/2014/main" id="{38C0C3E4-8397-6D62-258E-5ADDE531F8BF}"/>
              </a:ext>
            </a:extLst>
          </p:cNvPr>
          <p:cNvSpPr txBox="1"/>
          <p:nvPr/>
        </p:nvSpPr>
        <p:spPr>
          <a:xfrm>
            <a:off x="6702552" y="3489489"/>
            <a:ext cx="1984248" cy="377026"/>
          </a:xfrm>
          <a:prstGeom prst="rect">
            <a:avLst/>
          </a:prstGeom>
          <a:noFill/>
        </p:spPr>
        <p:txBody>
          <a:bodyPr wrap="square" lIns="0" tIns="0" rIns="0" bIns="0">
            <a:spAutoFit/>
          </a:bodyPr>
          <a:lstStyle/>
          <a:p>
            <a:r>
              <a:rPr lang="en-US" sz="750" b="1">
                <a:solidFill>
                  <a:srgbClr val="DF156E"/>
                </a:solidFill>
              </a:rPr>
              <a:t>what we achieved 	</a:t>
            </a:r>
          </a:p>
          <a:p>
            <a:r>
              <a:rPr sz="850" b="0">
                <a:solidFill>
                  <a:srgbClr val="1B2330"/>
                </a:solidFill>
                <a:latin typeface="Calibri"/>
              </a:rPr>
              <a:t>113,163 sites classified</a:t>
            </a:r>
          </a:p>
          <a:p>
            <a:r>
              <a:rPr sz="850" b="0">
                <a:solidFill>
                  <a:srgbClr val="1B2330"/>
                </a:solidFill>
                <a:latin typeface="Calibri"/>
              </a:rPr>
              <a:t>77% accuracy, $65.82 total</a:t>
            </a:r>
          </a:p>
        </p:txBody>
      </p:sp>
      <p:sp>
        <p:nvSpPr>
          <p:cNvPr id="21" name="Textfeld 20">
            <a:extLst>
              <a:ext uri="{FF2B5EF4-FFF2-40B4-BE49-F238E27FC236}">
                <a16:creationId xmlns:a16="http://schemas.microsoft.com/office/drawing/2014/main" id="{25D52AEF-559C-CDC8-5FC8-3ACA2074EA28}"/>
              </a:ext>
            </a:extLst>
          </p:cNvPr>
          <p:cNvSpPr txBox="1"/>
          <p:nvPr/>
        </p:nvSpPr>
        <p:spPr>
          <a:xfrm>
            <a:off x="384139" y="4279900"/>
            <a:ext cx="2839239" cy="353943"/>
          </a:xfrm>
          <a:prstGeom prst="rect">
            <a:avLst/>
          </a:prstGeom>
          <a:noFill/>
        </p:spPr>
        <p:txBody>
          <a:bodyPr wrap="none" rtlCol="0">
            <a:spAutoFit/>
          </a:bodyPr>
          <a:lstStyle/>
          <a:p>
            <a:r>
              <a:rPr lang="de-DE" sz="850"/>
              <a:t>ATC — </a:t>
            </a:r>
            <a:r>
              <a:rPr lang="de-DE" sz="850" err="1"/>
              <a:t>Anatomical</a:t>
            </a:r>
            <a:r>
              <a:rPr lang="de-DE" sz="850"/>
              <a:t> </a:t>
            </a:r>
            <a:r>
              <a:rPr lang="de-DE" sz="850" err="1"/>
              <a:t>Therapeutic</a:t>
            </a:r>
            <a:r>
              <a:rPr lang="de-DE" sz="850"/>
              <a:t> Chemical Classification Code</a:t>
            </a:r>
          </a:p>
          <a:p>
            <a:r>
              <a:rPr lang="de-DE" sz="850"/>
              <a:t>VNR — </a:t>
            </a:r>
            <a:r>
              <a:rPr lang="de-DE" sz="850" err="1"/>
              <a:t>Varenummer</a:t>
            </a:r>
            <a:r>
              <a:rPr lang="de-DE" sz="850"/>
              <a:t> — </a:t>
            </a:r>
            <a:r>
              <a:rPr lang="de-DE" sz="850" err="1"/>
              <a:t>product</a:t>
            </a:r>
            <a:r>
              <a:rPr lang="de-DE" sz="850"/>
              <a:t>/</a:t>
            </a:r>
            <a:r>
              <a:rPr lang="de-DE" sz="850" err="1"/>
              <a:t>article</a:t>
            </a:r>
            <a:r>
              <a:rPr lang="de-DE" sz="850"/>
              <a:t> </a:t>
            </a:r>
            <a:r>
              <a:rPr lang="de-DE" sz="850" err="1"/>
              <a:t>number</a:t>
            </a:r>
            <a:endParaRPr lang="de-DE" sz="850"/>
          </a:p>
        </p:txBody>
      </p:sp>
      <p:sp>
        <p:nvSpPr>
          <p:cNvPr id="22" name="Textfeld 21">
            <a:extLst>
              <a:ext uri="{FF2B5EF4-FFF2-40B4-BE49-F238E27FC236}">
                <a16:creationId xmlns:a16="http://schemas.microsoft.com/office/drawing/2014/main" id="{A2E5771F-2EF8-B5C6-B286-8F345434EADC}"/>
              </a:ext>
            </a:extLst>
          </p:cNvPr>
          <p:cNvSpPr txBox="1"/>
          <p:nvPr/>
        </p:nvSpPr>
        <p:spPr>
          <a:xfrm>
            <a:off x="3456015" y="4278745"/>
            <a:ext cx="4304383" cy="484748"/>
          </a:xfrm>
          <a:prstGeom prst="rect">
            <a:avLst/>
          </a:prstGeom>
          <a:noFill/>
        </p:spPr>
        <p:txBody>
          <a:bodyPr wrap="none" rtlCol="0">
            <a:spAutoFit/>
          </a:bodyPr>
          <a:lstStyle/>
          <a:p>
            <a:r>
              <a:rPr lang="de-DE" sz="850"/>
              <a:t>SKS — </a:t>
            </a:r>
            <a:r>
              <a:rPr lang="de-DE" sz="850" err="1"/>
              <a:t>Sundhedsvæsenets</a:t>
            </a:r>
            <a:r>
              <a:rPr lang="de-DE" sz="850"/>
              <a:t> Klassifikationssystem — Clinical and Administrative Information</a:t>
            </a:r>
            <a:br>
              <a:rPr lang="de-DE" sz="850"/>
            </a:br>
            <a:r>
              <a:rPr lang="de-DE" sz="850"/>
              <a:t>NPU — </a:t>
            </a:r>
            <a:r>
              <a:rPr lang="de-DE" sz="850" err="1"/>
              <a:t>Nomenclature</a:t>
            </a:r>
            <a:r>
              <a:rPr lang="de-DE" sz="850"/>
              <a:t> </a:t>
            </a:r>
            <a:r>
              <a:rPr lang="de-DE" sz="850" err="1"/>
              <a:t>for</a:t>
            </a:r>
            <a:r>
              <a:rPr lang="de-DE" sz="850"/>
              <a:t> Properties and Units</a:t>
            </a:r>
          </a:p>
          <a:p>
            <a:r>
              <a:rPr lang="de-DE" sz="850"/>
              <a:t>SOR — </a:t>
            </a:r>
            <a:r>
              <a:rPr lang="de-DE" sz="850" err="1"/>
              <a:t>Sundhedsvæsenets</a:t>
            </a:r>
            <a:r>
              <a:rPr lang="de-DE" sz="850"/>
              <a:t> Organisationsregister — </a:t>
            </a:r>
            <a:r>
              <a:rPr lang="de-DE" sz="850" err="1"/>
              <a:t>Danish</a:t>
            </a:r>
            <a:r>
              <a:rPr lang="de-DE" sz="850"/>
              <a:t> </a:t>
            </a:r>
            <a:r>
              <a:rPr lang="de-DE" sz="850" err="1"/>
              <a:t>Healthcare</a:t>
            </a:r>
            <a:r>
              <a:rPr lang="de-DE" sz="850"/>
              <a:t> Organization Register</a:t>
            </a:r>
          </a:p>
        </p:txBody>
      </p:sp>
      <p:sp>
        <p:nvSpPr>
          <p:cNvPr id="3" name="Footer Divider">
            <a:extLst>
              <a:ext uri="{FF2B5EF4-FFF2-40B4-BE49-F238E27FC236}">
                <a16:creationId xmlns:a16="http://schemas.microsoft.com/office/drawing/2014/main" id="{09109C28-2A70-4F6A-659E-04F609D5B753}"/>
              </a:ext>
            </a:extLst>
          </p:cNvPr>
          <p:cNvSpPr/>
          <p:nvPr/>
        </p:nvSpPr>
        <p:spPr>
          <a:xfrm>
            <a:off x="457200" y="4721380"/>
            <a:ext cx="8229600" cy="9525"/>
          </a:xfrm>
          <a:prstGeom prst="rect">
            <a:avLst/>
          </a:prstGeom>
          <a:solidFill>
            <a:srgbClr val="C9C3BB"/>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SE"/>
          </a:p>
        </p:txBody>
      </p:sp>
    </p:spTree>
    <p:extLst>
      <p:ext uri="{BB962C8B-B14F-4D97-AF65-F5344CB8AC3E}">
        <p14:creationId xmlns:p14="http://schemas.microsoft.com/office/powerpoint/2010/main" val="214515973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CB08AB-7993-73DA-DD28-EA41A0EAEAB5}"/>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0304AB85-4D26-E8AC-22E3-0F4C8407C784}"/>
              </a:ext>
            </a:extLst>
          </p:cNvPr>
          <p:cNvSpPr txBox="1"/>
          <p:nvPr/>
        </p:nvSpPr>
        <p:spPr>
          <a:xfrm>
            <a:off x="571501" y="863600"/>
            <a:ext cx="8229600" cy="492443"/>
          </a:xfrm>
          <a:prstGeom prst="rect">
            <a:avLst/>
          </a:prstGeom>
          <a:noFill/>
        </p:spPr>
        <p:txBody>
          <a:bodyPr wrap="square" lIns="0" tIns="0" rIns="0" bIns="0">
            <a:spAutoFit/>
          </a:bodyPr>
          <a:lstStyle/>
          <a:p>
            <a:r>
              <a:rPr lang="de-AT" sz="3200" b="1" err="1">
                <a:solidFill>
                  <a:srgbClr val="1B2A4A"/>
                </a:solidFill>
                <a:latin typeface="Bookman Old Style"/>
              </a:rPr>
              <a:t>Four</a:t>
            </a:r>
            <a:r>
              <a:rPr lang="de-AT" sz="3200" b="1">
                <a:solidFill>
                  <a:srgbClr val="1B2A4A"/>
                </a:solidFill>
                <a:latin typeface="Bookman Old Style"/>
              </a:rPr>
              <a:t> </a:t>
            </a:r>
            <a:r>
              <a:rPr lang="de-AT" sz="3200" b="1" err="1">
                <a:solidFill>
                  <a:srgbClr val="1B2A4A"/>
                </a:solidFill>
                <a:latin typeface="Bookman Old Style"/>
              </a:rPr>
              <a:t>Ways</a:t>
            </a:r>
            <a:r>
              <a:rPr lang="de-AT" sz="3200" b="1">
                <a:solidFill>
                  <a:srgbClr val="1B2A4A"/>
                </a:solidFill>
                <a:latin typeface="Bookman Old Style"/>
              </a:rPr>
              <a:t> </a:t>
            </a:r>
            <a:r>
              <a:rPr lang="de-AT" sz="3200" b="1" err="1">
                <a:solidFill>
                  <a:srgbClr val="1B2A4A"/>
                </a:solidFill>
                <a:latin typeface="Bookman Old Style"/>
              </a:rPr>
              <a:t>to</a:t>
            </a:r>
            <a:r>
              <a:rPr lang="de-AT" sz="3200" b="1">
                <a:solidFill>
                  <a:srgbClr val="1B2A4A"/>
                </a:solidFill>
                <a:latin typeface="Bookman Old Style"/>
              </a:rPr>
              <a:t> </a:t>
            </a:r>
            <a:r>
              <a:rPr lang="de-AT" sz="3200" b="1" err="1">
                <a:solidFill>
                  <a:srgbClr val="1B2A4A"/>
                </a:solidFill>
                <a:latin typeface="Bookman Old Style"/>
              </a:rPr>
              <a:t>Map</a:t>
            </a:r>
            <a:r>
              <a:rPr lang="de-AT" sz="3200" b="1">
                <a:solidFill>
                  <a:srgbClr val="1B2A4A"/>
                </a:solidFill>
                <a:latin typeface="Bookman Old Style"/>
              </a:rPr>
              <a:t> Codes and </a:t>
            </a:r>
            <a:r>
              <a:rPr lang="de-AT" sz="3200" b="1" err="1">
                <a:solidFill>
                  <a:srgbClr val="1B2A4A"/>
                </a:solidFill>
                <a:latin typeface="Bookman Old Style"/>
              </a:rPr>
              <a:t>Concepts</a:t>
            </a:r>
            <a:endParaRPr lang="de-AT" sz="3200" b="1">
              <a:solidFill>
                <a:srgbClr val="1B2A4A"/>
              </a:solidFill>
              <a:latin typeface="Bookman Old Style"/>
            </a:endParaRPr>
          </a:p>
        </p:txBody>
      </p:sp>
      <p:sp>
        <p:nvSpPr>
          <p:cNvPr id="4" name="Text 0">
            <a:extLst>
              <a:ext uri="{FF2B5EF4-FFF2-40B4-BE49-F238E27FC236}">
                <a16:creationId xmlns:a16="http://schemas.microsoft.com/office/drawing/2014/main" id="{56A1BE66-C192-1D41-3453-77216C0A0F11}"/>
              </a:ext>
            </a:extLst>
          </p:cNvPr>
          <p:cNvSpPr/>
          <p:nvPr/>
        </p:nvSpPr>
        <p:spPr>
          <a:xfrm>
            <a:off x="457200" y="301752"/>
            <a:ext cx="3840480" cy="274320"/>
          </a:xfrm>
          <a:prstGeom prst="rect">
            <a:avLst/>
          </a:prstGeom>
          <a:noFill/>
          <a:ln/>
        </p:spPr>
        <p:txBody>
          <a:bodyPr wrap="square" lIns="0" tIns="0" rIns="0" bIns="0" rtlCol="0" anchor="ctr"/>
          <a:lstStyle/>
          <a:p>
            <a:r>
              <a:rPr lang="en-US" sz="1100" b="1" kern="0" spc="200">
                <a:solidFill>
                  <a:srgbClr val="004791"/>
                </a:solidFill>
                <a:latin typeface="Calibri"/>
                <a:ea typeface="Calibri"/>
                <a:cs typeface="Calibri"/>
              </a:rPr>
              <a:t>THIRD GENERATION</a:t>
            </a:r>
            <a:endParaRPr lang="en-US" sz="1100"/>
          </a:p>
        </p:txBody>
      </p:sp>
      <p:sp>
        <p:nvSpPr>
          <p:cNvPr id="29" name="Text 17">
            <a:extLst>
              <a:ext uri="{FF2B5EF4-FFF2-40B4-BE49-F238E27FC236}">
                <a16:creationId xmlns:a16="http://schemas.microsoft.com/office/drawing/2014/main" id="{A5912DFF-2812-CE5C-A123-5CF250B70FEB}"/>
              </a:ext>
            </a:extLst>
          </p:cNvPr>
          <p:cNvSpPr/>
          <p:nvPr/>
        </p:nvSpPr>
        <p:spPr>
          <a:xfrm>
            <a:off x="457200" y="4832604"/>
            <a:ext cx="2743200" cy="146304"/>
          </a:xfrm>
          <a:prstGeom prst="rect">
            <a:avLst/>
          </a:prstGeom>
          <a:noFill/>
          <a:ln/>
        </p:spPr>
        <p:txBody>
          <a:bodyPr wrap="square" lIns="0" tIns="0" rIns="0" bIns="0" rtlCol="0" anchor="ctr"/>
          <a:lstStyle/>
          <a:p>
            <a:pPr marL="0" indent="0" algn="l">
              <a:buNone/>
            </a:pPr>
            <a:r>
              <a:rPr lang="en-US" sz="800" b="1" kern="0" spc="100">
                <a:solidFill>
                  <a:srgbClr val="004791"/>
                </a:solidFill>
                <a:latin typeface="Calibri" pitchFamily="34" charset="0"/>
                <a:ea typeface="Calibri" pitchFamily="34" charset="-122"/>
                <a:cs typeface="Calibri" pitchFamily="34" charset="-120"/>
              </a:rPr>
              <a:t>KTH</a:t>
            </a:r>
            <a:r>
              <a:rPr lang="en-US" sz="800" kern="0" spc="100">
                <a:solidFill>
                  <a:srgbClr val="C9C3BB"/>
                </a:solidFill>
                <a:latin typeface="Calibri" pitchFamily="34" charset="0"/>
                <a:ea typeface="Calibri" pitchFamily="34" charset="-122"/>
                <a:cs typeface="Calibri" pitchFamily="34" charset="-120"/>
              </a:rPr>
              <a:t>  /  </a:t>
            </a:r>
            <a:r>
              <a:rPr lang="en-US" sz="800" b="1" kern="0" spc="100">
                <a:solidFill>
                  <a:srgbClr val="57068C"/>
                </a:solidFill>
                <a:latin typeface="Calibri" pitchFamily="34" charset="0"/>
                <a:ea typeface="Calibri" pitchFamily="34" charset="-122"/>
                <a:cs typeface="Calibri" pitchFamily="34" charset="-120"/>
              </a:rPr>
              <a:t>NYU</a:t>
            </a:r>
            <a:r>
              <a:rPr lang="en-US" sz="800" kern="0" spc="100">
                <a:solidFill>
                  <a:srgbClr val="C9C3BB"/>
                </a:solidFill>
                <a:latin typeface="Calibri" pitchFamily="34" charset="0"/>
                <a:ea typeface="Calibri" pitchFamily="34" charset="-122"/>
                <a:cs typeface="Calibri" pitchFamily="34" charset="-120"/>
              </a:rPr>
              <a:t>  /  </a:t>
            </a:r>
            <a:r>
              <a:rPr lang="en-US" sz="800" b="1" kern="0" spc="100">
                <a:solidFill>
                  <a:srgbClr val="0066B3"/>
                </a:solidFill>
                <a:latin typeface="Calibri" pitchFamily="34" charset="0"/>
                <a:ea typeface="Calibri" pitchFamily="34" charset="-122"/>
                <a:cs typeface="Calibri" pitchFamily="34" charset="-120"/>
              </a:rPr>
              <a:t>TU Wien</a:t>
            </a:r>
            <a:endParaRPr lang="en-US" sz="800"/>
          </a:p>
        </p:txBody>
      </p:sp>
      <p:sp>
        <p:nvSpPr>
          <p:cNvPr id="31" name="Text 18">
            <a:extLst>
              <a:ext uri="{FF2B5EF4-FFF2-40B4-BE49-F238E27FC236}">
                <a16:creationId xmlns:a16="http://schemas.microsoft.com/office/drawing/2014/main" id="{38589756-5BC4-392A-D282-29BA05D0C85F}"/>
              </a:ext>
            </a:extLst>
          </p:cNvPr>
          <p:cNvSpPr/>
          <p:nvPr/>
        </p:nvSpPr>
        <p:spPr>
          <a:xfrm>
            <a:off x="5486400" y="4823460"/>
            <a:ext cx="2743200" cy="164592"/>
          </a:xfrm>
          <a:prstGeom prst="rect">
            <a:avLst/>
          </a:prstGeom>
          <a:noFill/>
          <a:ln/>
        </p:spPr>
        <p:txBody>
          <a:bodyPr wrap="square" lIns="0" tIns="0" rIns="0" bIns="0" rtlCol="0" anchor="ctr"/>
          <a:lstStyle/>
          <a:p>
            <a:pPr algn="r"/>
            <a:r>
              <a:rPr lang="en-US" sz="800">
                <a:solidFill>
                  <a:srgbClr val="5C6470"/>
                </a:solidFill>
                <a:latin typeface="Calibri"/>
                <a:ea typeface="Calibri"/>
                <a:cs typeface="Calibri"/>
              </a:rPr>
              <a:t>Katja Hose</a:t>
            </a:r>
            <a:endParaRPr lang="en-US"/>
          </a:p>
        </p:txBody>
      </p:sp>
      <p:sp>
        <p:nvSpPr>
          <p:cNvPr id="33" name="Text 19">
            <a:extLst>
              <a:ext uri="{FF2B5EF4-FFF2-40B4-BE49-F238E27FC236}">
                <a16:creationId xmlns:a16="http://schemas.microsoft.com/office/drawing/2014/main" id="{011DF4EC-2C33-9996-3A7C-4EEFC48276F8}"/>
              </a:ext>
            </a:extLst>
          </p:cNvPr>
          <p:cNvSpPr/>
          <p:nvPr/>
        </p:nvSpPr>
        <p:spPr>
          <a:xfrm>
            <a:off x="8321040" y="4823460"/>
            <a:ext cx="365760" cy="164592"/>
          </a:xfrm>
          <a:prstGeom prst="rect">
            <a:avLst/>
          </a:prstGeom>
          <a:noFill/>
          <a:ln/>
        </p:spPr>
        <p:txBody>
          <a:bodyPr wrap="square" lIns="0" tIns="0" rIns="0" bIns="0" rtlCol="0" anchor="ctr"/>
          <a:lstStyle/>
          <a:p>
            <a:pPr marL="0" indent="0" algn="r">
              <a:buNone/>
            </a:pPr>
            <a:fld id="{00000000-0000-0000-0000-000000000031}" type="slidenum">
              <a:rPr lang="en-US" sz="800">
                <a:solidFill>
                  <a:srgbClr val="5C6470"/>
                </a:solidFill>
                <a:latin typeface="Calibri" pitchFamily="34" charset="0"/>
                <a:ea typeface="Calibri" pitchFamily="34" charset="-122"/>
                <a:cs typeface="Calibri" pitchFamily="34" charset="-120"/>
              </a:rPr>
              <a:t>66</a:t>
            </a:fld>
            <a:endParaRPr lang="en-US" sz="800"/>
          </a:p>
        </p:txBody>
      </p:sp>
      <p:sp>
        <p:nvSpPr>
          <p:cNvPr id="2" name="TextBox 20">
            <a:extLst>
              <a:ext uri="{FF2B5EF4-FFF2-40B4-BE49-F238E27FC236}">
                <a16:creationId xmlns:a16="http://schemas.microsoft.com/office/drawing/2014/main" id="{5D0D5301-5569-D3F0-2147-30B970CF9FFB}"/>
              </a:ext>
            </a:extLst>
          </p:cNvPr>
          <p:cNvSpPr txBox="1"/>
          <p:nvPr/>
        </p:nvSpPr>
        <p:spPr>
          <a:xfrm>
            <a:off x="457200" y="1502508"/>
            <a:ext cx="8229600" cy="220060"/>
          </a:xfrm>
          <a:prstGeom prst="rect">
            <a:avLst/>
          </a:prstGeom>
          <a:noFill/>
        </p:spPr>
        <p:txBody>
          <a:bodyPr wrap="square" lIns="0" tIns="0" rIns="0" bIns="0">
            <a:spAutoFit/>
          </a:bodyPr>
          <a:lstStyle/>
          <a:p>
            <a:pPr>
              <a:lnSpc>
                <a:spcPct val="100000"/>
              </a:lnSpc>
              <a:spcAft>
                <a:spcPts val="800"/>
              </a:spcAft>
            </a:pPr>
            <a:r>
              <a:rPr lang="de-DE" sz="1430" err="1">
                <a:solidFill>
                  <a:srgbClr val="000000"/>
                </a:solidFill>
                <a:latin typeface="Calibri" panose="020F0502020204030204" pitchFamily="34" charset="0"/>
                <a:cs typeface="Calibri" panose="020F0502020204030204" pitchFamily="34" charset="0"/>
              </a:rPr>
              <a:t>Which</a:t>
            </a:r>
            <a:r>
              <a:rPr lang="de-DE" sz="1430">
                <a:solidFill>
                  <a:srgbClr val="000000"/>
                </a:solidFill>
                <a:latin typeface="Calibri" panose="020F0502020204030204" pitchFamily="34" charset="0"/>
                <a:cs typeface="Calibri" panose="020F0502020204030204" pitchFamily="34" charset="0"/>
              </a:rPr>
              <a:t> </a:t>
            </a:r>
            <a:r>
              <a:rPr lang="de-DE" sz="1430" err="1">
                <a:solidFill>
                  <a:srgbClr val="000000"/>
                </a:solidFill>
                <a:latin typeface="Calibri" panose="020F0502020204030204" pitchFamily="34" charset="0"/>
                <a:cs typeface="Calibri" panose="020F0502020204030204" pitchFamily="34" charset="0"/>
              </a:rPr>
              <a:t>method</a:t>
            </a:r>
            <a:r>
              <a:rPr lang="de-DE" sz="1430">
                <a:solidFill>
                  <a:srgbClr val="000000"/>
                </a:solidFill>
                <a:latin typeface="Calibri" panose="020F0502020204030204" pitchFamily="34" charset="0"/>
                <a:cs typeface="Calibri" panose="020F0502020204030204" pitchFamily="34" charset="0"/>
              </a:rPr>
              <a:t> </a:t>
            </a:r>
            <a:r>
              <a:rPr lang="de-DE" sz="1430" err="1">
                <a:solidFill>
                  <a:srgbClr val="000000"/>
                </a:solidFill>
                <a:latin typeface="Calibri" panose="020F0502020204030204" pitchFamily="34" charset="0"/>
                <a:cs typeface="Calibri" panose="020F0502020204030204" pitchFamily="34" charset="0"/>
              </a:rPr>
              <a:t>is</a:t>
            </a:r>
            <a:r>
              <a:rPr lang="de-DE" sz="1430">
                <a:solidFill>
                  <a:srgbClr val="000000"/>
                </a:solidFill>
                <a:latin typeface="Calibri" panose="020F0502020204030204" pitchFamily="34" charset="0"/>
                <a:cs typeface="Calibri" panose="020F0502020204030204" pitchFamily="34" charset="0"/>
              </a:rPr>
              <a:t> </a:t>
            </a:r>
            <a:r>
              <a:rPr lang="de-DE" sz="1430" err="1">
                <a:solidFill>
                  <a:srgbClr val="000000"/>
                </a:solidFill>
                <a:latin typeface="Calibri" panose="020F0502020204030204" pitchFamily="34" charset="0"/>
                <a:cs typeface="Calibri" panose="020F0502020204030204" pitchFamily="34" charset="0"/>
              </a:rPr>
              <a:t>applicable</a:t>
            </a:r>
            <a:r>
              <a:rPr lang="de-DE" sz="1430">
                <a:solidFill>
                  <a:srgbClr val="000000"/>
                </a:solidFill>
                <a:latin typeface="Calibri" panose="020F0502020204030204" pitchFamily="34" charset="0"/>
                <a:cs typeface="Calibri" panose="020F0502020204030204" pitchFamily="34" charset="0"/>
              </a:rPr>
              <a:t> </a:t>
            </a:r>
            <a:r>
              <a:rPr lang="de-DE" sz="1430" err="1">
                <a:solidFill>
                  <a:srgbClr val="000000"/>
                </a:solidFill>
                <a:latin typeface="Calibri" panose="020F0502020204030204" pitchFamily="34" charset="0"/>
                <a:cs typeface="Calibri" panose="020F0502020204030204" pitchFamily="34" charset="0"/>
              </a:rPr>
              <a:t>depends</a:t>
            </a:r>
            <a:r>
              <a:rPr lang="de-DE" sz="1430">
                <a:solidFill>
                  <a:srgbClr val="000000"/>
                </a:solidFill>
                <a:latin typeface="Calibri" panose="020F0502020204030204" pitchFamily="34" charset="0"/>
                <a:cs typeface="Calibri" panose="020F0502020204030204" pitchFamily="34" charset="0"/>
              </a:rPr>
              <a:t> on </a:t>
            </a:r>
            <a:r>
              <a:rPr lang="de-DE" sz="1430" err="1">
                <a:solidFill>
                  <a:srgbClr val="000000"/>
                </a:solidFill>
                <a:latin typeface="Calibri" panose="020F0502020204030204" pitchFamily="34" charset="0"/>
                <a:cs typeface="Calibri" panose="020F0502020204030204" pitchFamily="34" charset="0"/>
              </a:rPr>
              <a:t>the</a:t>
            </a:r>
            <a:r>
              <a:rPr lang="de-DE" sz="1430">
                <a:solidFill>
                  <a:srgbClr val="000000"/>
                </a:solidFill>
                <a:latin typeface="Calibri" panose="020F0502020204030204" pitchFamily="34" charset="0"/>
                <a:cs typeface="Calibri" panose="020F0502020204030204" pitchFamily="34" charset="0"/>
              </a:rPr>
              <a:t> </a:t>
            </a:r>
            <a:r>
              <a:rPr lang="de-DE" sz="1430" err="1">
                <a:solidFill>
                  <a:srgbClr val="000000"/>
                </a:solidFill>
                <a:latin typeface="Calibri" panose="020F0502020204030204" pitchFamily="34" charset="0"/>
                <a:cs typeface="Calibri" panose="020F0502020204030204" pitchFamily="34" charset="0"/>
              </a:rPr>
              <a:t>concrete</a:t>
            </a:r>
            <a:r>
              <a:rPr lang="de-DE" sz="1430">
                <a:solidFill>
                  <a:srgbClr val="000000"/>
                </a:solidFill>
                <a:latin typeface="Calibri" panose="020F0502020204030204" pitchFamily="34" charset="0"/>
                <a:cs typeface="Calibri" panose="020F0502020204030204" pitchFamily="34" charset="0"/>
              </a:rPr>
              <a:t> </a:t>
            </a:r>
            <a:r>
              <a:rPr lang="de-DE" sz="1430" err="1">
                <a:solidFill>
                  <a:srgbClr val="000000"/>
                </a:solidFill>
                <a:latin typeface="Calibri" panose="020F0502020204030204" pitchFamily="34" charset="0"/>
                <a:cs typeface="Calibri" panose="020F0502020204030204" pitchFamily="34" charset="0"/>
              </a:rPr>
              <a:t>issue</a:t>
            </a:r>
            <a:endParaRPr lang="en-US" sz="1430">
              <a:latin typeface="Calibri" panose="020F0502020204030204" pitchFamily="34" charset="0"/>
              <a:cs typeface="Calibri" panose="020F0502020204030204" pitchFamily="34" charset="0"/>
            </a:endParaRPr>
          </a:p>
        </p:txBody>
      </p:sp>
      <p:sp>
        <p:nvSpPr>
          <p:cNvPr id="6" name="Rounded Rectangle 13">
            <a:extLst>
              <a:ext uri="{FF2B5EF4-FFF2-40B4-BE49-F238E27FC236}">
                <a16:creationId xmlns:a16="http://schemas.microsoft.com/office/drawing/2014/main" id="{C4F6387D-D41E-52A4-BF87-B1D3206989AB}"/>
              </a:ext>
            </a:extLst>
          </p:cNvPr>
          <p:cNvSpPr/>
          <p:nvPr/>
        </p:nvSpPr>
        <p:spPr>
          <a:xfrm>
            <a:off x="457200" y="1838568"/>
            <a:ext cx="1981200" cy="1498600"/>
          </a:xfrm>
          <a:prstGeom prst="roundRect">
            <a:avLst>
              <a:gd name="adj" fmla="val 5000"/>
            </a:avLst>
          </a:prstGeom>
          <a:solidFill>
            <a:srgbClr val="F5F0EC"/>
          </a:solidFill>
          <a:ln w="9525">
            <a:solidFill>
              <a:srgbClr val="F5F0EC"/>
            </a:solidFill>
          </a:ln>
          <a:effectLst/>
        </p:spPr>
        <p:style>
          <a:lnRef idx="1">
            <a:schemeClr val="accent1"/>
          </a:lnRef>
          <a:fillRef idx="3">
            <a:schemeClr val="accent1"/>
          </a:fillRef>
          <a:effectRef idx="2">
            <a:schemeClr val="accent1"/>
          </a:effectRef>
          <a:fontRef idx="minor">
            <a:schemeClr val="lt1"/>
          </a:fontRef>
        </p:style>
        <p:txBody>
          <a:bodyPr wrap="square" lIns="114300" tIns="101600" rIns="114300" bIns="25400" rtlCol="0" anchor="t"/>
          <a:lstStyle/>
          <a:p>
            <a:pPr algn="l"/>
            <a:r>
              <a:rPr sz="1400" b="1" i="0">
                <a:solidFill>
                  <a:srgbClr val="004691"/>
                </a:solidFill>
                <a:latin typeface="Calibri"/>
              </a:rPr>
              <a:t>Crosswalk</a:t>
            </a:r>
          </a:p>
          <a:p>
            <a:pPr algn="l">
              <a:spcBef>
                <a:spcPts val="300"/>
              </a:spcBef>
            </a:pPr>
            <a:r>
              <a:rPr sz="750" b="1" i="0">
                <a:solidFill>
                  <a:srgbClr val="5C6470"/>
                </a:solidFill>
                <a:latin typeface="Calibri"/>
              </a:rPr>
              <a:t>use when</a:t>
            </a:r>
          </a:p>
          <a:p>
            <a:pPr algn="l"/>
            <a:r>
              <a:rPr sz="1000" b="0" i="0">
                <a:solidFill>
                  <a:srgbClr val="1B2330"/>
                </a:solidFill>
                <a:latin typeface="Calibri"/>
              </a:rPr>
              <a:t>the mapping already exists</a:t>
            </a:r>
          </a:p>
          <a:p>
            <a:pPr algn="l">
              <a:spcBef>
                <a:spcPts val="400"/>
              </a:spcBef>
            </a:pPr>
            <a:r>
              <a:rPr sz="900" b="0" i="1">
                <a:solidFill>
                  <a:srgbClr val="5C6470"/>
                </a:solidFill>
                <a:latin typeface="Calibri"/>
              </a:rPr>
              <a:t>ICD-10-DK, ATC, VNR</a:t>
            </a:r>
          </a:p>
          <a:p>
            <a:pPr algn="l">
              <a:spcBef>
                <a:spcPts val="300"/>
              </a:spcBef>
            </a:pPr>
            <a:r>
              <a:rPr sz="900" b="1" i="0">
                <a:solidFill>
                  <a:srgbClr val="004691"/>
                </a:solidFill>
                <a:latin typeface="Calibri"/>
              </a:rPr>
              <a:t>130,167 rows loaded as a dictionary</a:t>
            </a:r>
          </a:p>
        </p:txBody>
      </p:sp>
      <p:sp>
        <p:nvSpPr>
          <p:cNvPr id="9" name="Rounded Rectangle 14">
            <a:extLst>
              <a:ext uri="{FF2B5EF4-FFF2-40B4-BE49-F238E27FC236}">
                <a16:creationId xmlns:a16="http://schemas.microsoft.com/office/drawing/2014/main" id="{1ACF3673-3D17-52B5-5F99-7175F033B819}"/>
              </a:ext>
            </a:extLst>
          </p:cNvPr>
          <p:cNvSpPr/>
          <p:nvPr/>
        </p:nvSpPr>
        <p:spPr>
          <a:xfrm>
            <a:off x="2540000" y="1838568"/>
            <a:ext cx="1981200" cy="1498600"/>
          </a:xfrm>
          <a:prstGeom prst="roundRect">
            <a:avLst>
              <a:gd name="adj" fmla="val 5000"/>
            </a:avLst>
          </a:prstGeom>
          <a:solidFill>
            <a:srgbClr val="F5F0EC"/>
          </a:solidFill>
          <a:ln w="9525">
            <a:solidFill>
              <a:srgbClr val="F5F0EC"/>
            </a:solidFill>
          </a:ln>
          <a:effectLst/>
        </p:spPr>
        <p:style>
          <a:lnRef idx="1">
            <a:schemeClr val="accent1"/>
          </a:lnRef>
          <a:fillRef idx="3">
            <a:schemeClr val="accent1"/>
          </a:fillRef>
          <a:effectRef idx="2">
            <a:schemeClr val="accent1"/>
          </a:effectRef>
          <a:fontRef idx="minor">
            <a:schemeClr val="lt1"/>
          </a:fontRef>
        </p:style>
        <p:txBody>
          <a:bodyPr wrap="square" lIns="114300" tIns="101600" rIns="114300" bIns="25400" rtlCol="0" anchor="t"/>
          <a:lstStyle/>
          <a:p>
            <a:r>
              <a:rPr lang="de-DE" sz="1400" b="1">
                <a:solidFill>
                  <a:srgbClr val="004691"/>
                </a:solidFill>
              </a:rPr>
              <a:t>Mapping Tool (</a:t>
            </a:r>
            <a:r>
              <a:rPr lang="de-DE" sz="1400" b="1" err="1">
                <a:solidFill>
                  <a:srgbClr val="004691"/>
                </a:solidFill>
              </a:rPr>
              <a:t>Usagi</a:t>
            </a:r>
            <a:r>
              <a:rPr lang="de-DE" sz="1400" b="1">
                <a:solidFill>
                  <a:srgbClr val="004691"/>
                </a:solidFill>
              </a:rPr>
              <a:t>)</a:t>
            </a:r>
          </a:p>
          <a:p>
            <a:pPr algn="l">
              <a:spcBef>
                <a:spcPts val="300"/>
              </a:spcBef>
            </a:pPr>
            <a:r>
              <a:rPr sz="750" b="1" i="0">
                <a:solidFill>
                  <a:srgbClr val="5C6470"/>
                </a:solidFill>
                <a:latin typeface="Calibri"/>
              </a:rPr>
              <a:t>use when</a:t>
            </a:r>
          </a:p>
          <a:p>
            <a:pPr algn="l"/>
            <a:r>
              <a:rPr sz="1000" b="0" i="0">
                <a:solidFill>
                  <a:srgbClr val="1B2330"/>
                </a:solidFill>
                <a:latin typeface="Calibri"/>
              </a:rPr>
              <a:t>English terms, ranked suggestions</a:t>
            </a:r>
          </a:p>
          <a:p>
            <a:pPr algn="l">
              <a:spcBef>
                <a:spcPts val="400"/>
              </a:spcBef>
            </a:pPr>
            <a:r>
              <a:rPr sz="900" b="0" i="1">
                <a:solidFill>
                  <a:srgbClr val="5C6470"/>
                </a:solidFill>
                <a:latin typeface="Calibri"/>
              </a:rPr>
              <a:t>SKS, NPU</a:t>
            </a:r>
          </a:p>
          <a:p>
            <a:pPr algn="l">
              <a:spcBef>
                <a:spcPts val="300"/>
              </a:spcBef>
            </a:pPr>
            <a:r>
              <a:rPr sz="900" b="1" i="0">
                <a:solidFill>
                  <a:srgbClr val="004691"/>
                </a:solidFill>
                <a:latin typeface="Calibri"/>
              </a:rPr>
              <a:t>1,242 procedure mappings after expert review</a:t>
            </a:r>
          </a:p>
        </p:txBody>
      </p:sp>
      <p:sp>
        <p:nvSpPr>
          <p:cNvPr id="13" name="Rounded Rectangle 15">
            <a:extLst>
              <a:ext uri="{FF2B5EF4-FFF2-40B4-BE49-F238E27FC236}">
                <a16:creationId xmlns:a16="http://schemas.microsoft.com/office/drawing/2014/main" id="{9CBD6258-791F-384B-C92E-7CF44D567DA4}"/>
              </a:ext>
            </a:extLst>
          </p:cNvPr>
          <p:cNvSpPr/>
          <p:nvPr/>
        </p:nvSpPr>
        <p:spPr>
          <a:xfrm>
            <a:off x="4622800" y="1838568"/>
            <a:ext cx="1981200" cy="1498600"/>
          </a:xfrm>
          <a:prstGeom prst="roundRect">
            <a:avLst>
              <a:gd name="adj" fmla="val 5000"/>
            </a:avLst>
          </a:prstGeom>
          <a:solidFill>
            <a:srgbClr val="F5F0EC"/>
          </a:solidFill>
          <a:ln w="9525">
            <a:solidFill>
              <a:srgbClr val="F5F0EC"/>
            </a:solidFill>
          </a:ln>
          <a:effectLst/>
        </p:spPr>
        <p:style>
          <a:lnRef idx="1">
            <a:schemeClr val="accent1"/>
          </a:lnRef>
          <a:fillRef idx="3">
            <a:schemeClr val="accent1"/>
          </a:fillRef>
          <a:effectRef idx="2">
            <a:schemeClr val="accent1"/>
          </a:effectRef>
          <a:fontRef idx="minor">
            <a:schemeClr val="lt1"/>
          </a:fontRef>
        </p:style>
        <p:txBody>
          <a:bodyPr wrap="square" lIns="114300" tIns="101600" rIns="114300" bIns="25400" rtlCol="0" anchor="t"/>
          <a:lstStyle/>
          <a:p>
            <a:pPr algn="l"/>
            <a:r>
              <a:rPr sz="1400" b="1" i="0">
                <a:solidFill>
                  <a:srgbClr val="004691"/>
                </a:solidFill>
                <a:latin typeface="Calibri"/>
              </a:rPr>
              <a:t>Keyword rules</a:t>
            </a:r>
          </a:p>
          <a:p>
            <a:pPr algn="l">
              <a:spcBef>
                <a:spcPts val="300"/>
              </a:spcBef>
            </a:pPr>
            <a:r>
              <a:rPr sz="750" b="1" i="0">
                <a:solidFill>
                  <a:srgbClr val="5C6470"/>
                </a:solidFill>
                <a:latin typeface="Calibri"/>
              </a:rPr>
              <a:t>use when</a:t>
            </a:r>
          </a:p>
          <a:p>
            <a:pPr algn="l"/>
            <a:r>
              <a:rPr sz="1000" b="0" i="0">
                <a:solidFill>
                  <a:srgbClr val="1B2330"/>
                </a:solidFill>
                <a:latin typeface="Calibri"/>
              </a:rPr>
              <a:t>naming is consistent</a:t>
            </a:r>
          </a:p>
          <a:p>
            <a:pPr algn="l">
              <a:spcBef>
                <a:spcPts val="400"/>
              </a:spcBef>
            </a:pPr>
            <a:r>
              <a:rPr sz="900" b="0" i="1">
                <a:solidFill>
                  <a:srgbClr val="5C6470"/>
                </a:solidFill>
                <a:latin typeface="Calibri"/>
              </a:rPr>
              <a:t>care sites: “apotek”, “tandpleje”</a:t>
            </a:r>
          </a:p>
          <a:p>
            <a:pPr algn="l">
              <a:spcBef>
                <a:spcPts val="300"/>
              </a:spcBef>
            </a:pPr>
            <a:r>
              <a:rPr sz="900" b="1" i="0">
                <a:solidFill>
                  <a:srgbClr val="004691"/>
                </a:solidFill>
                <a:latin typeface="Calibri"/>
              </a:rPr>
              <a:t>37,028 of 150,191 sites (24.7%)</a:t>
            </a:r>
          </a:p>
        </p:txBody>
      </p:sp>
      <p:sp>
        <p:nvSpPr>
          <p:cNvPr id="15" name="Rounded Rectangle 16">
            <a:extLst>
              <a:ext uri="{FF2B5EF4-FFF2-40B4-BE49-F238E27FC236}">
                <a16:creationId xmlns:a16="http://schemas.microsoft.com/office/drawing/2014/main" id="{B09FE4B8-DE69-5EC8-B066-944F05F1B15D}"/>
              </a:ext>
            </a:extLst>
          </p:cNvPr>
          <p:cNvSpPr/>
          <p:nvPr/>
        </p:nvSpPr>
        <p:spPr>
          <a:xfrm>
            <a:off x="6705600" y="1838568"/>
            <a:ext cx="1981200" cy="1498600"/>
          </a:xfrm>
          <a:prstGeom prst="roundRect">
            <a:avLst>
              <a:gd name="adj" fmla="val 5000"/>
            </a:avLst>
          </a:prstGeom>
          <a:solidFill>
            <a:srgbClr val="F5F0EC"/>
          </a:solidFill>
          <a:ln w="15875">
            <a:solidFill>
              <a:srgbClr val="DF156E"/>
            </a:solidFill>
          </a:ln>
          <a:effectLst/>
        </p:spPr>
        <p:style>
          <a:lnRef idx="1">
            <a:schemeClr val="accent1"/>
          </a:lnRef>
          <a:fillRef idx="3">
            <a:schemeClr val="accent1"/>
          </a:fillRef>
          <a:effectRef idx="2">
            <a:schemeClr val="accent1"/>
          </a:effectRef>
          <a:fontRef idx="minor">
            <a:schemeClr val="lt1"/>
          </a:fontRef>
        </p:style>
        <p:txBody>
          <a:bodyPr wrap="square" lIns="114300" tIns="101600" rIns="114300" bIns="25400" rtlCol="0" anchor="t"/>
          <a:lstStyle/>
          <a:p>
            <a:pPr algn="l"/>
            <a:r>
              <a:rPr sz="1400" b="1" i="0">
                <a:solidFill>
                  <a:srgbClr val="DF156E"/>
                </a:solidFill>
                <a:latin typeface="Calibri"/>
              </a:rPr>
              <a:t>LLM</a:t>
            </a:r>
          </a:p>
          <a:p>
            <a:pPr algn="l">
              <a:spcBef>
                <a:spcPts val="300"/>
              </a:spcBef>
            </a:pPr>
            <a:r>
              <a:rPr sz="750" b="1" i="0">
                <a:solidFill>
                  <a:srgbClr val="5C6470"/>
                </a:solidFill>
                <a:latin typeface="Calibri"/>
              </a:rPr>
              <a:t>use when</a:t>
            </a:r>
          </a:p>
          <a:p>
            <a:pPr algn="l"/>
            <a:r>
              <a:rPr sz="1000" b="0" i="0">
                <a:solidFill>
                  <a:srgbClr val="1B2330"/>
                </a:solidFill>
                <a:latin typeface="Calibri"/>
              </a:rPr>
              <a:t>Danish free text, no pattern, too </a:t>
            </a:r>
            <a:r>
              <a:rPr lang="de-AT" sz="1000" b="0" i="0" err="1">
                <a:solidFill>
                  <a:srgbClr val="1B2330"/>
                </a:solidFill>
                <a:latin typeface="Calibri"/>
              </a:rPr>
              <a:t>big</a:t>
            </a:r>
            <a:r>
              <a:rPr lang="de-AT" sz="1000" b="0" i="0">
                <a:solidFill>
                  <a:srgbClr val="1B2330"/>
                </a:solidFill>
                <a:latin typeface="Calibri"/>
              </a:rPr>
              <a:t> </a:t>
            </a:r>
            <a:r>
              <a:rPr lang="de-AT" sz="1000" b="0" i="0" err="1">
                <a:solidFill>
                  <a:srgbClr val="1B2330"/>
                </a:solidFill>
                <a:latin typeface="Calibri"/>
              </a:rPr>
              <a:t>to</a:t>
            </a:r>
            <a:r>
              <a:rPr lang="de-AT" sz="1000" b="0" i="0">
                <a:solidFill>
                  <a:srgbClr val="1B2330"/>
                </a:solidFill>
                <a:latin typeface="Calibri"/>
              </a:rPr>
              <a:t> </a:t>
            </a:r>
            <a:r>
              <a:rPr lang="de-AT" sz="1000" b="0" i="0" err="1">
                <a:solidFill>
                  <a:srgbClr val="1B2330"/>
                </a:solidFill>
                <a:latin typeface="Calibri"/>
              </a:rPr>
              <a:t>map</a:t>
            </a:r>
            <a:r>
              <a:rPr lang="de-AT" sz="1000" b="0" i="0">
                <a:solidFill>
                  <a:srgbClr val="1B2330"/>
                </a:solidFill>
                <a:latin typeface="Calibri"/>
              </a:rPr>
              <a:t> </a:t>
            </a:r>
            <a:r>
              <a:rPr lang="de-AT" sz="1000" b="0" i="0" err="1">
                <a:solidFill>
                  <a:srgbClr val="1B2330"/>
                </a:solidFill>
                <a:latin typeface="Calibri"/>
              </a:rPr>
              <a:t>by</a:t>
            </a:r>
            <a:r>
              <a:rPr lang="de-AT" sz="1000" b="0" i="0">
                <a:solidFill>
                  <a:srgbClr val="1B2330"/>
                </a:solidFill>
                <a:latin typeface="Calibri"/>
              </a:rPr>
              <a:t> </a:t>
            </a:r>
            <a:r>
              <a:rPr lang="de-AT" sz="1000" b="0" i="0" err="1">
                <a:solidFill>
                  <a:srgbClr val="1B2330"/>
                </a:solidFill>
                <a:latin typeface="Calibri"/>
              </a:rPr>
              <a:t>hand</a:t>
            </a:r>
            <a:endParaRPr sz="1000" b="0" i="0">
              <a:solidFill>
                <a:srgbClr val="1B2330"/>
              </a:solidFill>
              <a:latin typeface="Calibri"/>
            </a:endParaRPr>
          </a:p>
          <a:p>
            <a:pPr algn="l">
              <a:spcBef>
                <a:spcPts val="400"/>
              </a:spcBef>
            </a:pPr>
            <a:r>
              <a:rPr sz="900" b="0" i="1">
                <a:solidFill>
                  <a:srgbClr val="5C6470"/>
                </a:solidFill>
                <a:latin typeface="Calibri"/>
              </a:rPr>
              <a:t>the remaining care sites</a:t>
            </a:r>
          </a:p>
          <a:p>
            <a:pPr algn="l">
              <a:spcBef>
                <a:spcPts val="300"/>
              </a:spcBef>
            </a:pPr>
            <a:r>
              <a:rPr sz="900" b="1" i="0">
                <a:solidFill>
                  <a:srgbClr val="DF156E"/>
                </a:solidFill>
                <a:latin typeface="Calibri"/>
              </a:rPr>
              <a:t>113,163 sites, $65.82</a:t>
            </a:r>
          </a:p>
        </p:txBody>
      </p:sp>
      <p:sp>
        <p:nvSpPr>
          <p:cNvPr id="16" name="TextBox 17">
            <a:extLst>
              <a:ext uri="{FF2B5EF4-FFF2-40B4-BE49-F238E27FC236}">
                <a16:creationId xmlns:a16="http://schemas.microsoft.com/office/drawing/2014/main" id="{E628C50A-48A7-44DD-C83B-5B63C5C0B53F}"/>
              </a:ext>
            </a:extLst>
          </p:cNvPr>
          <p:cNvSpPr txBox="1"/>
          <p:nvPr/>
        </p:nvSpPr>
        <p:spPr>
          <a:xfrm>
            <a:off x="457200" y="3489489"/>
            <a:ext cx="1984248" cy="507831"/>
          </a:xfrm>
          <a:prstGeom prst="rect">
            <a:avLst/>
          </a:prstGeom>
          <a:noFill/>
        </p:spPr>
        <p:txBody>
          <a:bodyPr wrap="square" lIns="0" tIns="0" rIns="0" bIns="0">
            <a:spAutoFit/>
          </a:bodyPr>
          <a:lstStyle/>
          <a:p>
            <a:r>
              <a:rPr sz="750" b="1">
                <a:solidFill>
                  <a:srgbClr val="DF156E"/>
                </a:solidFill>
                <a:latin typeface="Calibri"/>
              </a:rPr>
              <a:t>what </a:t>
            </a:r>
            <a:r>
              <a:rPr lang="da-DK" sz="750" b="1" err="1">
                <a:solidFill>
                  <a:srgbClr val="DF156E"/>
                </a:solidFill>
                <a:latin typeface="Calibri"/>
              </a:rPr>
              <a:t>we</a:t>
            </a:r>
            <a:r>
              <a:rPr lang="da-DK" sz="750" b="1">
                <a:solidFill>
                  <a:srgbClr val="DF156E"/>
                </a:solidFill>
                <a:latin typeface="Calibri"/>
              </a:rPr>
              <a:t> </a:t>
            </a:r>
            <a:r>
              <a:rPr lang="da-DK" sz="750" b="1" err="1">
                <a:solidFill>
                  <a:srgbClr val="DF156E"/>
                </a:solidFill>
              </a:rPr>
              <a:t>achieved</a:t>
            </a:r>
            <a:r>
              <a:rPr lang="da-DK" sz="750" b="1">
                <a:solidFill>
                  <a:srgbClr val="DF156E"/>
                </a:solidFill>
              </a:rPr>
              <a:t> </a:t>
            </a:r>
            <a:r>
              <a:rPr lang="da-DK" sz="750" b="1">
                <a:solidFill>
                  <a:srgbClr val="DF156E"/>
                </a:solidFill>
                <a:latin typeface="Calibri"/>
              </a:rPr>
              <a:t>	</a:t>
            </a:r>
            <a:endParaRPr sz="750" b="1">
              <a:solidFill>
                <a:srgbClr val="DF156E"/>
              </a:solidFill>
              <a:latin typeface="Calibri"/>
            </a:endParaRPr>
          </a:p>
          <a:p>
            <a:r>
              <a:rPr sz="850" b="0">
                <a:solidFill>
                  <a:srgbClr val="1B2330"/>
                </a:solidFill>
                <a:latin typeface="Calibri"/>
              </a:rPr>
              <a:t>89.3% of 312.7 M condition rows</a:t>
            </a:r>
          </a:p>
          <a:p>
            <a:r>
              <a:rPr sz="850" b="0">
                <a:solidFill>
                  <a:srgbClr val="1B2330"/>
                </a:solidFill>
                <a:latin typeface="Calibri"/>
              </a:rPr>
              <a:t>121,834 ICD-10-DK codes</a:t>
            </a:r>
          </a:p>
          <a:p>
            <a:r>
              <a:rPr sz="850" b="0">
                <a:solidFill>
                  <a:srgbClr val="1B2330"/>
                </a:solidFill>
                <a:latin typeface="Calibri"/>
              </a:rPr>
              <a:t>99.93% of 1.34 B drug rows</a:t>
            </a:r>
          </a:p>
        </p:txBody>
      </p:sp>
      <p:sp>
        <p:nvSpPr>
          <p:cNvPr id="17" name="TextBox 18">
            <a:extLst>
              <a:ext uri="{FF2B5EF4-FFF2-40B4-BE49-F238E27FC236}">
                <a16:creationId xmlns:a16="http://schemas.microsoft.com/office/drawing/2014/main" id="{CAB3FE6C-D063-7474-E176-DCB4037E726E}"/>
              </a:ext>
            </a:extLst>
          </p:cNvPr>
          <p:cNvSpPr txBox="1"/>
          <p:nvPr/>
        </p:nvSpPr>
        <p:spPr>
          <a:xfrm>
            <a:off x="2542032" y="3489489"/>
            <a:ext cx="1984248" cy="507831"/>
          </a:xfrm>
          <a:prstGeom prst="rect">
            <a:avLst/>
          </a:prstGeom>
          <a:noFill/>
        </p:spPr>
        <p:txBody>
          <a:bodyPr wrap="square" lIns="0" tIns="0" rIns="0" bIns="0">
            <a:spAutoFit/>
          </a:bodyPr>
          <a:lstStyle/>
          <a:p>
            <a:r>
              <a:rPr lang="en-US" sz="750" b="1">
                <a:solidFill>
                  <a:srgbClr val="DF156E"/>
                </a:solidFill>
              </a:rPr>
              <a:t>what we achieved 	</a:t>
            </a:r>
          </a:p>
          <a:p>
            <a:r>
              <a:rPr sz="850" b="0">
                <a:solidFill>
                  <a:srgbClr val="1B2330"/>
                </a:solidFill>
                <a:latin typeface="Calibri"/>
              </a:rPr>
              <a:t>93.35% of procedures</a:t>
            </a:r>
          </a:p>
          <a:p>
            <a:r>
              <a:rPr sz="850" b="0">
                <a:solidFill>
                  <a:srgbClr val="1B2330"/>
                </a:solidFill>
                <a:latin typeface="Calibri"/>
              </a:rPr>
              <a:t>32.3 M of 34.6 M rows</a:t>
            </a:r>
          </a:p>
          <a:p>
            <a:r>
              <a:rPr sz="850" b="0">
                <a:solidFill>
                  <a:srgbClr val="1B2330"/>
                </a:solidFill>
                <a:latin typeface="Calibri"/>
              </a:rPr>
              <a:t>99.24% of 1.59 B lab rows</a:t>
            </a:r>
          </a:p>
        </p:txBody>
      </p:sp>
      <p:sp>
        <p:nvSpPr>
          <p:cNvPr id="18" name="TextBox 19">
            <a:extLst>
              <a:ext uri="{FF2B5EF4-FFF2-40B4-BE49-F238E27FC236}">
                <a16:creationId xmlns:a16="http://schemas.microsoft.com/office/drawing/2014/main" id="{862F074B-7D03-5307-A5E0-20A6EF07ED9E}"/>
              </a:ext>
            </a:extLst>
          </p:cNvPr>
          <p:cNvSpPr txBox="1"/>
          <p:nvPr/>
        </p:nvSpPr>
        <p:spPr>
          <a:xfrm>
            <a:off x="4626864" y="3489489"/>
            <a:ext cx="1984248" cy="507831"/>
          </a:xfrm>
          <a:prstGeom prst="rect">
            <a:avLst/>
          </a:prstGeom>
          <a:noFill/>
        </p:spPr>
        <p:txBody>
          <a:bodyPr wrap="square" lIns="0" tIns="0" rIns="0" bIns="0">
            <a:spAutoFit/>
          </a:bodyPr>
          <a:lstStyle/>
          <a:p>
            <a:r>
              <a:rPr lang="en-US" sz="750" b="1">
                <a:solidFill>
                  <a:srgbClr val="DF156E"/>
                </a:solidFill>
              </a:rPr>
              <a:t>what we achieved 	</a:t>
            </a:r>
          </a:p>
          <a:p>
            <a:r>
              <a:rPr sz="850" b="0">
                <a:solidFill>
                  <a:srgbClr val="1B2330"/>
                </a:solidFill>
                <a:latin typeface="Calibri"/>
              </a:rPr>
              <a:t>37,028 of 150,191 sites</a:t>
            </a:r>
          </a:p>
          <a:p>
            <a:r>
              <a:rPr sz="850" b="0">
                <a:solidFill>
                  <a:srgbClr val="1B2330"/>
                </a:solidFill>
                <a:latin typeface="Calibri"/>
              </a:rPr>
              <a:t>4,191 SOR codes inspected</a:t>
            </a:r>
          </a:p>
          <a:p>
            <a:r>
              <a:rPr sz="850" b="0">
                <a:solidFill>
                  <a:srgbClr val="1B2330"/>
                </a:solidFill>
                <a:latin typeface="Calibri"/>
              </a:rPr>
              <a:t>113,163 left over</a:t>
            </a:r>
          </a:p>
        </p:txBody>
      </p:sp>
      <p:sp>
        <p:nvSpPr>
          <p:cNvPr id="19" name="TextBox 20">
            <a:extLst>
              <a:ext uri="{FF2B5EF4-FFF2-40B4-BE49-F238E27FC236}">
                <a16:creationId xmlns:a16="http://schemas.microsoft.com/office/drawing/2014/main" id="{8E324233-EDF7-38E1-0F4B-FBFE0E962703}"/>
              </a:ext>
            </a:extLst>
          </p:cNvPr>
          <p:cNvSpPr txBox="1"/>
          <p:nvPr/>
        </p:nvSpPr>
        <p:spPr>
          <a:xfrm>
            <a:off x="6702552" y="3489489"/>
            <a:ext cx="1984248" cy="377026"/>
          </a:xfrm>
          <a:prstGeom prst="rect">
            <a:avLst/>
          </a:prstGeom>
          <a:noFill/>
        </p:spPr>
        <p:txBody>
          <a:bodyPr wrap="square" lIns="0" tIns="0" rIns="0" bIns="0">
            <a:spAutoFit/>
          </a:bodyPr>
          <a:lstStyle/>
          <a:p>
            <a:r>
              <a:rPr lang="en-US" sz="750" b="1">
                <a:solidFill>
                  <a:srgbClr val="DF156E"/>
                </a:solidFill>
              </a:rPr>
              <a:t>what we achieved 	</a:t>
            </a:r>
          </a:p>
          <a:p>
            <a:r>
              <a:rPr sz="850" b="0">
                <a:solidFill>
                  <a:srgbClr val="1B2330"/>
                </a:solidFill>
                <a:latin typeface="Calibri"/>
              </a:rPr>
              <a:t>113,163 sites classified</a:t>
            </a:r>
          </a:p>
          <a:p>
            <a:r>
              <a:rPr sz="850" b="0">
                <a:solidFill>
                  <a:srgbClr val="1B2330"/>
                </a:solidFill>
                <a:latin typeface="Calibri"/>
              </a:rPr>
              <a:t>77% accuracy, $65.82 total</a:t>
            </a:r>
          </a:p>
        </p:txBody>
      </p:sp>
      <p:sp>
        <p:nvSpPr>
          <p:cNvPr id="26" name="Textfeld 25">
            <a:extLst>
              <a:ext uri="{FF2B5EF4-FFF2-40B4-BE49-F238E27FC236}">
                <a16:creationId xmlns:a16="http://schemas.microsoft.com/office/drawing/2014/main" id="{668B0D6B-F32D-EC17-71E3-1BFDB2E64CB8}"/>
              </a:ext>
            </a:extLst>
          </p:cNvPr>
          <p:cNvSpPr txBox="1"/>
          <p:nvPr/>
        </p:nvSpPr>
        <p:spPr>
          <a:xfrm>
            <a:off x="384139" y="4279900"/>
            <a:ext cx="2839239" cy="353943"/>
          </a:xfrm>
          <a:prstGeom prst="rect">
            <a:avLst/>
          </a:prstGeom>
          <a:noFill/>
        </p:spPr>
        <p:txBody>
          <a:bodyPr wrap="none" rtlCol="0">
            <a:spAutoFit/>
          </a:bodyPr>
          <a:lstStyle/>
          <a:p>
            <a:r>
              <a:rPr lang="de-DE" sz="850"/>
              <a:t>ATC — </a:t>
            </a:r>
            <a:r>
              <a:rPr lang="de-DE" sz="850" err="1"/>
              <a:t>Anatomical</a:t>
            </a:r>
            <a:r>
              <a:rPr lang="de-DE" sz="850"/>
              <a:t> </a:t>
            </a:r>
            <a:r>
              <a:rPr lang="de-DE" sz="850" err="1"/>
              <a:t>Therapeutic</a:t>
            </a:r>
            <a:r>
              <a:rPr lang="de-DE" sz="850"/>
              <a:t> Chemical Classification Code</a:t>
            </a:r>
          </a:p>
          <a:p>
            <a:r>
              <a:rPr lang="de-DE" sz="850"/>
              <a:t>VNR — </a:t>
            </a:r>
            <a:r>
              <a:rPr lang="de-DE" sz="850" err="1"/>
              <a:t>Varenummer</a:t>
            </a:r>
            <a:r>
              <a:rPr lang="de-DE" sz="850"/>
              <a:t> — </a:t>
            </a:r>
            <a:r>
              <a:rPr lang="de-DE" sz="850" err="1"/>
              <a:t>product</a:t>
            </a:r>
            <a:r>
              <a:rPr lang="de-DE" sz="850"/>
              <a:t>/</a:t>
            </a:r>
            <a:r>
              <a:rPr lang="de-DE" sz="850" err="1"/>
              <a:t>article</a:t>
            </a:r>
            <a:r>
              <a:rPr lang="de-DE" sz="850"/>
              <a:t> </a:t>
            </a:r>
            <a:r>
              <a:rPr lang="de-DE" sz="850" err="1"/>
              <a:t>number</a:t>
            </a:r>
            <a:endParaRPr lang="de-DE" sz="850"/>
          </a:p>
        </p:txBody>
      </p:sp>
      <p:sp>
        <p:nvSpPr>
          <p:cNvPr id="27" name="Textfeld 26">
            <a:extLst>
              <a:ext uri="{FF2B5EF4-FFF2-40B4-BE49-F238E27FC236}">
                <a16:creationId xmlns:a16="http://schemas.microsoft.com/office/drawing/2014/main" id="{D8204CC9-BBA6-E75C-BEA4-BA9DEE98281A}"/>
              </a:ext>
            </a:extLst>
          </p:cNvPr>
          <p:cNvSpPr txBox="1"/>
          <p:nvPr/>
        </p:nvSpPr>
        <p:spPr>
          <a:xfrm>
            <a:off x="3456015" y="4278745"/>
            <a:ext cx="4304383" cy="484748"/>
          </a:xfrm>
          <a:prstGeom prst="rect">
            <a:avLst/>
          </a:prstGeom>
          <a:noFill/>
        </p:spPr>
        <p:txBody>
          <a:bodyPr wrap="none" rtlCol="0">
            <a:spAutoFit/>
          </a:bodyPr>
          <a:lstStyle/>
          <a:p>
            <a:r>
              <a:rPr lang="de-DE" sz="850"/>
              <a:t>SKS — </a:t>
            </a:r>
            <a:r>
              <a:rPr lang="de-DE" sz="850" err="1"/>
              <a:t>Sundhedsvæsenets</a:t>
            </a:r>
            <a:r>
              <a:rPr lang="de-DE" sz="850"/>
              <a:t> Klassifikationssystem — Clinical and Administrative Information</a:t>
            </a:r>
            <a:br>
              <a:rPr lang="de-DE" sz="850"/>
            </a:br>
            <a:r>
              <a:rPr lang="de-DE" sz="850"/>
              <a:t>NPU — </a:t>
            </a:r>
            <a:r>
              <a:rPr lang="de-DE" sz="850" err="1"/>
              <a:t>Nomenclature</a:t>
            </a:r>
            <a:r>
              <a:rPr lang="de-DE" sz="850"/>
              <a:t> </a:t>
            </a:r>
            <a:r>
              <a:rPr lang="de-DE" sz="850" err="1"/>
              <a:t>for</a:t>
            </a:r>
            <a:r>
              <a:rPr lang="de-DE" sz="850"/>
              <a:t> Properties and Units</a:t>
            </a:r>
          </a:p>
          <a:p>
            <a:r>
              <a:rPr lang="de-DE" sz="850"/>
              <a:t>SOR — </a:t>
            </a:r>
            <a:r>
              <a:rPr lang="de-DE" sz="850" err="1"/>
              <a:t>Sundhedsvæsenets</a:t>
            </a:r>
            <a:r>
              <a:rPr lang="de-DE" sz="850"/>
              <a:t> Organisationsregister — </a:t>
            </a:r>
            <a:r>
              <a:rPr lang="de-DE" sz="850" err="1"/>
              <a:t>Danish</a:t>
            </a:r>
            <a:r>
              <a:rPr lang="de-DE" sz="850"/>
              <a:t> </a:t>
            </a:r>
            <a:r>
              <a:rPr lang="de-DE" sz="850" err="1"/>
              <a:t>Healthcare</a:t>
            </a:r>
            <a:r>
              <a:rPr lang="de-DE" sz="850"/>
              <a:t> Organization Register</a:t>
            </a:r>
          </a:p>
        </p:txBody>
      </p:sp>
      <p:sp>
        <p:nvSpPr>
          <p:cNvPr id="3" name="Footer Divider">
            <a:extLst>
              <a:ext uri="{FF2B5EF4-FFF2-40B4-BE49-F238E27FC236}">
                <a16:creationId xmlns:a16="http://schemas.microsoft.com/office/drawing/2014/main" id="{E10A367C-BF1D-34B3-B4D3-AFBD163E5609}"/>
              </a:ext>
            </a:extLst>
          </p:cNvPr>
          <p:cNvSpPr/>
          <p:nvPr/>
        </p:nvSpPr>
        <p:spPr>
          <a:xfrm>
            <a:off x="457200" y="4721380"/>
            <a:ext cx="8229600" cy="9525"/>
          </a:xfrm>
          <a:prstGeom prst="rect">
            <a:avLst/>
          </a:prstGeom>
          <a:solidFill>
            <a:srgbClr val="C9C3BB"/>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SE"/>
          </a:p>
        </p:txBody>
      </p:sp>
    </p:spTree>
    <p:extLst>
      <p:ext uri="{BB962C8B-B14F-4D97-AF65-F5344CB8AC3E}">
        <p14:creationId xmlns:p14="http://schemas.microsoft.com/office/powerpoint/2010/main" val="72599830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923125" y="552953"/>
            <a:ext cx="8229600" cy="492443"/>
          </a:xfrm>
          <a:prstGeom prst="rect">
            <a:avLst/>
          </a:prstGeom>
          <a:noFill/>
        </p:spPr>
        <p:txBody>
          <a:bodyPr wrap="square" lIns="0" tIns="0" rIns="0" bIns="0">
            <a:spAutoFit/>
          </a:bodyPr>
          <a:lstStyle/>
          <a:p>
            <a:r>
              <a:rPr lang="de-DE" sz="3200" b="1" i="0" err="1">
                <a:solidFill>
                  <a:srgbClr val="1B2A4A"/>
                </a:solidFill>
                <a:latin typeface="Bookman Old Style"/>
              </a:rPr>
              <a:t>Example</a:t>
            </a:r>
            <a:r>
              <a:rPr lang="de-DE" sz="3200" b="1" i="0">
                <a:solidFill>
                  <a:srgbClr val="1B2A4A"/>
                </a:solidFill>
                <a:latin typeface="Bookman Old Style"/>
              </a:rPr>
              <a:t> Classification </a:t>
            </a:r>
            <a:r>
              <a:rPr lang="de-DE" sz="3200" b="1" i="0" err="1">
                <a:solidFill>
                  <a:srgbClr val="1B2A4A"/>
                </a:solidFill>
                <a:latin typeface="Bookman Old Style"/>
              </a:rPr>
              <a:t>using</a:t>
            </a:r>
            <a:r>
              <a:rPr lang="de-DE" sz="3200" b="1" i="0">
                <a:solidFill>
                  <a:srgbClr val="1B2A4A"/>
                </a:solidFill>
                <a:latin typeface="Bookman Old Style"/>
              </a:rPr>
              <a:t> </a:t>
            </a:r>
            <a:r>
              <a:rPr sz="3200" b="1" i="0">
                <a:solidFill>
                  <a:srgbClr val="1B2A4A"/>
                </a:solidFill>
                <a:latin typeface="Bookman Old Style"/>
              </a:rPr>
              <a:t>LLM</a:t>
            </a:r>
            <a:r>
              <a:rPr lang="de-DE" sz="3200" b="1" i="0">
                <a:solidFill>
                  <a:srgbClr val="1B2A4A"/>
                </a:solidFill>
                <a:latin typeface="Bookman Old Style"/>
              </a:rPr>
              <a:t>s</a:t>
            </a:r>
            <a:endParaRPr sz="3200" b="1" i="0">
              <a:solidFill>
                <a:srgbClr val="1B2A4A"/>
              </a:solidFill>
              <a:latin typeface="Bookman Old Style"/>
            </a:endParaRPr>
          </a:p>
        </p:txBody>
      </p:sp>
      <p:sp>
        <p:nvSpPr>
          <p:cNvPr id="14" name="Rounded Rectangle 13"/>
          <p:cNvSpPr/>
          <p:nvPr/>
        </p:nvSpPr>
        <p:spPr>
          <a:xfrm>
            <a:off x="457200" y="2452030"/>
            <a:ext cx="8229600" cy="1564531"/>
          </a:xfrm>
          <a:prstGeom prst="roundRect">
            <a:avLst>
              <a:gd name="adj" fmla="val 4000"/>
            </a:avLst>
          </a:prstGeom>
          <a:solidFill>
            <a:srgbClr val="F5F0EC"/>
          </a:solidFill>
          <a:ln w="9525">
            <a:solidFill>
              <a:srgbClr val="C8C3BA"/>
            </a:solidFill>
          </a:ln>
          <a:effectLst/>
        </p:spPr>
        <p:style>
          <a:lnRef idx="1">
            <a:schemeClr val="accent1"/>
          </a:lnRef>
          <a:fillRef idx="3">
            <a:schemeClr val="accent1"/>
          </a:fillRef>
          <a:effectRef idx="2">
            <a:schemeClr val="accent1"/>
          </a:effectRef>
          <a:fontRef idx="minor">
            <a:schemeClr val="lt1"/>
          </a:fontRef>
        </p:style>
        <p:txBody>
          <a:bodyPr wrap="square" lIns="139700" tIns="114300" rIns="139700" bIns="25400" rtlCol="0" anchor="t"/>
          <a:lstStyle/>
          <a:p>
            <a:pPr algn="ctr"/>
            <a:endParaRPr sz="900" b="1" i="0">
              <a:solidFill>
                <a:srgbClr val="DF156E"/>
              </a:solidFill>
              <a:latin typeface="Consolas"/>
            </a:endParaRPr>
          </a:p>
          <a:p>
            <a:r>
              <a:rPr sz="950" b="0" i="0">
                <a:solidFill>
                  <a:srgbClr val="1B2330"/>
                </a:solidFill>
                <a:latin typeface="Consolas"/>
              </a:rPr>
              <a:t>You are a medical administrator. Classify each medical organization into the most appropriate standard category, selecting the most specific type when more than one may apply.</a:t>
            </a:r>
          </a:p>
          <a:p>
            <a:pPr>
              <a:spcBef>
                <a:spcPts val="700"/>
              </a:spcBef>
            </a:pPr>
            <a:r>
              <a:rPr lang="de-DE" sz="900" b="1" i="0">
                <a:solidFill>
                  <a:srgbClr val="DF156E"/>
                </a:solidFill>
                <a:latin typeface="Consolas"/>
              </a:rPr>
              <a:t>E</a:t>
            </a:r>
            <a:r>
              <a:rPr lang="de-DE" sz="900" b="1" i="0" err="1">
                <a:solidFill>
                  <a:srgbClr val="DF156E"/>
                </a:solidFill>
                <a:latin typeface="Consolas"/>
              </a:rPr>
              <a:t>xample</a:t>
            </a:r>
            <a:r>
              <a:rPr lang="de-DE" sz="900" b="1" i="0">
                <a:solidFill>
                  <a:srgbClr val="DF156E"/>
                </a:solidFill>
                <a:latin typeface="Consolas"/>
              </a:rPr>
              <a:t> Mappings</a:t>
            </a:r>
            <a:endParaRPr sz="900" b="1" i="0">
              <a:solidFill>
                <a:srgbClr val="DF156E"/>
              </a:solidFill>
              <a:latin typeface="Consolas"/>
            </a:endParaRPr>
          </a:p>
          <a:p>
            <a:r>
              <a:rPr sz="850" b="0" i="0">
                <a:solidFill>
                  <a:srgbClr val="1B2330"/>
                </a:solidFill>
                <a:latin typeface="Consolas"/>
              </a:rPr>
              <a:t>Nordhavn </a:t>
            </a:r>
            <a:r>
              <a:rPr sz="850" b="0" i="0" err="1">
                <a:solidFill>
                  <a:srgbClr val="1B2330"/>
                </a:solidFill>
                <a:latin typeface="Consolas"/>
              </a:rPr>
              <a:t>Apotek</a:t>
            </a:r>
            <a:r>
              <a:rPr sz="850" b="0" i="0">
                <a:solidFill>
                  <a:srgbClr val="1B2330"/>
                </a:solidFill>
                <a:latin typeface="Consolas"/>
              </a:rPr>
              <a:t>, filial </a:t>
            </a:r>
            <a:r>
              <a:rPr sz="850" b="0" i="0" err="1">
                <a:solidFill>
                  <a:srgbClr val="1B2330"/>
                </a:solidFill>
                <a:latin typeface="Consolas"/>
              </a:rPr>
              <a:t>af</a:t>
            </a:r>
            <a:r>
              <a:rPr sz="850" b="0" i="0">
                <a:solidFill>
                  <a:srgbClr val="1B2330"/>
                </a:solidFill>
                <a:latin typeface="Consolas"/>
              </a:rPr>
              <a:t> Farum </a:t>
            </a:r>
            <a:r>
              <a:rPr sz="850" b="0" i="0" err="1">
                <a:solidFill>
                  <a:srgbClr val="1B2330"/>
                </a:solidFill>
                <a:latin typeface="Consolas"/>
              </a:rPr>
              <a:t>Apotek</a:t>
            </a:r>
            <a:r>
              <a:rPr sz="850" b="0" i="0">
                <a:solidFill>
                  <a:srgbClr val="5C6470"/>
                </a:solidFill>
                <a:latin typeface="Consolas"/>
              </a:rPr>
              <a:t>  →  </a:t>
            </a:r>
            <a:r>
              <a:rPr sz="850" b="1" i="0">
                <a:solidFill>
                  <a:srgbClr val="004691"/>
                </a:solidFill>
                <a:latin typeface="Consolas"/>
              </a:rPr>
              <a:t>Pharmacy</a:t>
            </a:r>
          </a:p>
          <a:p>
            <a:r>
              <a:rPr sz="850" b="0" i="0">
                <a:solidFill>
                  <a:srgbClr val="1B2330"/>
                </a:solidFill>
                <a:latin typeface="Consolas"/>
              </a:rPr>
              <a:t>OUH </a:t>
            </a:r>
            <a:r>
              <a:rPr sz="850" b="0" i="0" err="1">
                <a:solidFill>
                  <a:srgbClr val="1B2330"/>
                </a:solidFill>
                <a:latin typeface="Consolas"/>
              </a:rPr>
              <a:t>Neurokirurgisk</a:t>
            </a:r>
            <a:r>
              <a:rPr sz="850" b="0" i="0">
                <a:solidFill>
                  <a:srgbClr val="1B2330"/>
                </a:solidFill>
                <a:latin typeface="Consolas"/>
              </a:rPr>
              <a:t> </a:t>
            </a:r>
            <a:r>
              <a:rPr sz="850" b="0" i="0" err="1">
                <a:solidFill>
                  <a:srgbClr val="1B2330"/>
                </a:solidFill>
                <a:latin typeface="Consolas"/>
              </a:rPr>
              <a:t>Afsnit</a:t>
            </a:r>
            <a:r>
              <a:rPr sz="850" b="0" i="0">
                <a:solidFill>
                  <a:srgbClr val="1B2330"/>
                </a:solidFill>
                <a:latin typeface="Consolas"/>
              </a:rPr>
              <a:t> U</a:t>
            </a:r>
            <a:r>
              <a:rPr sz="850" b="0" i="0">
                <a:solidFill>
                  <a:srgbClr val="5C6470"/>
                </a:solidFill>
                <a:latin typeface="Consolas"/>
              </a:rPr>
              <a:t>  →  </a:t>
            </a:r>
            <a:r>
              <a:rPr sz="850" b="1" i="0">
                <a:solidFill>
                  <a:srgbClr val="004691"/>
                </a:solidFill>
                <a:latin typeface="Consolas"/>
              </a:rPr>
              <a:t>Inpatient Hospital</a:t>
            </a:r>
          </a:p>
          <a:p>
            <a:r>
              <a:rPr sz="850" b="0" i="0">
                <a:solidFill>
                  <a:srgbClr val="1B2330"/>
                </a:solidFill>
                <a:latin typeface="Consolas"/>
              </a:rPr>
              <a:t>L. Tronegård &amp; M. S. Schmidt</a:t>
            </a:r>
            <a:r>
              <a:rPr sz="850" b="0" i="0">
                <a:solidFill>
                  <a:srgbClr val="5C6470"/>
                </a:solidFill>
                <a:latin typeface="Consolas"/>
              </a:rPr>
              <a:t>  →  </a:t>
            </a:r>
            <a:r>
              <a:rPr sz="850" b="1" i="0">
                <a:solidFill>
                  <a:srgbClr val="004691"/>
                </a:solidFill>
                <a:latin typeface="Consolas"/>
              </a:rPr>
              <a:t>Ambulatory Primary Care Clinic</a:t>
            </a:r>
          </a:p>
          <a:p>
            <a:r>
              <a:rPr sz="850" b="0" i="0" err="1">
                <a:solidFill>
                  <a:srgbClr val="1B2330"/>
                </a:solidFill>
                <a:latin typeface="Consolas"/>
              </a:rPr>
              <a:t>Hudlægeklinikken</a:t>
            </a:r>
            <a:r>
              <a:rPr sz="850" b="0" i="0">
                <a:solidFill>
                  <a:srgbClr val="1B2330"/>
                </a:solidFill>
                <a:latin typeface="Consolas"/>
              </a:rPr>
              <a:t> Frederikshavn</a:t>
            </a:r>
            <a:r>
              <a:rPr sz="850" b="0" i="0">
                <a:solidFill>
                  <a:srgbClr val="5C6470"/>
                </a:solidFill>
                <a:latin typeface="Consolas"/>
              </a:rPr>
              <a:t>  →  </a:t>
            </a:r>
            <a:r>
              <a:rPr sz="850" b="1" i="0">
                <a:solidFill>
                  <a:srgbClr val="004691"/>
                </a:solidFill>
                <a:latin typeface="Consolas"/>
              </a:rPr>
              <a:t>Ambulatory Medical Specialty Clinic</a:t>
            </a:r>
          </a:p>
          <a:p>
            <a:r>
              <a:rPr sz="850" b="0" i="0" err="1">
                <a:solidFill>
                  <a:srgbClr val="1B2330"/>
                </a:solidFill>
                <a:latin typeface="Consolas"/>
              </a:rPr>
              <a:t>Psykologhuset</a:t>
            </a:r>
            <a:r>
              <a:rPr sz="850" b="0" i="0">
                <a:solidFill>
                  <a:srgbClr val="1B2330"/>
                </a:solidFill>
                <a:latin typeface="Consolas"/>
              </a:rPr>
              <a:t> Svenstrup</a:t>
            </a:r>
            <a:r>
              <a:rPr sz="850" b="0" i="0">
                <a:solidFill>
                  <a:srgbClr val="5C6470"/>
                </a:solidFill>
                <a:latin typeface="Consolas"/>
              </a:rPr>
              <a:t>  →  </a:t>
            </a:r>
            <a:r>
              <a:rPr sz="850" b="1" i="0">
                <a:solidFill>
                  <a:srgbClr val="004691"/>
                </a:solidFill>
                <a:latin typeface="Consolas"/>
              </a:rPr>
              <a:t>Ambulatory Adult Mental Health Clinic</a:t>
            </a:r>
          </a:p>
        </p:txBody>
      </p:sp>
      <p:sp>
        <p:nvSpPr>
          <p:cNvPr id="2" name="Rounded Rectangle 1">
            <a:extLst>
              <a:ext uri="{FF2B5EF4-FFF2-40B4-BE49-F238E27FC236}">
                <a16:creationId xmlns:a16="http://schemas.microsoft.com/office/drawing/2014/main" id="{CD2498EE-828D-752E-8405-A59874D25FDF}"/>
              </a:ext>
            </a:extLst>
          </p:cNvPr>
          <p:cNvSpPr/>
          <p:nvPr/>
        </p:nvSpPr>
        <p:spPr>
          <a:xfrm>
            <a:off x="2416628" y="1614691"/>
            <a:ext cx="1193800" cy="660400"/>
          </a:xfrm>
          <a:prstGeom prst="roundRect">
            <a:avLst>
              <a:gd name="adj" fmla="val 10000"/>
            </a:avLst>
          </a:prstGeom>
          <a:noFill/>
          <a:ln w="12700">
            <a:solidFill>
              <a:srgbClr val="5C6470"/>
            </a:solidFill>
          </a:ln>
          <a:effectLst/>
        </p:spPr>
        <p:style>
          <a:lnRef idx="1">
            <a:schemeClr val="accent1"/>
          </a:lnRef>
          <a:fillRef idx="3">
            <a:schemeClr val="accent1"/>
          </a:fillRef>
          <a:effectRef idx="2">
            <a:schemeClr val="accent1"/>
          </a:effectRef>
          <a:fontRef idx="minor">
            <a:schemeClr val="lt1"/>
          </a:fontRef>
        </p:style>
        <p:txBody>
          <a:bodyPr wrap="square" lIns="50800" tIns="25400" rIns="50800" bIns="25400" rtlCol="0" anchor="ctr"/>
          <a:lstStyle/>
          <a:p>
            <a:pPr algn="ctr"/>
            <a:r>
              <a:rPr sz="1500" b="1" i="0">
                <a:solidFill>
                  <a:srgbClr val="5C6470"/>
                </a:solidFill>
                <a:latin typeface="Calibri"/>
              </a:rPr>
              <a:t>150,191</a:t>
            </a:r>
          </a:p>
          <a:p>
            <a:pPr algn="ctr"/>
            <a:r>
              <a:rPr sz="750" b="0" i="0">
                <a:solidFill>
                  <a:srgbClr val="5C6470"/>
                </a:solidFill>
                <a:latin typeface="Calibri"/>
              </a:rPr>
              <a:t>SOR </a:t>
            </a:r>
            <a:r>
              <a:rPr lang="en-US" sz="750">
                <a:solidFill>
                  <a:srgbClr val="5C6470"/>
                </a:solidFill>
                <a:latin typeface="Calibri"/>
              </a:rPr>
              <a:t>organizations</a:t>
            </a:r>
            <a:r>
              <a:rPr sz="750" b="0" i="0">
                <a:solidFill>
                  <a:srgbClr val="5C6470"/>
                </a:solidFill>
                <a:latin typeface="Calibri"/>
              </a:rPr>
              <a:t> from the register</a:t>
            </a:r>
            <a:endParaRPr lang="en-SE" sz="750" b="0" i="0">
              <a:solidFill>
                <a:srgbClr val="5C6470"/>
              </a:solidFill>
              <a:latin typeface="Calibri"/>
              <a:ea typeface="Calibri"/>
              <a:cs typeface="Calibri"/>
            </a:endParaRPr>
          </a:p>
        </p:txBody>
      </p:sp>
      <p:cxnSp>
        <p:nvCxnSpPr>
          <p:cNvPr id="3" name="Connector 14">
            <a:extLst>
              <a:ext uri="{FF2B5EF4-FFF2-40B4-BE49-F238E27FC236}">
                <a16:creationId xmlns:a16="http://schemas.microsoft.com/office/drawing/2014/main" id="{B567248A-BA67-C61E-BF73-FA0E66AB632D}"/>
              </a:ext>
            </a:extLst>
          </p:cNvPr>
          <p:cNvCxnSpPr/>
          <p:nvPr/>
        </p:nvCxnSpPr>
        <p:spPr>
          <a:xfrm>
            <a:off x="3635828" y="1944891"/>
            <a:ext cx="76200" cy="0"/>
          </a:xfrm>
          <a:prstGeom prst="line">
            <a:avLst/>
          </a:prstGeom>
          <a:ln w="12700">
            <a:solidFill>
              <a:srgbClr val="5C6470"/>
            </a:solidFill>
            <a:tailEnd type="triangle" w="sm" len="sm"/>
          </a:ln>
        </p:spPr>
        <p:style>
          <a:lnRef idx="2">
            <a:schemeClr val="accent1"/>
          </a:lnRef>
          <a:fillRef idx="0">
            <a:schemeClr val="accent1"/>
          </a:fillRef>
          <a:effectRef idx="1">
            <a:schemeClr val="accent1"/>
          </a:effectRef>
          <a:fontRef idx="minor">
            <a:schemeClr val="tx1"/>
          </a:fontRef>
        </p:style>
      </p:cxnSp>
      <p:sp>
        <p:nvSpPr>
          <p:cNvPr id="4" name="Rounded Rectangle 3">
            <a:extLst>
              <a:ext uri="{FF2B5EF4-FFF2-40B4-BE49-F238E27FC236}">
                <a16:creationId xmlns:a16="http://schemas.microsoft.com/office/drawing/2014/main" id="{250CE81C-CB70-D33C-C950-BFAB14694A4F}"/>
              </a:ext>
            </a:extLst>
          </p:cNvPr>
          <p:cNvSpPr/>
          <p:nvPr/>
        </p:nvSpPr>
        <p:spPr>
          <a:xfrm>
            <a:off x="3737428" y="1614691"/>
            <a:ext cx="1193800" cy="660400"/>
          </a:xfrm>
          <a:prstGeom prst="roundRect">
            <a:avLst>
              <a:gd name="adj" fmla="val 10000"/>
            </a:avLst>
          </a:prstGeom>
          <a:noFill/>
          <a:ln w="12700">
            <a:solidFill>
              <a:srgbClr val="5C6470"/>
            </a:solidFill>
          </a:ln>
          <a:effectLst/>
        </p:spPr>
        <p:style>
          <a:lnRef idx="1">
            <a:schemeClr val="accent1"/>
          </a:lnRef>
          <a:fillRef idx="3">
            <a:schemeClr val="accent1"/>
          </a:fillRef>
          <a:effectRef idx="2">
            <a:schemeClr val="accent1"/>
          </a:effectRef>
          <a:fontRef idx="minor">
            <a:schemeClr val="lt1"/>
          </a:fontRef>
        </p:style>
        <p:txBody>
          <a:bodyPr wrap="square" lIns="50800" tIns="25400" rIns="50800" bIns="25400" rtlCol="0" anchor="ctr"/>
          <a:lstStyle/>
          <a:p>
            <a:pPr algn="ctr"/>
            <a:r>
              <a:rPr sz="1500" b="1" i="0">
                <a:solidFill>
                  <a:srgbClr val="5C6470"/>
                </a:solidFill>
                <a:latin typeface="Calibri"/>
              </a:rPr>
              <a:t> 37,028</a:t>
            </a:r>
          </a:p>
          <a:p>
            <a:pPr algn="ctr"/>
            <a:r>
              <a:rPr sz="750" b="0" i="0">
                <a:solidFill>
                  <a:srgbClr val="5C6470"/>
                </a:solidFill>
                <a:latin typeface="Calibri"/>
              </a:rPr>
              <a:t>keyword rules and human review first</a:t>
            </a:r>
          </a:p>
        </p:txBody>
      </p:sp>
      <p:cxnSp>
        <p:nvCxnSpPr>
          <p:cNvPr id="5" name="Connector 16">
            <a:extLst>
              <a:ext uri="{FF2B5EF4-FFF2-40B4-BE49-F238E27FC236}">
                <a16:creationId xmlns:a16="http://schemas.microsoft.com/office/drawing/2014/main" id="{6C5ED6B4-D6F8-66FC-B6AF-59FD41A6AB76}"/>
              </a:ext>
            </a:extLst>
          </p:cNvPr>
          <p:cNvCxnSpPr/>
          <p:nvPr/>
        </p:nvCxnSpPr>
        <p:spPr>
          <a:xfrm>
            <a:off x="4956628" y="1944891"/>
            <a:ext cx="76200" cy="0"/>
          </a:xfrm>
          <a:prstGeom prst="line">
            <a:avLst/>
          </a:prstGeom>
          <a:ln w="12700">
            <a:solidFill>
              <a:srgbClr val="5C6470"/>
            </a:solidFill>
            <a:tailEnd type="triangle" w="sm" len="sm"/>
          </a:ln>
        </p:spPr>
        <p:style>
          <a:lnRef idx="2">
            <a:schemeClr val="accent1"/>
          </a:lnRef>
          <a:fillRef idx="0">
            <a:schemeClr val="accent1"/>
          </a:fillRef>
          <a:effectRef idx="1">
            <a:schemeClr val="accent1"/>
          </a:effectRef>
          <a:fontRef idx="minor">
            <a:schemeClr val="tx1"/>
          </a:fontRef>
        </p:style>
      </p:cxnSp>
      <p:sp>
        <p:nvSpPr>
          <p:cNvPr id="6" name="Rounded Rectangle 5">
            <a:extLst>
              <a:ext uri="{FF2B5EF4-FFF2-40B4-BE49-F238E27FC236}">
                <a16:creationId xmlns:a16="http://schemas.microsoft.com/office/drawing/2014/main" id="{A933CE05-4192-88BF-59FA-F8041CB04A67}"/>
              </a:ext>
            </a:extLst>
          </p:cNvPr>
          <p:cNvSpPr/>
          <p:nvPr/>
        </p:nvSpPr>
        <p:spPr>
          <a:xfrm>
            <a:off x="5058228" y="1614691"/>
            <a:ext cx="1193800" cy="660400"/>
          </a:xfrm>
          <a:prstGeom prst="roundRect">
            <a:avLst>
              <a:gd name="adj" fmla="val 10000"/>
            </a:avLst>
          </a:prstGeom>
          <a:noFill/>
          <a:ln w="12700">
            <a:solidFill>
              <a:srgbClr val="DF156E"/>
            </a:solidFill>
          </a:ln>
          <a:effectLst/>
        </p:spPr>
        <p:style>
          <a:lnRef idx="1">
            <a:schemeClr val="accent1"/>
          </a:lnRef>
          <a:fillRef idx="3">
            <a:schemeClr val="accent1"/>
          </a:fillRef>
          <a:effectRef idx="2">
            <a:schemeClr val="accent1"/>
          </a:effectRef>
          <a:fontRef idx="minor">
            <a:schemeClr val="lt1"/>
          </a:fontRef>
        </p:style>
        <p:txBody>
          <a:bodyPr wrap="square" lIns="50800" tIns="25400" rIns="50800" bIns="25400" rtlCol="0" anchor="ctr"/>
          <a:lstStyle/>
          <a:p>
            <a:pPr algn="ctr"/>
            <a:r>
              <a:rPr sz="1500" b="1" i="0">
                <a:solidFill>
                  <a:srgbClr val="DF156E"/>
                </a:solidFill>
                <a:latin typeface="Calibri"/>
              </a:rPr>
              <a:t>113,163</a:t>
            </a:r>
          </a:p>
          <a:p>
            <a:pPr algn="ctr"/>
            <a:r>
              <a:rPr sz="750" b="0" i="0">
                <a:solidFill>
                  <a:srgbClr val="5C6470"/>
                </a:solidFill>
                <a:latin typeface="Calibri"/>
              </a:rPr>
              <a:t>left for the </a:t>
            </a:r>
            <a:r>
              <a:rPr lang="de-DE" sz="750" b="0" i="0">
                <a:solidFill>
                  <a:srgbClr val="5C6470"/>
                </a:solidFill>
                <a:latin typeface="Calibri"/>
              </a:rPr>
              <a:t>LLM</a:t>
            </a:r>
            <a:endParaRPr sz="750" b="0" i="0">
              <a:solidFill>
                <a:srgbClr val="5C6470"/>
              </a:solidFill>
              <a:latin typeface="Calibri"/>
            </a:endParaRPr>
          </a:p>
        </p:txBody>
      </p:sp>
      <p:sp>
        <p:nvSpPr>
          <p:cNvPr id="9" name="Rounded Rectangle 8">
            <a:extLst>
              <a:ext uri="{FF2B5EF4-FFF2-40B4-BE49-F238E27FC236}">
                <a16:creationId xmlns:a16="http://schemas.microsoft.com/office/drawing/2014/main" id="{2F135FCC-ABB2-D12D-0975-76433D27E1B2}"/>
              </a:ext>
            </a:extLst>
          </p:cNvPr>
          <p:cNvSpPr/>
          <p:nvPr/>
        </p:nvSpPr>
        <p:spPr>
          <a:xfrm>
            <a:off x="457200" y="2445865"/>
            <a:ext cx="8229600" cy="1563247"/>
          </a:xfrm>
          <a:prstGeom prst="roundRect">
            <a:avLst>
              <a:gd name="adj" fmla="val 8000"/>
            </a:avLst>
          </a:prstGeom>
          <a:noFill/>
          <a:ln w="12700">
            <a:solidFill>
              <a:srgbClr val="004691"/>
            </a:solidFill>
          </a:ln>
          <a:effectLst/>
        </p:spPr>
        <p:style>
          <a:lnRef idx="1">
            <a:schemeClr val="accent1"/>
          </a:lnRef>
          <a:fillRef idx="3">
            <a:schemeClr val="accent1"/>
          </a:fillRef>
          <a:effectRef idx="2">
            <a:schemeClr val="accent1"/>
          </a:effectRef>
          <a:fontRef idx="minor">
            <a:schemeClr val="lt1"/>
          </a:fontRef>
        </p:style>
        <p:txBody>
          <a:bodyPr wrap="square" lIns="76200" tIns="63500" rIns="76200" bIns="25400" rtlCol="0" anchor="t"/>
          <a:lstStyle/>
          <a:p>
            <a:r>
              <a:rPr lang="de-DE" sz="1000" b="1" err="1">
                <a:solidFill>
                  <a:srgbClr val="004691"/>
                </a:solidFill>
                <a:latin typeface="Calibri"/>
              </a:rPr>
              <a:t>Example</a:t>
            </a:r>
            <a:r>
              <a:rPr lang="de-DE" sz="1000" b="1">
                <a:solidFill>
                  <a:srgbClr val="004691"/>
                </a:solidFill>
                <a:latin typeface="Calibri"/>
              </a:rPr>
              <a:t> p</a:t>
            </a:r>
            <a:r>
              <a:rPr sz="1000" b="1" i="0" err="1">
                <a:solidFill>
                  <a:srgbClr val="004691"/>
                </a:solidFill>
                <a:latin typeface="Calibri"/>
              </a:rPr>
              <a:t>rompt</a:t>
            </a:r>
            <a:endParaRPr lang="en-US" sz="1000" b="1" i="0" err="1">
              <a:solidFill>
                <a:srgbClr val="004691"/>
              </a:solidFill>
              <a:latin typeface="Calibri"/>
              <a:ea typeface="Calibri"/>
              <a:cs typeface="Calibri"/>
            </a:endParaRPr>
          </a:p>
        </p:txBody>
      </p:sp>
      <p:sp>
        <p:nvSpPr>
          <p:cNvPr id="15" name="Text 0">
            <a:extLst>
              <a:ext uri="{FF2B5EF4-FFF2-40B4-BE49-F238E27FC236}">
                <a16:creationId xmlns:a16="http://schemas.microsoft.com/office/drawing/2014/main" id="{EC5B9913-1181-F2A9-C850-0B941441F193}"/>
              </a:ext>
            </a:extLst>
          </p:cNvPr>
          <p:cNvSpPr/>
          <p:nvPr/>
        </p:nvSpPr>
        <p:spPr>
          <a:xfrm>
            <a:off x="457200" y="301752"/>
            <a:ext cx="3840480" cy="274320"/>
          </a:xfrm>
          <a:prstGeom prst="rect">
            <a:avLst/>
          </a:prstGeom>
          <a:noFill/>
          <a:ln/>
        </p:spPr>
        <p:txBody>
          <a:bodyPr wrap="square" lIns="0" tIns="0" rIns="0" bIns="0" rtlCol="0" anchor="ctr"/>
          <a:lstStyle/>
          <a:p>
            <a:r>
              <a:rPr lang="en-US" sz="1100" b="1" kern="0" spc="200">
                <a:solidFill>
                  <a:srgbClr val="004791"/>
                </a:solidFill>
                <a:latin typeface="Calibri"/>
                <a:ea typeface="Calibri"/>
                <a:cs typeface="Calibri"/>
              </a:rPr>
              <a:t>THIRD GENERATION</a:t>
            </a:r>
            <a:endParaRPr lang="en-US" sz="1100"/>
          </a:p>
        </p:txBody>
      </p:sp>
      <p:sp>
        <p:nvSpPr>
          <p:cNvPr id="42" name="Text 17">
            <a:extLst>
              <a:ext uri="{FF2B5EF4-FFF2-40B4-BE49-F238E27FC236}">
                <a16:creationId xmlns:a16="http://schemas.microsoft.com/office/drawing/2014/main" id="{5CB15F3D-7D41-9296-3E3F-700B04E17AA4}"/>
              </a:ext>
            </a:extLst>
          </p:cNvPr>
          <p:cNvSpPr/>
          <p:nvPr/>
        </p:nvSpPr>
        <p:spPr>
          <a:xfrm>
            <a:off x="457200" y="4832604"/>
            <a:ext cx="2743200" cy="146304"/>
          </a:xfrm>
          <a:prstGeom prst="rect">
            <a:avLst/>
          </a:prstGeom>
          <a:noFill/>
          <a:ln/>
        </p:spPr>
        <p:txBody>
          <a:bodyPr wrap="square" lIns="0" tIns="0" rIns="0" bIns="0" rtlCol="0" anchor="ctr"/>
          <a:lstStyle/>
          <a:p>
            <a:pPr marL="0" indent="0" algn="l">
              <a:buNone/>
            </a:pPr>
            <a:r>
              <a:rPr lang="en-US" sz="800" b="1" kern="0" spc="100">
                <a:solidFill>
                  <a:srgbClr val="004791"/>
                </a:solidFill>
                <a:latin typeface="Calibri" pitchFamily="34" charset="0"/>
                <a:ea typeface="Calibri" pitchFamily="34" charset="-122"/>
                <a:cs typeface="Calibri" pitchFamily="34" charset="-120"/>
              </a:rPr>
              <a:t>KTH</a:t>
            </a:r>
            <a:r>
              <a:rPr lang="en-US" sz="800" kern="0" spc="100">
                <a:solidFill>
                  <a:srgbClr val="C9C3BB"/>
                </a:solidFill>
                <a:latin typeface="Calibri" pitchFamily="34" charset="0"/>
                <a:ea typeface="Calibri" pitchFamily="34" charset="-122"/>
                <a:cs typeface="Calibri" pitchFamily="34" charset="-120"/>
              </a:rPr>
              <a:t>  /  </a:t>
            </a:r>
            <a:r>
              <a:rPr lang="en-US" sz="800" b="1" kern="0" spc="100">
                <a:solidFill>
                  <a:srgbClr val="57068C"/>
                </a:solidFill>
                <a:latin typeface="Calibri" pitchFamily="34" charset="0"/>
                <a:ea typeface="Calibri" pitchFamily="34" charset="-122"/>
                <a:cs typeface="Calibri" pitchFamily="34" charset="-120"/>
              </a:rPr>
              <a:t>NYU</a:t>
            </a:r>
            <a:r>
              <a:rPr lang="en-US" sz="800" kern="0" spc="100">
                <a:solidFill>
                  <a:srgbClr val="C9C3BB"/>
                </a:solidFill>
                <a:latin typeface="Calibri" pitchFamily="34" charset="0"/>
                <a:ea typeface="Calibri" pitchFamily="34" charset="-122"/>
                <a:cs typeface="Calibri" pitchFamily="34" charset="-120"/>
              </a:rPr>
              <a:t>  /  </a:t>
            </a:r>
            <a:r>
              <a:rPr lang="en-US" sz="800" b="1" kern="0" spc="100">
                <a:solidFill>
                  <a:srgbClr val="0066B3"/>
                </a:solidFill>
                <a:latin typeface="Calibri" pitchFamily="34" charset="0"/>
                <a:ea typeface="Calibri" pitchFamily="34" charset="-122"/>
                <a:cs typeface="Calibri" pitchFamily="34" charset="-120"/>
              </a:rPr>
              <a:t>TU Wien</a:t>
            </a:r>
            <a:endParaRPr lang="en-US" sz="800"/>
          </a:p>
        </p:txBody>
      </p:sp>
      <p:sp>
        <p:nvSpPr>
          <p:cNvPr id="44" name="Text 18">
            <a:extLst>
              <a:ext uri="{FF2B5EF4-FFF2-40B4-BE49-F238E27FC236}">
                <a16:creationId xmlns:a16="http://schemas.microsoft.com/office/drawing/2014/main" id="{14521EF3-756D-F5B5-EE10-C49584278143}"/>
              </a:ext>
            </a:extLst>
          </p:cNvPr>
          <p:cNvSpPr/>
          <p:nvPr/>
        </p:nvSpPr>
        <p:spPr>
          <a:xfrm>
            <a:off x="5486400" y="4823460"/>
            <a:ext cx="2743200" cy="164592"/>
          </a:xfrm>
          <a:prstGeom prst="rect">
            <a:avLst/>
          </a:prstGeom>
          <a:noFill/>
          <a:ln/>
        </p:spPr>
        <p:txBody>
          <a:bodyPr wrap="square" lIns="0" tIns="0" rIns="0" bIns="0" rtlCol="0" anchor="ctr"/>
          <a:lstStyle/>
          <a:p>
            <a:pPr algn="r"/>
            <a:r>
              <a:rPr lang="en-US" sz="800">
                <a:solidFill>
                  <a:srgbClr val="5C6470"/>
                </a:solidFill>
                <a:latin typeface="Calibri"/>
                <a:ea typeface="Calibri"/>
                <a:cs typeface="Calibri"/>
              </a:rPr>
              <a:t>Katja Hose</a:t>
            </a:r>
          </a:p>
        </p:txBody>
      </p:sp>
      <p:sp>
        <p:nvSpPr>
          <p:cNvPr id="46" name="Text 19">
            <a:extLst>
              <a:ext uri="{FF2B5EF4-FFF2-40B4-BE49-F238E27FC236}">
                <a16:creationId xmlns:a16="http://schemas.microsoft.com/office/drawing/2014/main" id="{8CE217F9-FF60-CC83-D771-276F5096C627}"/>
              </a:ext>
            </a:extLst>
          </p:cNvPr>
          <p:cNvSpPr/>
          <p:nvPr/>
        </p:nvSpPr>
        <p:spPr>
          <a:xfrm>
            <a:off x="8321040" y="4823460"/>
            <a:ext cx="365760" cy="164592"/>
          </a:xfrm>
          <a:prstGeom prst="rect">
            <a:avLst/>
          </a:prstGeom>
          <a:noFill/>
          <a:ln/>
        </p:spPr>
        <p:txBody>
          <a:bodyPr wrap="square" lIns="0" tIns="0" rIns="0" bIns="0" rtlCol="0" anchor="ctr"/>
          <a:lstStyle/>
          <a:p>
            <a:pPr marL="0" indent="0" algn="r">
              <a:buNone/>
            </a:pPr>
            <a:fld id="{00000000-0000-0000-0000-000000000036}" type="slidenum">
              <a:rPr lang="en-US" sz="800">
                <a:solidFill>
                  <a:srgbClr val="5C6470"/>
                </a:solidFill>
                <a:latin typeface="Calibri" pitchFamily="34" charset="0"/>
                <a:ea typeface="Calibri" pitchFamily="34" charset="-122"/>
                <a:cs typeface="Calibri" pitchFamily="34" charset="-120"/>
              </a:rPr>
              <a:t>67</a:t>
            </a:fld>
            <a:endParaRPr lang="en-US" sz="800"/>
          </a:p>
        </p:txBody>
      </p:sp>
      <p:sp>
        <p:nvSpPr>
          <p:cNvPr id="48" name="Footer Divider">
            <a:extLst>
              <a:ext uri="{FF2B5EF4-FFF2-40B4-BE49-F238E27FC236}">
                <a16:creationId xmlns:a16="http://schemas.microsoft.com/office/drawing/2014/main" id="{0E84E2E0-92DB-60C4-D890-9523CC568556}"/>
              </a:ext>
            </a:extLst>
          </p:cNvPr>
          <p:cNvSpPr/>
          <p:nvPr/>
        </p:nvSpPr>
        <p:spPr>
          <a:xfrm>
            <a:off x="457200" y="4794950"/>
            <a:ext cx="8229600" cy="9525"/>
          </a:xfrm>
          <a:prstGeom prst="rect">
            <a:avLst/>
          </a:prstGeom>
          <a:solidFill>
            <a:srgbClr val="C9C3BB"/>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SE"/>
          </a:p>
        </p:txBody>
      </p:sp>
      <p:sp>
        <p:nvSpPr>
          <p:cNvPr id="16" name="Textfeld 15">
            <a:extLst>
              <a:ext uri="{FF2B5EF4-FFF2-40B4-BE49-F238E27FC236}">
                <a16:creationId xmlns:a16="http://schemas.microsoft.com/office/drawing/2014/main" id="{4D6A32C3-3CC5-9C6F-EF0E-5F093596969A}"/>
              </a:ext>
            </a:extLst>
          </p:cNvPr>
          <p:cNvSpPr txBox="1"/>
          <p:nvPr/>
        </p:nvSpPr>
        <p:spPr>
          <a:xfrm>
            <a:off x="399063" y="4466079"/>
            <a:ext cx="4172937" cy="223138"/>
          </a:xfrm>
          <a:prstGeom prst="rect">
            <a:avLst/>
          </a:prstGeom>
          <a:noFill/>
        </p:spPr>
        <p:txBody>
          <a:bodyPr wrap="none" rtlCol="0">
            <a:spAutoFit/>
          </a:bodyPr>
          <a:lstStyle/>
          <a:p>
            <a:r>
              <a:rPr lang="de-DE" sz="850"/>
              <a:t>SOR - </a:t>
            </a:r>
            <a:r>
              <a:rPr lang="de-DE" sz="850" err="1"/>
              <a:t>Sundhedsvæsenets</a:t>
            </a:r>
            <a:r>
              <a:rPr lang="de-DE" sz="850"/>
              <a:t> Organisationsregister - </a:t>
            </a:r>
            <a:r>
              <a:rPr lang="de-DE" sz="850" err="1"/>
              <a:t>Danish</a:t>
            </a:r>
            <a:r>
              <a:rPr lang="de-DE" sz="850"/>
              <a:t> </a:t>
            </a:r>
            <a:r>
              <a:rPr lang="de-DE" sz="850" err="1"/>
              <a:t>Healthcare</a:t>
            </a:r>
            <a:r>
              <a:rPr lang="de-DE" sz="850"/>
              <a:t> Organization Register</a:t>
            </a:r>
          </a:p>
        </p:txBody>
      </p:sp>
    </p:spTree>
    <p:extLst>
      <p:ext uri="{BB962C8B-B14F-4D97-AF65-F5344CB8AC3E}">
        <p14:creationId xmlns:p14="http://schemas.microsoft.com/office/powerpoint/2010/main" val="84951357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457200" y="863600"/>
            <a:ext cx="8229600" cy="492443"/>
          </a:xfrm>
          <a:prstGeom prst="rect">
            <a:avLst/>
          </a:prstGeom>
          <a:noFill/>
        </p:spPr>
        <p:txBody>
          <a:bodyPr wrap="square" lIns="0" tIns="0" rIns="0" bIns="0">
            <a:spAutoFit/>
          </a:bodyPr>
          <a:lstStyle/>
          <a:p>
            <a:r>
              <a:rPr lang="de-DE" sz="3200" b="1" i="0" err="1">
                <a:solidFill>
                  <a:srgbClr val="1B2A4A"/>
                </a:solidFill>
                <a:latin typeface="Bookman Old Style"/>
              </a:rPr>
              <a:t>Example</a:t>
            </a:r>
            <a:endParaRPr sz="3200" b="1" i="0">
              <a:solidFill>
                <a:srgbClr val="1B2A4A"/>
              </a:solidFill>
              <a:latin typeface="Bookman Old Style"/>
            </a:endParaRPr>
          </a:p>
        </p:txBody>
      </p:sp>
      <p:sp>
        <p:nvSpPr>
          <p:cNvPr id="9" name="TextBox 8"/>
          <p:cNvSpPr txBox="1"/>
          <p:nvPr/>
        </p:nvSpPr>
        <p:spPr>
          <a:xfrm>
            <a:off x="457200" y="1473200"/>
            <a:ext cx="8229600" cy="228600"/>
          </a:xfrm>
          <a:prstGeom prst="rect">
            <a:avLst/>
          </a:prstGeom>
          <a:noFill/>
        </p:spPr>
        <p:txBody>
          <a:bodyPr wrap="square" lIns="0" tIns="0" rIns="0" bIns="0">
            <a:spAutoFit/>
          </a:bodyPr>
          <a:lstStyle/>
          <a:p>
            <a:r>
              <a:rPr sz="1430">
                <a:solidFill>
                  <a:srgbClr val="000000"/>
                </a:solidFill>
                <a:latin typeface="Calibri" panose="020F0502020204030204" pitchFamily="34" charset="0"/>
                <a:cs typeface="Calibri" panose="020F0502020204030204" pitchFamily="34" charset="0"/>
              </a:rPr>
              <a:t>A clinic recorded under a doctor's name</a:t>
            </a:r>
          </a:p>
        </p:txBody>
      </p:sp>
      <p:sp>
        <p:nvSpPr>
          <p:cNvPr id="14" name="Rounded Rectangle 13"/>
          <p:cNvSpPr/>
          <p:nvPr/>
        </p:nvSpPr>
        <p:spPr>
          <a:xfrm>
            <a:off x="457200" y="1803400"/>
            <a:ext cx="2717800" cy="1219200"/>
          </a:xfrm>
          <a:prstGeom prst="roundRect">
            <a:avLst>
              <a:gd name="adj" fmla="val 4000"/>
            </a:avLst>
          </a:prstGeom>
          <a:solidFill>
            <a:srgbClr val="F5F0EC"/>
          </a:solidFill>
          <a:ln w="9525">
            <a:solidFill>
              <a:srgbClr val="C8C3BA"/>
            </a:solidFill>
          </a:ln>
          <a:effectLst/>
        </p:spPr>
        <p:style>
          <a:lnRef idx="1">
            <a:schemeClr val="accent1"/>
          </a:lnRef>
          <a:fillRef idx="3">
            <a:schemeClr val="accent1"/>
          </a:fillRef>
          <a:effectRef idx="2">
            <a:schemeClr val="accent1"/>
          </a:effectRef>
          <a:fontRef idx="minor">
            <a:schemeClr val="lt1"/>
          </a:fontRef>
        </p:style>
        <p:txBody>
          <a:bodyPr wrap="square" lIns="114300" tIns="88900" rIns="114300" bIns="25400" rtlCol="0" anchor="t"/>
          <a:lstStyle/>
          <a:p>
            <a:pPr algn="l"/>
            <a:r>
              <a:rPr lang="de-DE" sz="850" b="1" err="1">
                <a:solidFill>
                  <a:srgbClr val="DF156E"/>
                </a:solidFill>
                <a:latin typeface="Calibri"/>
              </a:rPr>
              <a:t>clinic</a:t>
            </a:r>
            <a:r>
              <a:rPr lang="de-DE" sz="850" b="1">
                <a:solidFill>
                  <a:srgbClr val="DF156E"/>
                </a:solidFill>
                <a:latin typeface="Calibri"/>
              </a:rPr>
              <a:t> </a:t>
            </a:r>
            <a:r>
              <a:rPr lang="de-DE" sz="850" b="1" err="1">
                <a:solidFill>
                  <a:srgbClr val="DF156E"/>
                </a:solidFill>
                <a:latin typeface="Calibri"/>
              </a:rPr>
              <a:t>r</a:t>
            </a:r>
            <a:r>
              <a:rPr sz="850" b="1" i="0" err="1">
                <a:solidFill>
                  <a:srgbClr val="DF156E"/>
                </a:solidFill>
                <a:latin typeface="Calibri"/>
              </a:rPr>
              <a:t>ecord</a:t>
            </a:r>
            <a:endParaRPr sz="850" b="1" i="0">
              <a:solidFill>
                <a:srgbClr val="DF156E"/>
              </a:solidFill>
              <a:latin typeface="Calibri"/>
            </a:endParaRPr>
          </a:p>
          <a:p>
            <a:pPr algn="l"/>
            <a:r>
              <a:rPr sz="850" b="0" i="0">
                <a:solidFill>
                  <a:srgbClr val="5C6470"/>
                </a:solidFill>
                <a:latin typeface="Consolas"/>
              </a:rPr>
              <a:t>Name: </a:t>
            </a:r>
            <a:r>
              <a:rPr sz="850" b="0" i="0">
                <a:solidFill>
                  <a:srgbClr val="1B2330"/>
                </a:solidFill>
                <a:latin typeface="Consolas"/>
              </a:rPr>
              <a:t>Michael Skjelbo Nielsen</a:t>
            </a:r>
          </a:p>
          <a:p>
            <a:pPr algn="l"/>
            <a:r>
              <a:rPr sz="850" b="0" i="0">
                <a:solidFill>
                  <a:srgbClr val="5C6470"/>
                </a:solidFill>
                <a:latin typeface="Consolas"/>
              </a:rPr>
              <a:t>Type: </a:t>
            </a:r>
            <a:r>
              <a:rPr sz="850" b="0" i="0" err="1">
                <a:solidFill>
                  <a:srgbClr val="1B2330"/>
                </a:solidFill>
                <a:latin typeface="Consolas"/>
              </a:rPr>
              <a:t>supplerende</a:t>
            </a:r>
            <a:r>
              <a:rPr sz="850" b="0" i="0">
                <a:solidFill>
                  <a:srgbClr val="1B2330"/>
                </a:solidFill>
                <a:latin typeface="Consolas"/>
              </a:rPr>
              <a:t> </a:t>
            </a:r>
            <a:r>
              <a:rPr sz="850" b="0" i="0" err="1">
                <a:solidFill>
                  <a:srgbClr val="1B2330"/>
                </a:solidFill>
                <a:latin typeface="Consolas"/>
              </a:rPr>
              <a:t>oplysninger</a:t>
            </a:r>
            <a:endParaRPr sz="850" b="0" i="0">
              <a:solidFill>
                <a:srgbClr val="1B2330"/>
              </a:solidFill>
              <a:latin typeface="Consolas"/>
            </a:endParaRPr>
          </a:p>
          <a:p>
            <a:pPr algn="l"/>
            <a:r>
              <a:rPr sz="850" b="0" i="0">
                <a:solidFill>
                  <a:srgbClr val="5C6470"/>
                </a:solidFill>
                <a:latin typeface="Consolas"/>
              </a:rPr>
              <a:t>Part of: </a:t>
            </a:r>
            <a:r>
              <a:rPr sz="850" b="0" i="0" err="1">
                <a:solidFill>
                  <a:srgbClr val="1B2330"/>
                </a:solidFill>
                <a:latin typeface="Consolas"/>
              </a:rPr>
              <a:t>Hjerteklinik</a:t>
            </a:r>
            <a:r>
              <a:rPr sz="850" b="0" i="0">
                <a:solidFill>
                  <a:srgbClr val="1B2330"/>
                </a:solidFill>
                <a:latin typeface="Consolas"/>
              </a:rPr>
              <a:t> </a:t>
            </a:r>
            <a:r>
              <a:rPr sz="850" b="0" i="0" err="1">
                <a:solidFill>
                  <a:srgbClr val="1B2330"/>
                </a:solidFill>
                <a:latin typeface="Consolas"/>
              </a:rPr>
              <a:t>Nordjylland</a:t>
            </a:r>
            <a:r>
              <a:rPr sz="850" b="0" i="0">
                <a:solidFill>
                  <a:srgbClr val="1B2330"/>
                </a:solidFill>
                <a:latin typeface="Consolas"/>
              </a:rPr>
              <a:t> I/S</a:t>
            </a:r>
          </a:p>
          <a:p>
            <a:pPr algn="l"/>
            <a:r>
              <a:rPr sz="850" b="0" i="0">
                <a:solidFill>
                  <a:srgbClr val="5C6470"/>
                </a:solidFill>
                <a:latin typeface="Consolas"/>
              </a:rPr>
              <a:t>Inst. type: </a:t>
            </a:r>
            <a:r>
              <a:rPr sz="850" b="0" i="0" err="1">
                <a:solidFill>
                  <a:srgbClr val="1B2330"/>
                </a:solidFill>
                <a:latin typeface="Consolas"/>
              </a:rPr>
              <a:t>speciallægepraksis</a:t>
            </a:r>
            <a:endParaRPr sz="850" b="0" i="0">
              <a:solidFill>
                <a:srgbClr val="1B2330"/>
              </a:solidFill>
              <a:latin typeface="Consolas"/>
            </a:endParaRPr>
          </a:p>
          <a:p>
            <a:pPr algn="l"/>
            <a:r>
              <a:rPr sz="850" b="0" i="0" err="1">
                <a:solidFill>
                  <a:srgbClr val="5C6470"/>
                </a:solidFill>
                <a:latin typeface="Consolas"/>
              </a:rPr>
              <a:t>Speciality</a:t>
            </a:r>
            <a:r>
              <a:rPr sz="850" b="0" i="0">
                <a:solidFill>
                  <a:srgbClr val="5C6470"/>
                </a:solidFill>
                <a:latin typeface="Consolas"/>
              </a:rPr>
              <a:t>: </a:t>
            </a:r>
            <a:r>
              <a:rPr sz="850" b="0" i="0">
                <a:solidFill>
                  <a:srgbClr val="1B2330"/>
                </a:solidFill>
                <a:latin typeface="Consolas"/>
              </a:rPr>
              <a:t>intern </a:t>
            </a:r>
            <a:r>
              <a:rPr sz="850" b="0" i="0" err="1">
                <a:solidFill>
                  <a:srgbClr val="1B2330"/>
                </a:solidFill>
                <a:latin typeface="Consolas"/>
              </a:rPr>
              <a:t>medicin</a:t>
            </a:r>
            <a:endParaRPr sz="850" b="0" i="0">
              <a:solidFill>
                <a:srgbClr val="1B2330"/>
              </a:solidFill>
              <a:latin typeface="Consolas"/>
            </a:endParaRPr>
          </a:p>
        </p:txBody>
      </p:sp>
      <p:cxnSp>
        <p:nvCxnSpPr>
          <p:cNvPr id="15" name="Connector 14"/>
          <p:cNvCxnSpPr/>
          <p:nvPr/>
        </p:nvCxnSpPr>
        <p:spPr>
          <a:xfrm>
            <a:off x="3225800" y="2413000"/>
            <a:ext cx="177800" cy="0"/>
          </a:xfrm>
          <a:prstGeom prst="line">
            <a:avLst/>
          </a:prstGeom>
          <a:ln w="12700">
            <a:solidFill>
              <a:srgbClr val="DF156E"/>
            </a:solidFill>
            <a:tailEnd type="triangle" w="sm" len="sm"/>
          </a:ln>
        </p:spPr>
        <p:style>
          <a:lnRef idx="2">
            <a:schemeClr val="accent1"/>
          </a:lnRef>
          <a:fillRef idx="0">
            <a:schemeClr val="accent1"/>
          </a:fillRef>
          <a:effectRef idx="1">
            <a:schemeClr val="accent1"/>
          </a:effectRef>
          <a:fontRef idx="minor">
            <a:schemeClr val="tx1"/>
          </a:fontRef>
        </p:style>
      </p:cxnSp>
      <p:sp>
        <p:nvSpPr>
          <p:cNvPr id="16" name="Rounded Rectangle 15"/>
          <p:cNvSpPr/>
          <p:nvPr/>
        </p:nvSpPr>
        <p:spPr>
          <a:xfrm>
            <a:off x="3479800" y="1803400"/>
            <a:ext cx="2768600" cy="1219200"/>
          </a:xfrm>
          <a:prstGeom prst="roundRect">
            <a:avLst>
              <a:gd name="adj" fmla="val 4000"/>
            </a:avLst>
          </a:prstGeom>
          <a:noFill/>
          <a:ln w="15875">
            <a:solidFill>
              <a:srgbClr val="DF156E"/>
            </a:solidFill>
          </a:ln>
          <a:effectLst/>
        </p:spPr>
        <p:style>
          <a:lnRef idx="1">
            <a:schemeClr val="accent1"/>
          </a:lnRef>
          <a:fillRef idx="3">
            <a:schemeClr val="accent1"/>
          </a:fillRef>
          <a:effectRef idx="2">
            <a:schemeClr val="accent1"/>
          </a:effectRef>
          <a:fontRef idx="minor">
            <a:schemeClr val="lt1"/>
          </a:fontRef>
        </p:style>
        <p:txBody>
          <a:bodyPr wrap="square" lIns="114300" tIns="88900" rIns="114300" bIns="25400" rtlCol="0" anchor="t"/>
          <a:lstStyle/>
          <a:p>
            <a:pPr algn="l"/>
            <a:r>
              <a:rPr sz="850" b="1" i="0">
                <a:solidFill>
                  <a:srgbClr val="DF156E"/>
                </a:solidFill>
                <a:latin typeface="Calibri"/>
              </a:rPr>
              <a:t>what came back</a:t>
            </a:r>
          </a:p>
          <a:p>
            <a:pPr algn="l">
              <a:spcBef>
                <a:spcPts val="200"/>
              </a:spcBef>
            </a:pPr>
            <a:r>
              <a:rPr sz="1100" b="1" i="0">
                <a:solidFill>
                  <a:srgbClr val="004691"/>
                </a:solidFill>
                <a:latin typeface="Calibri"/>
              </a:rPr>
              <a:t>Ambulatory Medical</a:t>
            </a:r>
          </a:p>
          <a:p>
            <a:pPr algn="l"/>
            <a:r>
              <a:rPr sz="1100" b="1" i="0">
                <a:solidFill>
                  <a:srgbClr val="004691"/>
                </a:solidFill>
                <a:latin typeface="Calibri"/>
              </a:rPr>
              <a:t>Specialty Clinic / Center</a:t>
            </a:r>
          </a:p>
          <a:p>
            <a:pPr algn="l">
              <a:spcBef>
                <a:spcPts val="400"/>
              </a:spcBef>
            </a:pPr>
            <a:r>
              <a:rPr lang="en-US" sz="900" b="0" i="0" err="1">
                <a:solidFill>
                  <a:srgbClr val="1B2330"/>
                </a:solidFill>
                <a:latin typeface="Consolas"/>
              </a:rPr>
              <a:t>concept_id</a:t>
            </a:r>
            <a:r>
              <a:rPr sz="900" b="0" i="0">
                <a:solidFill>
                  <a:srgbClr val="1B2330"/>
                </a:solidFill>
                <a:latin typeface="Consolas"/>
              </a:rPr>
              <a:t> 38004240</a:t>
            </a:r>
          </a:p>
        </p:txBody>
      </p:sp>
      <p:sp>
        <p:nvSpPr>
          <p:cNvPr id="17" name="Rounded Rectangle 16"/>
          <p:cNvSpPr/>
          <p:nvPr/>
        </p:nvSpPr>
        <p:spPr>
          <a:xfrm>
            <a:off x="6400800" y="1803400"/>
            <a:ext cx="2286000" cy="1219200"/>
          </a:xfrm>
          <a:prstGeom prst="roundRect">
            <a:avLst>
              <a:gd name="adj" fmla="val 4000"/>
            </a:avLst>
          </a:prstGeom>
          <a:solidFill>
            <a:srgbClr val="F5F0EC"/>
          </a:solidFill>
          <a:ln w="9525">
            <a:solidFill>
              <a:srgbClr val="C8C3BA"/>
            </a:solidFill>
          </a:ln>
          <a:effectLst/>
        </p:spPr>
        <p:style>
          <a:lnRef idx="1">
            <a:schemeClr val="accent1"/>
          </a:lnRef>
          <a:fillRef idx="3">
            <a:schemeClr val="accent1"/>
          </a:fillRef>
          <a:effectRef idx="2">
            <a:schemeClr val="accent1"/>
          </a:effectRef>
          <a:fontRef idx="minor">
            <a:schemeClr val="lt1"/>
          </a:fontRef>
        </p:style>
        <p:txBody>
          <a:bodyPr wrap="square" lIns="114300" tIns="88900" rIns="114300" bIns="25400" rtlCol="0" anchor="t"/>
          <a:lstStyle/>
          <a:p>
            <a:pPr algn="l"/>
            <a:r>
              <a:rPr sz="850" b="1" i="0">
                <a:solidFill>
                  <a:srgbClr val="DF156E"/>
                </a:solidFill>
                <a:latin typeface="Calibri"/>
              </a:rPr>
              <a:t>and its reason</a:t>
            </a:r>
          </a:p>
          <a:p>
            <a:pPr algn="l">
              <a:spcBef>
                <a:spcPts val="200"/>
              </a:spcBef>
            </a:pPr>
            <a:r>
              <a:rPr sz="850" b="0" i="1">
                <a:solidFill>
                  <a:srgbClr val="1B2330"/>
                </a:solidFill>
                <a:latin typeface="Calibri"/>
              </a:rPr>
              <a:t>“part of a speciallægepraksis with a specialty in intern medicin, which indicates outpatient specialty care without inpatient services”</a:t>
            </a:r>
          </a:p>
        </p:txBody>
      </p:sp>
      <p:sp>
        <p:nvSpPr>
          <p:cNvPr id="18" name="TextBox 17"/>
          <p:cNvSpPr txBox="1"/>
          <p:nvPr/>
        </p:nvSpPr>
        <p:spPr>
          <a:xfrm>
            <a:off x="457200" y="3175000"/>
            <a:ext cx="8229600" cy="230832"/>
          </a:xfrm>
          <a:prstGeom prst="rect">
            <a:avLst/>
          </a:prstGeom>
          <a:noFill/>
        </p:spPr>
        <p:txBody>
          <a:bodyPr wrap="square" lIns="0" tIns="0" rIns="0" bIns="0" anchor="t">
            <a:spAutoFit/>
          </a:bodyPr>
          <a:lstStyle/>
          <a:p>
            <a:r>
              <a:rPr sz="1500" b="1" i="0">
                <a:solidFill>
                  <a:srgbClr val="1B2330"/>
                </a:solidFill>
                <a:latin typeface="Calibri"/>
              </a:rPr>
              <a:t>The name was </a:t>
            </a:r>
            <a:r>
              <a:rPr lang="de-DE" sz="1500" b="1" i="0">
                <a:solidFill>
                  <a:srgbClr val="1B2330"/>
                </a:solidFill>
                <a:latin typeface="Calibri"/>
              </a:rPr>
              <a:t>not </a:t>
            </a:r>
            <a:r>
              <a:rPr lang="de-DE" sz="1500" b="1" i="0" err="1">
                <a:solidFill>
                  <a:srgbClr val="1B2330"/>
                </a:solidFill>
                <a:latin typeface="Calibri"/>
              </a:rPr>
              <a:t>helpful</a:t>
            </a:r>
            <a:r>
              <a:rPr sz="1500" b="1" i="0">
                <a:solidFill>
                  <a:srgbClr val="1B2330"/>
                </a:solidFill>
                <a:latin typeface="Calibri"/>
              </a:rPr>
              <a:t>, so the </a:t>
            </a:r>
            <a:r>
              <a:rPr lang="en-US" sz="1500" b="1">
                <a:solidFill>
                  <a:srgbClr val="1B2330"/>
                </a:solidFill>
                <a:latin typeface="Calibri"/>
              </a:rPr>
              <a:t>LLM </a:t>
            </a:r>
            <a:r>
              <a:rPr lang="de-DE" sz="1500" b="1" i="0" err="1">
                <a:solidFill>
                  <a:srgbClr val="1B2330"/>
                </a:solidFill>
                <a:latin typeface="Calibri"/>
              </a:rPr>
              <a:t>used</a:t>
            </a:r>
            <a:r>
              <a:rPr sz="1500" b="1" i="0">
                <a:solidFill>
                  <a:srgbClr val="1B2330"/>
                </a:solidFill>
                <a:latin typeface="Calibri"/>
              </a:rPr>
              <a:t> the other fields</a:t>
            </a:r>
          </a:p>
        </p:txBody>
      </p:sp>
      <p:sp>
        <p:nvSpPr>
          <p:cNvPr id="19" name="TextBox 18"/>
          <p:cNvSpPr txBox="1"/>
          <p:nvPr/>
        </p:nvSpPr>
        <p:spPr>
          <a:xfrm>
            <a:off x="457200" y="3479800"/>
            <a:ext cx="8229600" cy="405239"/>
          </a:xfrm>
          <a:prstGeom prst="rect">
            <a:avLst/>
          </a:prstGeom>
          <a:noFill/>
        </p:spPr>
        <p:txBody>
          <a:bodyPr wrap="square" lIns="0" tIns="0" rIns="0" bIns="0" anchor="t">
            <a:spAutoFit/>
          </a:bodyPr>
          <a:lstStyle/>
          <a:p>
            <a:pPr marL="200025" indent="-200025">
              <a:lnSpc>
                <a:spcPct val="100000"/>
              </a:lnSpc>
              <a:spcAft>
                <a:spcPts val="400"/>
              </a:spcAft>
              <a:buFont typeface="Arial"/>
              <a:buChar char="•"/>
            </a:pPr>
            <a:r>
              <a:rPr sz="1150" b="1" i="0">
                <a:solidFill>
                  <a:srgbClr val="1B2330"/>
                </a:solidFill>
                <a:latin typeface="Calibri"/>
              </a:rPr>
              <a:t>The fourth </a:t>
            </a:r>
            <a:r>
              <a:rPr lang="de-AT" sz="1150" b="1" i="0" err="1">
                <a:solidFill>
                  <a:srgbClr val="1B2330"/>
                </a:solidFill>
                <a:latin typeface="Calibri"/>
              </a:rPr>
              <a:t>field</a:t>
            </a:r>
            <a:r>
              <a:rPr lang="de-AT" sz="1150" b="1" i="0">
                <a:solidFill>
                  <a:srgbClr val="1B2330"/>
                </a:solidFill>
                <a:latin typeface="Calibri"/>
              </a:rPr>
              <a:t> </a:t>
            </a:r>
            <a:r>
              <a:rPr lang="de-AT" sz="1150" b="1" i="0" err="1">
                <a:solidFill>
                  <a:srgbClr val="1B2330"/>
                </a:solidFill>
                <a:latin typeface="Calibri"/>
              </a:rPr>
              <a:t>contained</a:t>
            </a:r>
            <a:r>
              <a:rPr lang="de-AT" sz="1150" b="1" i="0">
                <a:solidFill>
                  <a:srgbClr val="1B2330"/>
                </a:solidFill>
                <a:latin typeface="Calibri"/>
              </a:rPr>
              <a:t> </a:t>
            </a:r>
            <a:r>
              <a:rPr lang="de-AT" sz="1150" b="1" i="0" err="1">
                <a:solidFill>
                  <a:srgbClr val="1B2330"/>
                </a:solidFill>
                <a:latin typeface="Calibri"/>
              </a:rPr>
              <a:t>the</a:t>
            </a:r>
            <a:r>
              <a:rPr lang="de-AT" sz="1150" b="1" i="0">
                <a:solidFill>
                  <a:srgbClr val="1B2330"/>
                </a:solidFill>
                <a:latin typeface="Calibri"/>
              </a:rPr>
              <a:t> </a:t>
            </a:r>
            <a:r>
              <a:rPr lang="de-AT" sz="1150" b="1" i="0" err="1">
                <a:solidFill>
                  <a:srgbClr val="1B2330"/>
                </a:solidFill>
                <a:latin typeface="Calibri"/>
              </a:rPr>
              <a:t>important</a:t>
            </a:r>
            <a:r>
              <a:rPr lang="de-AT" sz="1150" b="1" i="0">
                <a:solidFill>
                  <a:srgbClr val="1B2330"/>
                </a:solidFill>
                <a:latin typeface="Calibri"/>
              </a:rPr>
              <a:t> </a:t>
            </a:r>
            <a:r>
              <a:rPr lang="de-AT" sz="1150" b="1" i="0" err="1">
                <a:solidFill>
                  <a:srgbClr val="1B2330"/>
                </a:solidFill>
                <a:latin typeface="Calibri"/>
              </a:rPr>
              <a:t>information</a:t>
            </a:r>
            <a:r>
              <a:rPr lang="de-AT" sz="1150" b="1" i="0">
                <a:solidFill>
                  <a:srgbClr val="1B2330"/>
                </a:solidFill>
                <a:latin typeface="Calibri"/>
              </a:rPr>
              <a:t>: </a:t>
            </a:r>
            <a:r>
              <a:rPr lang="en-US" sz="1150" b="1" i="0" err="1">
                <a:solidFill>
                  <a:srgbClr val="1B2330"/>
                </a:solidFill>
                <a:latin typeface="Calibri"/>
              </a:rPr>
              <a:t>speciallægepraksis</a:t>
            </a:r>
            <a:r>
              <a:rPr sz="1150" b="1" i="0">
                <a:solidFill>
                  <a:srgbClr val="1B2330"/>
                </a:solidFill>
                <a:latin typeface="Calibri"/>
              </a:rPr>
              <a:t> → Ambulatory Medical Specialty Clinic</a:t>
            </a:r>
          </a:p>
          <a:p>
            <a:pPr marL="200025" indent="-200025">
              <a:spcAft>
                <a:spcPts val="400"/>
              </a:spcAft>
              <a:buFont typeface="Arial"/>
              <a:buChar char="•"/>
            </a:pPr>
            <a:r>
              <a:rPr lang="de-DE" sz="1150">
                <a:solidFill>
                  <a:srgbClr val="000000"/>
                </a:solidFill>
                <a:latin typeface="Calibri"/>
              </a:rPr>
              <a:t>The LLM also </a:t>
            </a:r>
            <a:r>
              <a:rPr lang="de-DE" sz="1150" err="1">
                <a:solidFill>
                  <a:srgbClr val="000000"/>
                </a:solidFill>
                <a:latin typeface="Calibri"/>
              </a:rPr>
              <a:t>provides</a:t>
            </a:r>
            <a:r>
              <a:rPr lang="de-DE" sz="1150" b="0" i="0">
                <a:solidFill>
                  <a:srgbClr val="000000"/>
                </a:solidFill>
                <a:latin typeface="Calibri"/>
              </a:rPr>
              <a:t> a </a:t>
            </a:r>
            <a:r>
              <a:rPr lang="de-DE" sz="1150" b="0" i="0" err="1">
                <a:solidFill>
                  <a:srgbClr val="000000"/>
                </a:solidFill>
                <a:latin typeface="Calibri"/>
              </a:rPr>
              <a:t>reason</a:t>
            </a:r>
            <a:r>
              <a:rPr lang="de-DE" sz="1150" b="0" i="0">
                <a:solidFill>
                  <a:srgbClr val="000000"/>
                </a:solidFill>
                <a:latin typeface="Calibri"/>
              </a:rPr>
              <a:t> </a:t>
            </a:r>
            <a:r>
              <a:rPr lang="de-DE" sz="1150" b="0" i="0" err="1">
                <a:solidFill>
                  <a:srgbClr val="000000"/>
                </a:solidFill>
                <a:latin typeface="Calibri"/>
              </a:rPr>
              <a:t>for</a:t>
            </a:r>
            <a:r>
              <a:rPr lang="de-DE" sz="1150" b="0" i="0">
                <a:solidFill>
                  <a:srgbClr val="000000"/>
                </a:solidFill>
                <a:latin typeface="Calibri"/>
              </a:rPr>
              <a:t> final human review</a:t>
            </a:r>
            <a:endParaRPr lang="en-SE" sz="1150" b="0" i="0">
              <a:solidFill>
                <a:srgbClr val="000000"/>
              </a:solidFill>
              <a:latin typeface="Calibri"/>
            </a:endParaRPr>
          </a:p>
        </p:txBody>
      </p:sp>
      <p:sp>
        <p:nvSpPr>
          <p:cNvPr id="3" name="Text 0">
            <a:extLst>
              <a:ext uri="{FF2B5EF4-FFF2-40B4-BE49-F238E27FC236}">
                <a16:creationId xmlns:a16="http://schemas.microsoft.com/office/drawing/2014/main" id="{305F50A6-CA4E-781C-A5F6-43D1073DF0A2}"/>
              </a:ext>
            </a:extLst>
          </p:cNvPr>
          <p:cNvSpPr/>
          <p:nvPr/>
        </p:nvSpPr>
        <p:spPr>
          <a:xfrm>
            <a:off x="457200" y="301752"/>
            <a:ext cx="3840480" cy="274320"/>
          </a:xfrm>
          <a:prstGeom prst="rect">
            <a:avLst/>
          </a:prstGeom>
          <a:noFill/>
          <a:ln/>
        </p:spPr>
        <p:txBody>
          <a:bodyPr wrap="square" lIns="0" tIns="0" rIns="0" bIns="0" rtlCol="0" anchor="ctr"/>
          <a:lstStyle/>
          <a:p>
            <a:r>
              <a:rPr lang="en-US" sz="1100" b="1" kern="0" spc="200">
                <a:solidFill>
                  <a:srgbClr val="004791"/>
                </a:solidFill>
                <a:latin typeface="Calibri"/>
                <a:ea typeface="Calibri"/>
                <a:cs typeface="Calibri"/>
              </a:rPr>
              <a:t>THIRD GENERATION</a:t>
            </a:r>
            <a:endParaRPr lang="en-US" sz="1100"/>
          </a:p>
        </p:txBody>
      </p:sp>
      <p:sp>
        <p:nvSpPr>
          <p:cNvPr id="34" name="Text 17">
            <a:extLst>
              <a:ext uri="{FF2B5EF4-FFF2-40B4-BE49-F238E27FC236}">
                <a16:creationId xmlns:a16="http://schemas.microsoft.com/office/drawing/2014/main" id="{76139685-B208-A998-F445-737C881CADF1}"/>
              </a:ext>
            </a:extLst>
          </p:cNvPr>
          <p:cNvSpPr/>
          <p:nvPr/>
        </p:nvSpPr>
        <p:spPr>
          <a:xfrm>
            <a:off x="457200" y="4832604"/>
            <a:ext cx="2743200" cy="146304"/>
          </a:xfrm>
          <a:prstGeom prst="rect">
            <a:avLst/>
          </a:prstGeom>
          <a:noFill/>
          <a:ln/>
        </p:spPr>
        <p:txBody>
          <a:bodyPr wrap="square" lIns="0" tIns="0" rIns="0" bIns="0" rtlCol="0" anchor="ctr"/>
          <a:lstStyle/>
          <a:p>
            <a:pPr marL="0" indent="0" algn="l">
              <a:buNone/>
            </a:pPr>
            <a:r>
              <a:rPr lang="en-US" sz="800" b="1" kern="0" spc="100">
                <a:solidFill>
                  <a:srgbClr val="004791"/>
                </a:solidFill>
                <a:latin typeface="Calibri" pitchFamily="34" charset="0"/>
                <a:ea typeface="Calibri" pitchFamily="34" charset="-122"/>
                <a:cs typeface="Calibri" pitchFamily="34" charset="-120"/>
              </a:rPr>
              <a:t>KTH</a:t>
            </a:r>
            <a:r>
              <a:rPr lang="en-US" sz="800" kern="0" spc="100">
                <a:solidFill>
                  <a:srgbClr val="C9C3BB"/>
                </a:solidFill>
                <a:latin typeface="Calibri" pitchFamily="34" charset="0"/>
                <a:ea typeface="Calibri" pitchFamily="34" charset="-122"/>
                <a:cs typeface="Calibri" pitchFamily="34" charset="-120"/>
              </a:rPr>
              <a:t>  /  </a:t>
            </a:r>
            <a:r>
              <a:rPr lang="en-US" sz="800" b="1" kern="0" spc="100">
                <a:solidFill>
                  <a:srgbClr val="57068C"/>
                </a:solidFill>
                <a:latin typeface="Calibri" pitchFamily="34" charset="0"/>
                <a:ea typeface="Calibri" pitchFamily="34" charset="-122"/>
                <a:cs typeface="Calibri" pitchFamily="34" charset="-120"/>
              </a:rPr>
              <a:t>NYU</a:t>
            </a:r>
            <a:r>
              <a:rPr lang="en-US" sz="800" kern="0" spc="100">
                <a:solidFill>
                  <a:srgbClr val="C9C3BB"/>
                </a:solidFill>
                <a:latin typeface="Calibri" pitchFamily="34" charset="0"/>
                <a:ea typeface="Calibri" pitchFamily="34" charset="-122"/>
                <a:cs typeface="Calibri" pitchFamily="34" charset="-120"/>
              </a:rPr>
              <a:t>  /  </a:t>
            </a:r>
            <a:r>
              <a:rPr lang="en-US" sz="800" b="1" kern="0" spc="100">
                <a:solidFill>
                  <a:srgbClr val="0066B3"/>
                </a:solidFill>
                <a:latin typeface="Calibri" pitchFamily="34" charset="0"/>
                <a:ea typeface="Calibri" pitchFamily="34" charset="-122"/>
                <a:cs typeface="Calibri" pitchFamily="34" charset="-120"/>
              </a:rPr>
              <a:t>TU Wien</a:t>
            </a:r>
            <a:endParaRPr lang="en-US" sz="800"/>
          </a:p>
        </p:txBody>
      </p:sp>
      <p:sp>
        <p:nvSpPr>
          <p:cNvPr id="36" name="Text 18">
            <a:extLst>
              <a:ext uri="{FF2B5EF4-FFF2-40B4-BE49-F238E27FC236}">
                <a16:creationId xmlns:a16="http://schemas.microsoft.com/office/drawing/2014/main" id="{262B1884-3A74-3A99-7F0A-43F7C4700BB6}"/>
              </a:ext>
            </a:extLst>
          </p:cNvPr>
          <p:cNvSpPr/>
          <p:nvPr/>
        </p:nvSpPr>
        <p:spPr>
          <a:xfrm>
            <a:off x="5486400" y="4823460"/>
            <a:ext cx="2743200" cy="164592"/>
          </a:xfrm>
          <a:prstGeom prst="rect">
            <a:avLst/>
          </a:prstGeom>
          <a:noFill/>
          <a:ln/>
        </p:spPr>
        <p:txBody>
          <a:bodyPr wrap="square" lIns="0" tIns="0" rIns="0" bIns="0" rtlCol="0" anchor="ctr"/>
          <a:lstStyle/>
          <a:p>
            <a:pPr algn="r"/>
            <a:r>
              <a:rPr lang="en-US" sz="800">
                <a:solidFill>
                  <a:srgbClr val="5C6470"/>
                </a:solidFill>
                <a:latin typeface="Calibri"/>
                <a:ea typeface="Calibri"/>
                <a:cs typeface="Calibri"/>
              </a:rPr>
              <a:t>Katja Hose</a:t>
            </a:r>
          </a:p>
        </p:txBody>
      </p:sp>
      <p:sp>
        <p:nvSpPr>
          <p:cNvPr id="38" name="Text 19">
            <a:extLst>
              <a:ext uri="{FF2B5EF4-FFF2-40B4-BE49-F238E27FC236}">
                <a16:creationId xmlns:a16="http://schemas.microsoft.com/office/drawing/2014/main" id="{0F6F3376-CF82-83B8-1E50-F4E87D39937A}"/>
              </a:ext>
            </a:extLst>
          </p:cNvPr>
          <p:cNvSpPr/>
          <p:nvPr/>
        </p:nvSpPr>
        <p:spPr>
          <a:xfrm>
            <a:off x="8321040" y="4823460"/>
            <a:ext cx="365760" cy="164592"/>
          </a:xfrm>
          <a:prstGeom prst="rect">
            <a:avLst/>
          </a:prstGeom>
          <a:noFill/>
          <a:ln/>
        </p:spPr>
        <p:txBody>
          <a:bodyPr wrap="square" lIns="0" tIns="0" rIns="0" bIns="0" rtlCol="0" anchor="ctr"/>
          <a:lstStyle/>
          <a:p>
            <a:pPr marL="0" indent="0" algn="r">
              <a:buNone/>
            </a:pPr>
            <a:fld id="{00000000-0000-0000-0000-000000000038}" type="slidenum">
              <a:rPr lang="en-US" sz="800">
                <a:solidFill>
                  <a:srgbClr val="5C6470"/>
                </a:solidFill>
                <a:latin typeface="Calibri" pitchFamily="34" charset="0"/>
                <a:ea typeface="Calibri" pitchFamily="34" charset="-122"/>
                <a:cs typeface="Calibri" pitchFamily="34" charset="-120"/>
              </a:rPr>
              <a:t>68</a:t>
            </a:fld>
            <a:endParaRPr lang="en-US" sz="800"/>
          </a:p>
        </p:txBody>
      </p:sp>
      <p:sp>
        <p:nvSpPr>
          <p:cNvPr id="40" name="Footer Divider">
            <a:extLst>
              <a:ext uri="{FF2B5EF4-FFF2-40B4-BE49-F238E27FC236}">
                <a16:creationId xmlns:a16="http://schemas.microsoft.com/office/drawing/2014/main" id="{C64A3604-9D20-A81B-F1EF-333DDA94282B}"/>
              </a:ext>
            </a:extLst>
          </p:cNvPr>
          <p:cNvSpPr/>
          <p:nvPr/>
        </p:nvSpPr>
        <p:spPr>
          <a:xfrm>
            <a:off x="457200" y="4721380"/>
            <a:ext cx="8229600" cy="9525"/>
          </a:xfrm>
          <a:prstGeom prst="rect">
            <a:avLst/>
          </a:prstGeom>
          <a:solidFill>
            <a:srgbClr val="C9C3BB"/>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SE"/>
          </a:p>
        </p:txBody>
      </p:sp>
    </p:spTree>
    <p:extLst>
      <p:ext uri="{BB962C8B-B14F-4D97-AF65-F5344CB8AC3E}">
        <p14:creationId xmlns:p14="http://schemas.microsoft.com/office/powerpoint/2010/main" val="370845892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0066B3"/>
        </a:solidFill>
        <a:effectLst/>
      </p:bgPr>
    </p:bg>
    <p:spTree>
      <p:nvGrpSpPr>
        <p:cNvPr id="1" name="">
          <a:extLst>
            <a:ext uri="{FF2B5EF4-FFF2-40B4-BE49-F238E27FC236}">
              <a16:creationId xmlns:a16="http://schemas.microsoft.com/office/drawing/2014/main" id="{804AB287-7268-5AB0-1336-6406736BDAA2}"/>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7F782B53-7F23-F440-CA6D-D245BA424CF3}"/>
              </a:ext>
            </a:extLst>
          </p:cNvPr>
          <p:cNvSpPr/>
          <p:nvPr/>
        </p:nvSpPr>
        <p:spPr>
          <a:xfrm>
            <a:off x="5486400" y="182880"/>
            <a:ext cx="3566160" cy="4754880"/>
          </a:xfrm>
          <a:prstGeom prst="rect">
            <a:avLst/>
          </a:prstGeom>
          <a:noFill/>
          <a:ln/>
        </p:spPr>
        <p:txBody>
          <a:bodyPr wrap="square" lIns="0" tIns="0" rIns="0" bIns="0" rtlCol="0" anchor="ctr"/>
          <a:lstStyle/>
          <a:p>
            <a:pPr marL="0" indent="0" algn="r">
              <a:buNone/>
            </a:pPr>
            <a:r>
              <a:rPr lang="en-US" sz="32000" b="1">
                <a:solidFill>
                  <a:srgbClr val="FFFFFF">
                    <a:alpha val="14000"/>
                  </a:srgbClr>
                </a:solidFill>
                <a:latin typeface="Bookman Old Style" pitchFamily="34" charset="0"/>
                <a:ea typeface="Bookman Old Style" pitchFamily="34" charset="-122"/>
                <a:cs typeface="Bookman Old Style" pitchFamily="34" charset="-120"/>
              </a:rPr>
              <a:t>3</a:t>
            </a:r>
            <a:endParaRPr lang="en-US" sz="32000"/>
          </a:p>
        </p:txBody>
      </p:sp>
      <p:sp>
        <p:nvSpPr>
          <p:cNvPr id="3" name="Text 1">
            <a:extLst>
              <a:ext uri="{FF2B5EF4-FFF2-40B4-BE49-F238E27FC236}">
                <a16:creationId xmlns:a16="http://schemas.microsoft.com/office/drawing/2014/main" id="{51F057BA-1F95-1065-2F7F-DAAA3047AB53}"/>
              </a:ext>
            </a:extLst>
          </p:cNvPr>
          <p:cNvSpPr/>
          <p:nvPr/>
        </p:nvSpPr>
        <p:spPr>
          <a:xfrm>
            <a:off x="752646" y="1284777"/>
            <a:ext cx="5486400" cy="320040"/>
          </a:xfrm>
          <a:prstGeom prst="rect">
            <a:avLst/>
          </a:prstGeom>
          <a:noFill/>
          <a:ln/>
        </p:spPr>
        <p:txBody>
          <a:bodyPr wrap="square" lIns="0" tIns="0" rIns="0" bIns="0" rtlCol="0" anchor="ctr"/>
          <a:lstStyle/>
          <a:p>
            <a:pPr marL="0" indent="0">
              <a:buNone/>
            </a:pPr>
            <a:r>
              <a:rPr lang="en-US" sz="1300" b="1" kern="0" spc="400">
                <a:solidFill>
                  <a:srgbClr val="EBE5E0"/>
                </a:solidFill>
                <a:latin typeface="Calibri" pitchFamily="34" charset="0"/>
                <a:ea typeface="Calibri" pitchFamily="34" charset="-122"/>
                <a:cs typeface="Calibri" pitchFamily="34" charset="-120"/>
              </a:rPr>
              <a:t>PART 03</a:t>
            </a:r>
            <a:endParaRPr lang="en-US" sz="1300"/>
          </a:p>
        </p:txBody>
      </p:sp>
      <p:sp>
        <p:nvSpPr>
          <p:cNvPr id="4" name="Text 2">
            <a:extLst>
              <a:ext uri="{FF2B5EF4-FFF2-40B4-BE49-F238E27FC236}">
                <a16:creationId xmlns:a16="http://schemas.microsoft.com/office/drawing/2014/main" id="{7541677C-1509-694B-9EE9-A700903C1C41}"/>
              </a:ext>
            </a:extLst>
          </p:cNvPr>
          <p:cNvSpPr/>
          <p:nvPr/>
        </p:nvSpPr>
        <p:spPr>
          <a:xfrm>
            <a:off x="707623" y="1866637"/>
            <a:ext cx="8344125" cy="1280160"/>
          </a:xfrm>
          <a:prstGeom prst="rect">
            <a:avLst/>
          </a:prstGeom>
          <a:noFill/>
          <a:ln/>
        </p:spPr>
        <p:txBody>
          <a:bodyPr wrap="square" lIns="0" tIns="0" rIns="0" bIns="0" rtlCol="0" anchor="ctr"/>
          <a:lstStyle/>
          <a:p>
            <a:pPr>
              <a:lnSpc>
                <a:spcPts val="4600"/>
              </a:lnSpc>
            </a:pPr>
            <a:r>
              <a:rPr lang="en-US" sz="4600" b="1">
                <a:solidFill>
                  <a:srgbClr val="FFFFFF"/>
                </a:solidFill>
                <a:latin typeface="Bookman Old Style"/>
              </a:rPr>
              <a:t>Interoperability through Link Prediction, </a:t>
            </a:r>
            <a:endParaRPr lang="en-US" sz="4600">
              <a:solidFill>
                <a:srgbClr val="000000"/>
              </a:solidFill>
              <a:latin typeface="Calibri" panose="020F0502020204030204"/>
              <a:ea typeface="Calibri" panose="020F0502020204030204"/>
              <a:cs typeface="Calibri" panose="020F0502020204030204"/>
            </a:endParaRPr>
          </a:p>
          <a:p>
            <a:pPr>
              <a:lnSpc>
                <a:spcPts val="4600"/>
              </a:lnSpc>
            </a:pPr>
            <a:r>
              <a:rPr lang="en-US" sz="4600" b="1">
                <a:solidFill>
                  <a:srgbClr val="FFFFFF"/>
                </a:solidFill>
                <a:latin typeface="Bookman Old Style"/>
              </a:rPr>
              <a:t>and Statistical Trust</a:t>
            </a:r>
            <a:endParaRPr lang="en-US" sz="4600">
              <a:ea typeface="Calibri"/>
              <a:cs typeface="Calibri"/>
            </a:endParaRPr>
          </a:p>
        </p:txBody>
      </p:sp>
      <p:sp>
        <p:nvSpPr>
          <p:cNvPr id="5" name="Text 3">
            <a:extLst>
              <a:ext uri="{FF2B5EF4-FFF2-40B4-BE49-F238E27FC236}">
                <a16:creationId xmlns:a16="http://schemas.microsoft.com/office/drawing/2014/main" id="{0EA4946D-80E2-44A7-3958-847B122A9DAB}"/>
              </a:ext>
            </a:extLst>
          </p:cNvPr>
          <p:cNvSpPr/>
          <p:nvPr/>
        </p:nvSpPr>
        <p:spPr>
          <a:xfrm>
            <a:off x="713232" y="3429000"/>
            <a:ext cx="4846320" cy="640080"/>
          </a:xfrm>
          <a:prstGeom prst="rect">
            <a:avLst/>
          </a:prstGeom>
          <a:noFill/>
          <a:ln/>
        </p:spPr>
        <p:txBody>
          <a:bodyPr wrap="square" lIns="0" tIns="0" rIns="0" bIns="0" rtlCol="0" anchor="ctr"/>
          <a:lstStyle/>
          <a:p>
            <a:pPr>
              <a:lnSpc>
                <a:spcPts val="1800"/>
              </a:lnSpc>
            </a:pPr>
            <a:r>
              <a:rPr lang="en-US" sz="1300">
                <a:solidFill>
                  <a:srgbClr val="EBE5E0"/>
                </a:solidFill>
                <a:latin typeface="Calibri"/>
                <a:cs typeface="Calibri"/>
              </a:rPr>
              <a:t>Paris Carbone</a:t>
            </a:r>
            <a:endParaRPr lang="en-US"/>
          </a:p>
        </p:txBody>
      </p:sp>
      <p:sp>
        <p:nvSpPr>
          <p:cNvPr id="6" name="Text 4">
            <a:extLst>
              <a:ext uri="{FF2B5EF4-FFF2-40B4-BE49-F238E27FC236}">
                <a16:creationId xmlns:a16="http://schemas.microsoft.com/office/drawing/2014/main" id="{4506E52E-842F-5B34-A05B-582CFF425367}"/>
              </a:ext>
            </a:extLst>
          </p:cNvPr>
          <p:cNvSpPr/>
          <p:nvPr/>
        </p:nvSpPr>
        <p:spPr>
          <a:xfrm>
            <a:off x="713232" y="4718304"/>
            <a:ext cx="3200400" cy="164592"/>
          </a:xfrm>
          <a:prstGeom prst="rect">
            <a:avLst/>
          </a:prstGeom>
          <a:noFill/>
          <a:ln/>
        </p:spPr>
        <p:txBody>
          <a:bodyPr wrap="square" lIns="0" tIns="0" rIns="0" bIns="0" rtlCol="0" anchor="ctr"/>
          <a:lstStyle/>
          <a:p>
            <a:pPr marL="0" indent="0" algn="l">
              <a:buNone/>
            </a:pPr>
            <a:r>
              <a:rPr lang="en-US" sz="900" b="1" kern="0" spc="100">
                <a:solidFill>
                  <a:srgbClr val="EBE5E0"/>
                </a:solidFill>
                <a:latin typeface="Calibri" pitchFamily="34" charset="0"/>
                <a:ea typeface="Calibri" pitchFamily="34" charset="-122"/>
                <a:cs typeface="Calibri" pitchFamily="34" charset="-120"/>
              </a:rPr>
              <a:t>KTH</a:t>
            </a:r>
            <a:r>
              <a:rPr lang="en-US" sz="900" kern="0" spc="100">
                <a:solidFill>
                  <a:srgbClr val="9AA1AB"/>
                </a:solidFill>
                <a:latin typeface="Calibri" pitchFamily="34" charset="0"/>
                <a:ea typeface="Calibri" pitchFamily="34" charset="-122"/>
                <a:cs typeface="Calibri" pitchFamily="34" charset="-120"/>
              </a:rPr>
              <a:t>  /  </a:t>
            </a:r>
            <a:r>
              <a:rPr lang="en-US" sz="900" b="1" kern="0" spc="100">
                <a:solidFill>
                  <a:srgbClr val="EBE5E0"/>
                </a:solidFill>
                <a:latin typeface="Calibri" pitchFamily="34" charset="0"/>
                <a:ea typeface="Calibri" pitchFamily="34" charset="-122"/>
                <a:cs typeface="Calibri" pitchFamily="34" charset="-120"/>
              </a:rPr>
              <a:t>NYU</a:t>
            </a:r>
            <a:r>
              <a:rPr lang="en-US" sz="900" kern="0" spc="100">
                <a:solidFill>
                  <a:srgbClr val="9AA1AB"/>
                </a:solidFill>
                <a:latin typeface="Calibri" pitchFamily="34" charset="0"/>
                <a:ea typeface="Calibri" pitchFamily="34" charset="-122"/>
                <a:cs typeface="Calibri" pitchFamily="34" charset="-120"/>
              </a:rPr>
              <a:t>  /  </a:t>
            </a:r>
            <a:r>
              <a:rPr lang="en-US" sz="900" b="1" kern="0" spc="100">
                <a:solidFill>
                  <a:srgbClr val="EBE5E0"/>
                </a:solidFill>
                <a:latin typeface="Calibri" pitchFamily="34" charset="0"/>
                <a:ea typeface="Calibri" pitchFamily="34" charset="-122"/>
                <a:cs typeface="Calibri" pitchFamily="34" charset="-120"/>
              </a:rPr>
              <a:t>TU Wien</a:t>
            </a:r>
            <a:endParaRPr lang="en-US" sz="900"/>
          </a:p>
        </p:txBody>
      </p:sp>
    </p:spTree>
    <p:extLst>
      <p:ext uri="{BB962C8B-B14F-4D97-AF65-F5344CB8AC3E}">
        <p14:creationId xmlns:p14="http://schemas.microsoft.com/office/powerpoint/2010/main" val="275371879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1" name="TextBox 1"/>
          <p:cNvSpPr txBox="1"/>
          <p:nvPr/>
        </p:nvSpPr>
        <p:spPr>
          <a:xfrm>
            <a:off x="457200" y="301752"/>
            <a:ext cx="3840480" cy="13426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defRPr sz="1100" b="1" spc="120">
                <a:solidFill>
                  <a:srgbClr val="004791"/>
                </a:solidFill>
              </a:defRPr>
            </a:lvl1pPr>
          </a:lstStyle>
          <a:p>
            <a:r>
              <a:t>THIRD GENERATION</a:t>
            </a:r>
          </a:p>
        </p:txBody>
      </p:sp>
      <p:sp>
        <p:nvSpPr>
          <p:cNvPr id="1993" name="TextBox 5"/>
          <p:cNvSpPr txBox="1"/>
          <p:nvPr/>
        </p:nvSpPr>
        <p:spPr>
          <a:xfrm>
            <a:off x="6446520" y="384555"/>
            <a:ext cx="886968"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algn="ctr">
              <a:defRPr sz="900" b="1">
                <a:solidFill>
                  <a:srgbClr val="FFFFFF"/>
                </a:solidFill>
              </a:defRPr>
            </a:lvl1pPr>
          </a:lstStyle>
          <a:p>
            <a:r>
              <a:t>The Problem</a:t>
            </a:r>
          </a:p>
        </p:txBody>
      </p:sp>
      <p:sp>
        <p:nvSpPr>
          <p:cNvPr id="1999" name="Rectangle 11"/>
          <p:cNvSpPr/>
          <p:nvPr/>
        </p:nvSpPr>
        <p:spPr>
          <a:xfrm>
            <a:off x="457200" y="4716525"/>
            <a:ext cx="8229600" cy="12701"/>
          </a:xfrm>
          <a:prstGeom prst="rect">
            <a:avLst/>
          </a:prstGeom>
          <a:solidFill>
            <a:srgbClr val="C9C3BB"/>
          </a:solidFill>
          <a:ln w="12700">
            <a:miter lim="400000"/>
          </a:ln>
        </p:spPr>
        <p:txBody>
          <a:bodyPr lIns="45719" rIns="45719" anchor="ctr"/>
          <a:lstStyle/>
          <a:p>
            <a:endParaRPr/>
          </a:p>
        </p:txBody>
      </p:sp>
      <p:sp>
        <p:nvSpPr>
          <p:cNvPr id="2000" name="TextBox 12"/>
          <p:cNvSpPr txBox="1"/>
          <p:nvPr/>
        </p:nvSpPr>
        <p:spPr>
          <a:xfrm>
            <a:off x="457200" y="4846828"/>
            <a:ext cx="274320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p>
            <a:pPr>
              <a:defRPr sz="800" b="1" spc="100">
                <a:solidFill>
                  <a:srgbClr val="004791"/>
                </a:solidFill>
              </a:defRPr>
            </a:pPr>
            <a:r>
              <a:t>KTH</a:t>
            </a:r>
            <a:r>
              <a:rPr b="0">
                <a:solidFill>
                  <a:srgbClr val="C9C3BB"/>
                </a:solidFill>
              </a:rPr>
              <a:t>  /  </a:t>
            </a:r>
            <a:r>
              <a:rPr>
                <a:solidFill>
                  <a:srgbClr val="57068C"/>
                </a:solidFill>
              </a:rPr>
              <a:t>NYU</a:t>
            </a:r>
            <a:r>
              <a:rPr b="0">
                <a:solidFill>
                  <a:srgbClr val="C9C3BB"/>
                </a:solidFill>
              </a:rPr>
              <a:t>  /  </a:t>
            </a:r>
            <a:r>
              <a:rPr>
                <a:solidFill>
                  <a:srgbClr val="0066B3"/>
                </a:solidFill>
              </a:rPr>
              <a:t>TU Wien</a:t>
            </a:r>
          </a:p>
        </p:txBody>
      </p:sp>
      <p:sp>
        <p:nvSpPr>
          <p:cNvPr id="2001" name="TextBox 13"/>
          <p:cNvSpPr txBox="1"/>
          <p:nvPr/>
        </p:nvSpPr>
        <p:spPr>
          <a:xfrm>
            <a:off x="5486400" y="4846828"/>
            <a:ext cx="274320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algn="r">
              <a:defRPr sz="800">
                <a:solidFill>
                  <a:srgbClr val="5C6470"/>
                </a:solidFill>
              </a:defRPr>
            </a:lvl1pPr>
          </a:lstStyle>
          <a:p>
            <a:r>
              <a:t>Paris Carbone</a:t>
            </a:r>
          </a:p>
        </p:txBody>
      </p:sp>
      <p:sp>
        <p:nvSpPr>
          <p:cNvPr id="2002" name="TextBox 14"/>
          <p:cNvSpPr txBox="1">
            <a:spLocks noGrp="1"/>
          </p:cNvSpPr>
          <p:nvPr>
            <p:ph type="sldNum" sz="quarter" idx="4294967295"/>
          </p:nvPr>
        </p:nvSpPr>
        <p:spPr>
          <a:xfrm>
            <a:off x="8559799" y="4846828"/>
            <a:ext cx="127001" cy="1270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lstStyle>
            <a:lvl1pPr>
              <a:defRPr sz="800">
                <a:solidFill>
                  <a:srgbClr val="5C6470"/>
                </a:solidFill>
              </a:defRPr>
            </a:lvl1pPr>
          </a:lstStyle>
          <a:p>
            <a:fld id="{86CB4B4D-7CA3-9044-876B-883B54F8677D}" type="slidenum">
              <a:rPr/>
              <a:t>70</a:t>
            </a:fld>
            <a:endParaRPr/>
          </a:p>
        </p:txBody>
      </p:sp>
      <p:sp>
        <p:nvSpPr>
          <p:cNvPr id="2003" name="Equipment Makers"/>
          <p:cNvSpPr txBox="1"/>
          <p:nvPr/>
        </p:nvSpPr>
        <p:spPr>
          <a:xfrm>
            <a:off x="951171" y="1809999"/>
            <a:ext cx="1848220" cy="33308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p>
            <a:r>
              <a:t>Equipment Makers</a:t>
            </a:r>
          </a:p>
        </p:txBody>
      </p:sp>
      <p:sp>
        <p:nvSpPr>
          <p:cNvPr id="2004" name="EU &amp; National Legislators"/>
          <p:cNvSpPr txBox="1"/>
          <p:nvPr/>
        </p:nvSpPr>
        <p:spPr>
          <a:xfrm>
            <a:off x="776813" y="3850153"/>
            <a:ext cx="2439254" cy="33308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p>
            <a:r>
              <a:t>EU &amp; National Legislators</a:t>
            </a:r>
          </a:p>
        </p:txBody>
      </p:sp>
      <p:sp>
        <p:nvSpPr>
          <p:cNvPr id="2005" name="Hospital management"/>
          <p:cNvSpPr txBox="1"/>
          <p:nvPr/>
        </p:nvSpPr>
        <p:spPr>
          <a:xfrm>
            <a:off x="373504" y="2831695"/>
            <a:ext cx="2148592" cy="33308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p>
            <a:r>
              <a:t>Hospital management</a:t>
            </a:r>
          </a:p>
        </p:txBody>
      </p:sp>
      <p:sp>
        <p:nvSpPr>
          <p:cNvPr id="2006" name="Insurers &amp; Payers"/>
          <p:cNvSpPr txBox="1"/>
          <p:nvPr/>
        </p:nvSpPr>
        <p:spPr>
          <a:xfrm>
            <a:off x="6457994" y="1809999"/>
            <a:ext cx="1704341" cy="33308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p>
            <a:r>
              <a:t>Insurers &amp; Payers</a:t>
            </a:r>
          </a:p>
        </p:txBody>
      </p:sp>
      <p:sp>
        <p:nvSpPr>
          <p:cNvPr id="2007" name="Regional Authorities"/>
          <p:cNvSpPr txBox="1"/>
          <p:nvPr/>
        </p:nvSpPr>
        <p:spPr>
          <a:xfrm>
            <a:off x="6658856" y="2831695"/>
            <a:ext cx="1986296" cy="33308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p>
            <a:r>
              <a:t>Regional Authorities</a:t>
            </a:r>
          </a:p>
        </p:txBody>
      </p:sp>
      <p:sp>
        <p:nvSpPr>
          <p:cNvPr id="2008" name="Individual Clinicians"/>
          <p:cNvSpPr txBox="1"/>
          <p:nvPr/>
        </p:nvSpPr>
        <p:spPr>
          <a:xfrm>
            <a:off x="6085387" y="3850153"/>
            <a:ext cx="1931490" cy="33308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p>
            <a:r>
              <a:t>Individual Clinicians</a:t>
            </a:r>
          </a:p>
        </p:txBody>
      </p:sp>
      <p:sp>
        <p:nvSpPr>
          <p:cNvPr id="2009" name="TextBox 2"/>
          <p:cNvSpPr txBox="1"/>
          <p:nvPr/>
        </p:nvSpPr>
        <p:spPr>
          <a:xfrm>
            <a:off x="457199" y="718311"/>
            <a:ext cx="7863842" cy="8128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a:defRPr sz="2800" b="1">
                <a:solidFill>
                  <a:srgbClr val="1B2A4A"/>
                </a:solidFill>
                <a:latin typeface="Bookman Old Style"/>
                <a:ea typeface="Bookman Old Style"/>
                <a:cs typeface="Bookman Old Style"/>
                <a:sym typeface="Bookman Old Style"/>
              </a:defRPr>
            </a:lvl1pPr>
          </a:lstStyle>
          <a:p>
            <a:r>
              <a:t>Quiz: How many interoperability conflicts do you see ?</a:t>
            </a:r>
          </a:p>
        </p:txBody>
      </p:sp>
    </p:spTree>
    <p:extLst>
      <p:ext uri="{BB962C8B-B14F-4D97-AF65-F5344CB8AC3E}">
        <p14:creationId xmlns:p14="http://schemas.microsoft.com/office/powerpoint/2010/main" val="1797396942"/>
      </p:ext>
    </p:extLst>
  </p:cSld>
  <p:clrMapOvr>
    <a:masterClrMapping/>
  </p:clrMapOvr>
  <p:transition spd="med"/>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1" name="TextBox 1"/>
          <p:cNvSpPr txBox="1"/>
          <p:nvPr/>
        </p:nvSpPr>
        <p:spPr>
          <a:xfrm>
            <a:off x="457200" y="301752"/>
            <a:ext cx="3840480" cy="13426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defRPr sz="1100" b="1" spc="120">
                <a:solidFill>
                  <a:srgbClr val="004791"/>
                </a:solidFill>
              </a:defRPr>
            </a:lvl1pPr>
          </a:lstStyle>
          <a:p>
            <a:r>
              <a:t>THIRD GENERATION</a:t>
            </a:r>
          </a:p>
        </p:txBody>
      </p:sp>
      <p:sp>
        <p:nvSpPr>
          <p:cNvPr id="2013" name="TextBox 5"/>
          <p:cNvSpPr txBox="1"/>
          <p:nvPr/>
        </p:nvSpPr>
        <p:spPr>
          <a:xfrm>
            <a:off x="6446520" y="384555"/>
            <a:ext cx="886968"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algn="ctr">
              <a:defRPr sz="900" b="1">
                <a:solidFill>
                  <a:srgbClr val="FFFFFF"/>
                </a:solidFill>
              </a:defRPr>
            </a:lvl1pPr>
          </a:lstStyle>
          <a:p>
            <a:r>
              <a:t>The Problem</a:t>
            </a:r>
          </a:p>
        </p:txBody>
      </p:sp>
      <p:sp>
        <p:nvSpPr>
          <p:cNvPr id="2019" name="Rectangle 11"/>
          <p:cNvSpPr/>
          <p:nvPr/>
        </p:nvSpPr>
        <p:spPr>
          <a:xfrm>
            <a:off x="457200" y="4716525"/>
            <a:ext cx="8229600" cy="12701"/>
          </a:xfrm>
          <a:prstGeom prst="rect">
            <a:avLst/>
          </a:prstGeom>
          <a:solidFill>
            <a:srgbClr val="C9C3BB"/>
          </a:solidFill>
          <a:ln w="12700">
            <a:miter lim="400000"/>
          </a:ln>
        </p:spPr>
        <p:txBody>
          <a:bodyPr lIns="45719" rIns="45719" anchor="ctr"/>
          <a:lstStyle/>
          <a:p>
            <a:endParaRPr/>
          </a:p>
        </p:txBody>
      </p:sp>
      <p:sp>
        <p:nvSpPr>
          <p:cNvPr id="2020" name="TextBox 12"/>
          <p:cNvSpPr txBox="1"/>
          <p:nvPr/>
        </p:nvSpPr>
        <p:spPr>
          <a:xfrm>
            <a:off x="457200" y="4846828"/>
            <a:ext cx="274320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p>
            <a:pPr>
              <a:defRPr sz="800" b="1" spc="100">
                <a:solidFill>
                  <a:srgbClr val="004791"/>
                </a:solidFill>
              </a:defRPr>
            </a:pPr>
            <a:r>
              <a:t>KTH</a:t>
            </a:r>
            <a:r>
              <a:rPr b="0">
                <a:solidFill>
                  <a:srgbClr val="C9C3BB"/>
                </a:solidFill>
              </a:rPr>
              <a:t>  /  </a:t>
            </a:r>
            <a:r>
              <a:rPr>
                <a:solidFill>
                  <a:srgbClr val="57068C"/>
                </a:solidFill>
              </a:rPr>
              <a:t>NYU</a:t>
            </a:r>
            <a:r>
              <a:rPr b="0">
                <a:solidFill>
                  <a:srgbClr val="C9C3BB"/>
                </a:solidFill>
              </a:rPr>
              <a:t>  /  </a:t>
            </a:r>
            <a:r>
              <a:rPr>
                <a:solidFill>
                  <a:srgbClr val="0066B3"/>
                </a:solidFill>
              </a:rPr>
              <a:t>TU Wien</a:t>
            </a:r>
          </a:p>
        </p:txBody>
      </p:sp>
      <p:sp>
        <p:nvSpPr>
          <p:cNvPr id="2021" name="TextBox 13"/>
          <p:cNvSpPr txBox="1"/>
          <p:nvPr/>
        </p:nvSpPr>
        <p:spPr>
          <a:xfrm>
            <a:off x="5486400" y="4846828"/>
            <a:ext cx="274320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algn="r">
              <a:defRPr sz="800">
                <a:solidFill>
                  <a:srgbClr val="5C6470"/>
                </a:solidFill>
              </a:defRPr>
            </a:lvl1pPr>
          </a:lstStyle>
          <a:p>
            <a:r>
              <a:t>Paris Carbone</a:t>
            </a:r>
          </a:p>
        </p:txBody>
      </p:sp>
      <p:sp>
        <p:nvSpPr>
          <p:cNvPr id="2022" name="TextBox 14"/>
          <p:cNvSpPr txBox="1">
            <a:spLocks noGrp="1"/>
          </p:cNvSpPr>
          <p:nvPr>
            <p:ph type="sldNum" sz="quarter" idx="4294967295"/>
          </p:nvPr>
        </p:nvSpPr>
        <p:spPr>
          <a:xfrm>
            <a:off x="8559799" y="4846828"/>
            <a:ext cx="127001" cy="1270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lstStyle>
            <a:lvl1pPr>
              <a:defRPr sz="800">
                <a:solidFill>
                  <a:srgbClr val="5C6470"/>
                </a:solidFill>
              </a:defRPr>
            </a:lvl1pPr>
          </a:lstStyle>
          <a:p>
            <a:fld id="{86CB4B4D-7CA3-9044-876B-883B54F8677D}" type="slidenum">
              <a:t>71</a:t>
            </a:fld>
            <a:endParaRPr/>
          </a:p>
        </p:txBody>
      </p:sp>
      <p:sp>
        <p:nvSpPr>
          <p:cNvPr id="2023" name="Equipment Makers"/>
          <p:cNvSpPr txBox="1"/>
          <p:nvPr/>
        </p:nvSpPr>
        <p:spPr>
          <a:xfrm>
            <a:off x="951171" y="1809999"/>
            <a:ext cx="1848220" cy="33308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p>
            <a:r>
              <a:t>Equipment Makers</a:t>
            </a:r>
          </a:p>
        </p:txBody>
      </p:sp>
      <p:sp>
        <p:nvSpPr>
          <p:cNvPr id="2024" name="EU &amp; National Legislators"/>
          <p:cNvSpPr txBox="1"/>
          <p:nvPr/>
        </p:nvSpPr>
        <p:spPr>
          <a:xfrm>
            <a:off x="776813" y="3850153"/>
            <a:ext cx="2439254" cy="33308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p>
            <a:r>
              <a:t>EU &amp; National Legislators</a:t>
            </a:r>
          </a:p>
        </p:txBody>
      </p:sp>
      <p:sp>
        <p:nvSpPr>
          <p:cNvPr id="2025" name="Hospital management"/>
          <p:cNvSpPr txBox="1"/>
          <p:nvPr/>
        </p:nvSpPr>
        <p:spPr>
          <a:xfrm>
            <a:off x="373504" y="2831695"/>
            <a:ext cx="2148592" cy="33308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p>
            <a:r>
              <a:t>Hospital management</a:t>
            </a:r>
          </a:p>
        </p:txBody>
      </p:sp>
      <p:sp>
        <p:nvSpPr>
          <p:cNvPr id="2026" name="Insurers &amp; Payers"/>
          <p:cNvSpPr txBox="1"/>
          <p:nvPr/>
        </p:nvSpPr>
        <p:spPr>
          <a:xfrm>
            <a:off x="6457994" y="1809999"/>
            <a:ext cx="1704341" cy="33308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p>
            <a:r>
              <a:t>Insurers &amp; Payers</a:t>
            </a:r>
          </a:p>
        </p:txBody>
      </p:sp>
      <p:sp>
        <p:nvSpPr>
          <p:cNvPr id="2027" name="Regional Authorities"/>
          <p:cNvSpPr txBox="1"/>
          <p:nvPr/>
        </p:nvSpPr>
        <p:spPr>
          <a:xfrm>
            <a:off x="6658856" y="2831695"/>
            <a:ext cx="1986296" cy="33308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p>
            <a:r>
              <a:t>Regional Authorities</a:t>
            </a:r>
          </a:p>
        </p:txBody>
      </p:sp>
      <p:sp>
        <p:nvSpPr>
          <p:cNvPr id="2028" name="Individual Clinicians"/>
          <p:cNvSpPr txBox="1"/>
          <p:nvPr/>
        </p:nvSpPr>
        <p:spPr>
          <a:xfrm>
            <a:off x="6085387" y="3850153"/>
            <a:ext cx="1931490" cy="33308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p>
            <a:r>
              <a:t>Individual Clinicians</a:t>
            </a:r>
          </a:p>
        </p:txBody>
      </p:sp>
      <mc:AlternateContent xmlns:mc="http://schemas.openxmlformats.org/markup-compatibility/2006">
        <mc:Choice xmlns:a14="http://schemas.microsoft.com/office/drawing/2010/main" Requires="a14">
          <p:sp>
            <p:nvSpPr>
              <p:cNvPr id="2029" name="Text"/>
              <p:cNvSpPr txBox="1"/>
              <p:nvPr/>
            </p:nvSpPr>
            <p:spPr>
              <a:xfrm>
                <a:off x="3144133" y="2585423"/>
                <a:ext cx="2855734" cy="720563"/>
              </a:xfrm>
              <a:prstGeom prst="rect">
                <a:avLst/>
              </a:prstGeom>
              <a:ln w="12700">
                <a:miter lim="400000"/>
              </a:ln>
              <a:extLst>
                <a:ext uri="{C572A759-6A51-4108-AA02-DFA0A04FC94B}">
                  <ma14:wrappingTextBoxFlag xmlns:ma14="http://schemas.microsoft.com/office/mac/drawingml/2011/main" xmlns:m="http://schemas.openxmlformats.org/officeDocument/2006/math" xmlns="" val="1"/>
                </a:ext>
              </a:extLst>
            </p:spPr>
            <p:txBody>
              <a:bodyPr wrap="none" lIns="45719" rIns="45719">
                <a:spAutoFit/>
              </a:bodyPr>
              <a:lstStyle>
                <a:lvl1pPr defTabSz="457200">
                  <a:defRPr sz="1900">
                    <a:latin typeface="Times Roman"/>
                    <a:ea typeface="Times Roman"/>
                    <a:cs typeface="Times Roman"/>
                    <a:sym typeface="Times Roman"/>
                  </a:defRPr>
                </a:lvl1pPr>
              </a:lstStyle>
              <a:p>
                <a:pPr/>
                <a14:m>
                  <m:oMathPara xmlns:m="http://schemas.openxmlformats.org/officeDocument/2006/math">
                    <m:oMathParaPr>
                      <m:jc m:val="left"/>
                    </m:oMathParaPr>
                    <m:oMath>
                      <m:d>
                        <m:dPr>
                          <m:ctrlPr>
                            <a:rPr sz="2000" i="1">
                              <a:solidFill>
                                <a:srgbClr val="000000"/>
                              </a:solidFill>
                              <a:latin typeface="Cambria Math" panose="02040503050406030204" pitchFamily="18" charset="0"/>
                            </a:rPr>
                          </m:ctrlPr>
                        </m:dPr>
                        <m:e>
                          <m:f>
                            <m:fPr>
                              <m:type m:val="noBar"/>
                              <m:ctrlPr>
                                <a:rPr sz="2000" i="1">
                                  <a:solidFill>
                                    <a:srgbClr val="000000"/>
                                  </a:solidFill>
                                  <a:latin typeface="Cambria Math" panose="02040503050406030204" pitchFamily="18" charset="0"/>
                                </a:rPr>
                              </m:ctrlPr>
                            </m:fPr>
                            <m:num>
                              <m:r>
                                <a:rPr sz="2000" i="1">
                                  <a:solidFill>
                                    <a:srgbClr val="000000"/>
                                  </a:solidFill>
                                  <a:latin typeface="Cambria Math" panose="02040503050406030204" pitchFamily="18" charset="0"/>
                                </a:rPr>
                                <m:t>6+1</m:t>
                              </m:r>
                            </m:num>
                            <m:den>
                              <m:r>
                                <a:rPr sz="2000" i="1">
                                  <a:solidFill>
                                    <a:srgbClr val="000000"/>
                                  </a:solidFill>
                                  <a:latin typeface="Cambria Math" panose="02040503050406030204" pitchFamily="18" charset="0"/>
                                </a:rPr>
                                <m:t>2</m:t>
                              </m:r>
                            </m:den>
                          </m:f>
                        </m:e>
                      </m:d>
                      <m:r>
                        <a:rPr sz="2000" i="1">
                          <a:solidFill>
                            <a:srgbClr val="000000"/>
                          </a:solidFill>
                          <a:latin typeface="Cambria Math" panose="02040503050406030204" pitchFamily="18" charset="0"/>
                        </a:rPr>
                        <m:t>=</m:t>
                      </m:r>
                      <m:f>
                        <m:fPr>
                          <m:ctrlPr>
                            <a:rPr sz="2000" i="1">
                              <a:solidFill>
                                <a:srgbClr val="000000"/>
                              </a:solidFill>
                              <a:latin typeface="Cambria Math" panose="02040503050406030204" pitchFamily="18" charset="0"/>
                            </a:rPr>
                          </m:ctrlPr>
                        </m:fPr>
                        <m:num>
                          <m:r>
                            <a:rPr sz="2000" i="1">
                              <a:solidFill>
                                <a:srgbClr val="000000"/>
                              </a:solidFill>
                              <a:latin typeface="Cambria Math" panose="02040503050406030204" pitchFamily="18" charset="0"/>
                            </a:rPr>
                            <m:t>6(6+1)</m:t>
                          </m:r>
                        </m:num>
                        <m:den>
                          <m:r>
                            <a:rPr sz="2000" i="1">
                              <a:solidFill>
                                <a:srgbClr val="000000"/>
                              </a:solidFill>
                              <a:latin typeface="Cambria Math" panose="02040503050406030204" pitchFamily="18" charset="0"/>
                            </a:rPr>
                            <m:t>2</m:t>
                          </m:r>
                        </m:den>
                      </m:f>
                      <m:r>
                        <a:rPr sz="2000" i="1">
                          <a:solidFill>
                            <a:srgbClr val="000000"/>
                          </a:solidFill>
                          <a:latin typeface="Cambria Math" panose="02040503050406030204" pitchFamily="18" charset="0"/>
                        </a:rPr>
                        <m:t>=21</m:t>
                      </m:r>
                    </m:oMath>
                  </m:oMathPara>
                </a14:m>
                <a:endParaRPr/>
              </a:p>
            </p:txBody>
          </p:sp>
        </mc:Choice>
        <mc:Fallback>
          <p:sp>
            <p:nvSpPr>
              <p:cNvPr id="2029" name="Text"/>
              <p:cNvSpPr txBox="1">
                <a:spLocks noRot="1" noChangeAspect="1" noMove="1" noResize="1" noEditPoints="1" noAdjustHandles="1" noChangeArrowheads="1" noChangeShapeType="1" noTextEdit="1"/>
              </p:cNvSpPr>
              <p:nvPr/>
            </p:nvSpPr>
            <p:spPr>
              <a:xfrm>
                <a:off x="3144133" y="2585423"/>
                <a:ext cx="2855734" cy="720563"/>
              </a:xfrm>
              <a:prstGeom prst="rect">
                <a:avLst/>
              </a:prstGeom>
              <a:blipFill>
                <a:blip r:embed="rId2"/>
                <a:stretch>
                  <a:fillRect/>
                </a:stretch>
              </a:blipFill>
              <a:ln w="12700">
                <a:miter lim="400000"/>
              </a:ln>
              <a:extLst>
                <a:ext uri="{C572A759-6A51-4108-AA02-DFA0A04FC94B}">
                  <ma14:wrappingTextBoxFlag xmlns:ma14="http://schemas.microsoft.com/office/mac/drawingml/2011/main" xmlns:m="http://schemas.openxmlformats.org/officeDocument/2006/math" xmlns:a14="http://schemas.microsoft.com/office/drawing/2010/main" xmlns="" val="1"/>
                </a:ext>
              </a:extLst>
            </p:spPr>
            <p:txBody>
              <a:bodyPr/>
              <a:lstStyle/>
              <a:p>
                <a:r>
                  <a:rPr lang="en-SE">
                    <a:noFill/>
                  </a:rPr>
                  <a:t> </a:t>
                </a:r>
              </a:p>
            </p:txBody>
          </p:sp>
        </mc:Fallback>
      </mc:AlternateContent>
      <p:sp>
        <p:nvSpPr>
          <p:cNvPr id="2030" name="TextBox 2"/>
          <p:cNvSpPr txBox="1"/>
          <p:nvPr/>
        </p:nvSpPr>
        <p:spPr>
          <a:xfrm>
            <a:off x="457199" y="718311"/>
            <a:ext cx="7863842" cy="8128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a:defRPr sz="2800" b="1">
                <a:solidFill>
                  <a:srgbClr val="1B2A4A"/>
                </a:solidFill>
                <a:latin typeface="Bookman Old Style"/>
                <a:ea typeface="Bookman Old Style"/>
                <a:cs typeface="Bookman Old Style"/>
                <a:sym typeface="Bookman Old Style"/>
              </a:defRPr>
            </a:lvl1pPr>
          </a:lstStyle>
          <a:p>
            <a:r>
              <a:t>Quiz: How many interoperability conflicts do you see ?</a:t>
            </a:r>
          </a:p>
        </p:txBody>
      </p:sp>
    </p:spTree>
    <p:extLst>
      <p:ext uri="{BB962C8B-B14F-4D97-AF65-F5344CB8AC3E}">
        <p14:creationId xmlns:p14="http://schemas.microsoft.com/office/powerpoint/2010/main" val="1786800636"/>
      </p:ext>
    </p:extLst>
  </p:cSld>
  <p:clrMapOvr>
    <a:masterClrMapping/>
  </p:clrMapOvr>
  <p:transition spd="med"/>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2" name="TextBox 1"/>
          <p:cNvSpPr txBox="1"/>
          <p:nvPr/>
        </p:nvSpPr>
        <p:spPr>
          <a:xfrm>
            <a:off x="457200" y="301752"/>
            <a:ext cx="3840480" cy="13426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defRPr sz="1100" b="1" spc="120">
                <a:solidFill>
                  <a:srgbClr val="004791"/>
                </a:solidFill>
              </a:defRPr>
            </a:lvl1pPr>
          </a:lstStyle>
          <a:p>
            <a:r>
              <a:t>THIRD GENERATION</a:t>
            </a:r>
          </a:p>
        </p:txBody>
      </p:sp>
      <p:sp>
        <p:nvSpPr>
          <p:cNvPr id="2033" name="TextBox 2"/>
          <p:cNvSpPr txBox="1"/>
          <p:nvPr/>
        </p:nvSpPr>
        <p:spPr>
          <a:xfrm>
            <a:off x="457199" y="921511"/>
            <a:ext cx="7863842" cy="406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a:defRPr sz="2800" b="1">
                <a:solidFill>
                  <a:srgbClr val="1B2A4A"/>
                </a:solidFill>
                <a:latin typeface="Bookman Old Style"/>
                <a:ea typeface="Bookman Old Style"/>
                <a:cs typeface="Bookman Old Style"/>
                <a:sym typeface="Bookman Old Style"/>
              </a:defRPr>
            </a:lvl1pPr>
          </a:lstStyle>
          <a:p>
            <a:r>
              <a:t>A fragmentation issue</a:t>
            </a:r>
          </a:p>
        </p:txBody>
      </p:sp>
      <p:sp>
        <p:nvSpPr>
          <p:cNvPr id="2035" name="TextBox 5"/>
          <p:cNvSpPr txBox="1"/>
          <p:nvPr/>
        </p:nvSpPr>
        <p:spPr>
          <a:xfrm>
            <a:off x="6446520" y="384555"/>
            <a:ext cx="886968"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algn="ctr">
              <a:defRPr sz="900" b="1">
                <a:solidFill>
                  <a:srgbClr val="FFFFFF"/>
                </a:solidFill>
              </a:defRPr>
            </a:lvl1pPr>
          </a:lstStyle>
          <a:p>
            <a:r>
              <a:t>The Problem</a:t>
            </a:r>
          </a:p>
        </p:txBody>
      </p:sp>
      <p:sp>
        <p:nvSpPr>
          <p:cNvPr id="2041" name="Rectangle 11"/>
          <p:cNvSpPr/>
          <p:nvPr/>
        </p:nvSpPr>
        <p:spPr>
          <a:xfrm>
            <a:off x="457200" y="4716525"/>
            <a:ext cx="8229600" cy="12701"/>
          </a:xfrm>
          <a:prstGeom prst="rect">
            <a:avLst/>
          </a:prstGeom>
          <a:solidFill>
            <a:srgbClr val="C9C3BB"/>
          </a:solidFill>
          <a:ln w="12700">
            <a:miter lim="400000"/>
          </a:ln>
        </p:spPr>
        <p:txBody>
          <a:bodyPr lIns="45719" rIns="45719" anchor="ctr"/>
          <a:lstStyle/>
          <a:p>
            <a:endParaRPr/>
          </a:p>
        </p:txBody>
      </p:sp>
      <p:sp>
        <p:nvSpPr>
          <p:cNvPr id="2042" name="TextBox 12"/>
          <p:cNvSpPr txBox="1"/>
          <p:nvPr/>
        </p:nvSpPr>
        <p:spPr>
          <a:xfrm>
            <a:off x="457200" y="4846828"/>
            <a:ext cx="274320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p>
            <a:pPr>
              <a:defRPr sz="800" b="1" spc="100">
                <a:solidFill>
                  <a:srgbClr val="004791"/>
                </a:solidFill>
              </a:defRPr>
            </a:pPr>
            <a:r>
              <a:t>KTH</a:t>
            </a:r>
            <a:r>
              <a:rPr b="0">
                <a:solidFill>
                  <a:srgbClr val="C9C3BB"/>
                </a:solidFill>
              </a:rPr>
              <a:t>  /  </a:t>
            </a:r>
            <a:r>
              <a:rPr>
                <a:solidFill>
                  <a:srgbClr val="57068C"/>
                </a:solidFill>
              </a:rPr>
              <a:t>NYU</a:t>
            </a:r>
            <a:r>
              <a:rPr b="0">
                <a:solidFill>
                  <a:srgbClr val="C9C3BB"/>
                </a:solidFill>
              </a:rPr>
              <a:t>  /  </a:t>
            </a:r>
            <a:r>
              <a:rPr>
                <a:solidFill>
                  <a:srgbClr val="0066B3"/>
                </a:solidFill>
              </a:rPr>
              <a:t>TU Wien</a:t>
            </a:r>
          </a:p>
        </p:txBody>
      </p:sp>
      <p:sp>
        <p:nvSpPr>
          <p:cNvPr id="2043" name="TextBox 13"/>
          <p:cNvSpPr txBox="1"/>
          <p:nvPr/>
        </p:nvSpPr>
        <p:spPr>
          <a:xfrm>
            <a:off x="5486400" y="4846828"/>
            <a:ext cx="274320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algn="r">
              <a:defRPr sz="800">
                <a:solidFill>
                  <a:srgbClr val="5C6470"/>
                </a:solidFill>
              </a:defRPr>
            </a:lvl1pPr>
          </a:lstStyle>
          <a:p>
            <a:r>
              <a:t>Paris Carbone</a:t>
            </a:r>
          </a:p>
        </p:txBody>
      </p:sp>
      <p:sp>
        <p:nvSpPr>
          <p:cNvPr id="2044" name="TextBox 14"/>
          <p:cNvSpPr txBox="1">
            <a:spLocks noGrp="1"/>
          </p:cNvSpPr>
          <p:nvPr>
            <p:ph type="sldNum" sz="quarter" idx="4294967295"/>
          </p:nvPr>
        </p:nvSpPr>
        <p:spPr>
          <a:xfrm>
            <a:off x="8559799" y="4846828"/>
            <a:ext cx="127001" cy="1270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lstStyle>
            <a:lvl1pPr>
              <a:defRPr sz="800">
                <a:solidFill>
                  <a:srgbClr val="5C6470"/>
                </a:solidFill>
              </a:defRPr>
            </a:lvl1pPr>
          </a:lstStyle>
          <a:p>
            <a:fld id="{86CB4B4D-7CA3-9044-876B-883B54F8677D}" type="slidenum">
              <a:rPr/>
              <a:t>72</a:t>
            </a:fld>
            <a:endParaRPr/>
          </a:p>
        </p:txBody>
      </p:sp>
      <p:sp>
        <p:nvSpPr>
          <p:cNvPr id="2045" name="TextBox 20"/>
          <p:cNvSpPr txBox="1"/>
          <p:nvPr/>
        </p:nvSpPr>
        <p:spPr>
          <a:xfrm>
            <a:off x="626163" y="1813404"/>
            <a:ext cx="7037308" cy="202245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p>
            <a:pPr marL="200024" indent="-200024">
              <a:spcBef>
                <a:spcPts val="800"/>
              </a:spcBef>
              <a:buSzPct val="100000"/>
              <a:buFont typeface="Arial"/>
              <a:buChar char="•"/>
              <a:defRPr sz="1700"/>
            </a:pPr>
            <a:r>
              <a:t>HL7, SNOMED CT, LOINC, ICD each solved their own layer, on their own timeline, at a technical level</a:t>
            </a:r>
          </a:p>
          <a:p>
            <a:pPr marL="200024" indent="-200024">
              <a:spcBef>
                <a:spcPts val="800"/>
              </a:spcBef>
              <a:buSzPct val="100000"/>
              <a:buFont typeface="Arial"/>
              <a:buChar char="•"/>
              <a:defRPr sz="1700"/>
            </a:pPr>
            <a:r>
              <a:t>ICD (International Classification of Diseases) has met the most success…as a cash register (billing, insurance)</a:t>
            </a:r>
          </a:p>
          <a:p>
            <a:pPr marL="200024" indent="-200024">
              <a:spcBef>
                <a:spcPts val="800"/>
              </a:spcBef>
              <a:buSzPct val="100000"/>
              <a:buFont typeface="Arial"/>
              <a:buChar char="•"/>
              <a:defRPr sz="1700"/>
            </a:pPr>
            <a:r>
              <a:rPr b="1"/>
              <a:t>organizational interoperability remains elusive because hospitals adopting the same standards still produce semantically incompatible datasets</a:t>
            </a:r>
            <a:r>
              <a:t>  (as noted by Healthcare Information and Management Systems Society - HIMSS)</a:t>
            </a:r>
          </a:p>
        </p:txBody>
      </p:sp>
    </p:spTree>
    <p:extLst>
      <p:ext uri="{BB962C8B-B14F-4D97-AF65-F5344CB8AC3E}">
        <p14:creationId xmlns:p14="http://schemas.microsoft.com/office/powerpoint/2010/main" val="1517158278"/>
      </p:ext>
    </p:extLst>
  </p:cSld>
  <p:clrMapOvr>
    <a:masterClrMapping/>
  </p:clrMapOvr>
  <p:transition spd="med"/>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9" name="TextBox 1"/>
          <p:cNvSpPr txBox="1"/>
          <p:nvPr/>
        </p:nvSpPr>
        <p:spPr>
          <a:xfrm>
            <a:off x="457200" y="301752"/>
            <a:ext cx="3840480" cy="13426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defRPr sz="1100" b="1" spc="120">
                <a:solidFill>
                  <a:srgbClr val="004791"/>
                </a:solidFill>
              </a:defRPr>
            </a:lvl1pPr>
          </a:lstStyle>
          <a:p>
            <a:r>
              <a:t>THIRD GENERATION</a:t>
            </a:r>
          </a:p>
        </p:txBody>
      </p:sp>
      <p:sp>
        <p:nvSpPr>
          <p:cNvPr id="2050" name="TextBox 2"/>
          <p:cNvSpPr txBox="1"/>
          <p:nvPr/>
        </p:nvSpPr>
        <p:spPr>
          <a:xfrm>
            <a:off x="457199" y="902461"/>
            <a:ext cx="7863842" cy="4445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a:defRPr sz="3000" b="1">
                <a:solidFill>
                  <a:srgbClr val="1B2A4A"/>
                </a:solidFill>
                <a:latin typeface="Bookman Old Style"/>
                <a:ea typeface="Bookman Old Style"/>
                <a:cs typeface="Bookman Old Style"/>
                <a:sym typeface="Bookman Old Style"/>
              </a:defRPr>
            </a:lvl1pPr>
          </a:lstStyle>
          <a:p>
            <a:r>
              <a:t>Can one standard save the day?</a:t>
            </a:r>
          </a:p>
        </p:txBody>
      </p:sp>
      <p:sp>
        <p:nvSpPr>
          <p:cNvPr id="2052" name="TextBox 5"/>
          <p:cNvSpPr txBox="1"/>
          <p:nvPr/>
        </p:nvSpPr>
        <p:spPr>
          <a:xfrm>
            <a:off x="6446520" y="384555"/>
            <a:ext cx="886968"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algn="ctr">
              <a:defRPr sz="900" b="1">
                <a:solidFill>
                  <a:srgbClr val="FFFFFF"/>
                </a:solidFill>
              </a:defRPr>
            </a:lvl1pPr>
          </a:lstStyle>
          <a:p>
            <a:r>
              <a:t>Example</a:t>
            </a:r>
          </a:p>
        </p:txBody>
      </p:sp>
      <p:sp>
        <p:nvSpPr>
          <p:cNvPr id="2058" name="Rectangle 11"/>
          <p:cNvSpPr/>
          <p:nvPr/>
        </p:nvSpPr>
        <p:spPr>
          <a:xfrm>
            <a:off x="457200" y="4716525"/>
            <a:ext cx="8229600" cy="12701"/>
          </a:xfrm>
          <a:prstGeom prst="rect">
            <a:avLst/>
          </a:prstGeom>
          <a:solidFill>
            <a:srgbClr val="C9C3BB"/>
          </a:solidFill>
          <a:ln w="12700">
            <a:miter lim="400000"/>
          </a:ln>
        </p:spPr>
        <p:txBody>
          <a:bodyPr lIns="45719" rIns="45719" anchor="ctr"/>
          <a:lstStyle/>
          <a:p>
            <a:endParaRPr/>
          </a:p>
        </p:txBody>
      </p:sp>
      <p:sp>
        <p:nvSpPr>
          <p:cNvPr id="2059" name="TextBox 12"/>
          <p:cNvSpPr txBox="1"/>
          <p:nvPr/>
        </p:nvSpPr>
        <p:spPr>
          <a:xfrm>
            <a:off x="457200" y="4846828"/>
            <a:ext cx="274320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p>
            <a:pPr>
              <a:defRPr sz="800" b="1" spc="100">
                <a:solidFill>
                  <a:srgbClr val="004791"/>
                </a:solidFill>
              </a:defRPr>
            </a:pPr>
            <a:r>
              <a:t>KTH</a:t>
            </a:r>
            <a:r>
              <a:rPr b="0">
                <a:solidFill>
                  <a:srgbClr val="C9C3BB"/>
                </a:solidFill>
              </a:rPr>
              <a:t>  /  </a:t>
            </a:r>
            <a:r>
              <a:rPr>
                <a:solidFill>
                  <a:srgbClr val="57068C"/>
                </a:solidFill>
              </a:rPr>
              <a:t>NYU</a:t>
            </a:r>
            <a:r>
              <a:rPr b="0">
                <a:solidFill>
                  <a:srgbClr val="C9C3BB"/>
                </a:solidFill>
              </a:rPr>
              <a:t>  /  </a:t>
            </a:r>
            <a:r>
              <a:rPr>
                <a:solidFill>
                  <a:srgbClr val="0066B3"/>
                </a:solidFill>
              </a:rPr>
              <a:t>TU Wien</a:t>
            </a:r>
          </a:p>
        </p:txBody>
      </p:sp>
      <p:sp>
        <p:nvSpPr>
          <p:cNvPr id="2060" name="TextBox 13"/>
          <p:cNvSpPr txBox="1"/>
          <p:nvPr/>
        </p:nvSpPr>
        <p:spPr>
          <a:xfrm>
            <a:off x="5486400" y="4846828"/>
            <a:ext cx="274320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algn="r">
              <a:defRPr sz="800">
                <a:solidFill>
                  <a:srgbClr val="5C6470"/>
                </a:solidFill>
              </a:defRPr>
            </a:lvl1pPr>
          </a:lstStyle>
          <a:p>
            <a:r>
              <a:t>Paris Carbone</a:t>
            </a:r>
          </a:p>
        </p:txBody>
      </p:sp>
      <p:sp>
        <p:nvSpPr>
          <p:cNvPr id="2061" name="TextBox 14"/>
          <p:cNvSpPr txBox="1">
            <a:spLocks noGrp="1"/>
          </p:cNvSpPr>
          <p:nvPr>
            <p:ph type="sldNum" sz="quarter" idx="4294967295"/>
          </p:nvPr>
        </p:nvSpPr>
        <p:spPr>
          <a:xfrm>
            <a:off x="8559799" y="4846828"/>
            <a:ext cx="127001" cy="1270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lstStyle>
            <a:lvl1pPr>
              <a:defRPr sz="800">
                <a:solidFill>
                  <a:srgbClr val="5C6470"/>
                </a:solidFill>
              </a:defRPr>
            </a:lvl1pPr>
          </a:lstStyle>
          <a:p>
            <a:fld id="{86CB4B4D-7CA3-9044-876B-883B54F8677D}" type="slidenum">
              <a:rPr/>
              <a:t>73</a:t>
            </a:fld>
            <a:endParaRPr/>
          </a:p>
        </p:txBody>
      </p:sp>
      <p:sp>
        <p:nvSpPr>
          <p:cNvPr id="2062" name="TextBox 15"/>
          <p:cNvSpPr txBox="1"/>
          <p:nvPr/>
        </p:nvSpPr>
        <p:spPr>
          <a:xfrm>
            <a:off x="2697479" y="1593088"/>
            <a:ext cx="2834641" cy="18655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lgn="ctr">
              <a:defRPr sz="1500" b="1">
                <a:solidFill>
                  <a:srgbClr val="004791"/>
                </a:solidFill>
              </a:defRPr>
            </a:lvl1pPr>
          </a:lstStyle>
          <a:p>
            <a:r>
              <a:t>HOSPITAL A</a:t>
            </a:r>
          </a:p>
        </p:txBody>
      </p:sp>
      <p:sp>
        <p:nvSpPr>
          <p:cNvPr id="2063" name="TextBox 16"/>
          <p:cNvSpPr txBox="1"/>
          <p:nvPr/>
        </p:nvSpPr>
        <p:spPr>
          <a:xfrm>
            <a:off x="5715000" y="1593088"/>
            <a:ext cx="2834640" cy="18655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lgn="ctr">
              <a:defRPr sz="1500" b="1">
                <a:solidFill>
                  <a:srgbClr val="57068C"/>
                </a:solidFill>
              </a:defRPr>
            </a:lvl1pPr>
          </a:lstStyle>
          <a:p>
            <a:r>
              <a:t>HOSPITAL B</a:t>
            </a:r>
          </a:p>
        </p:txBody>
      </p:sp>
      <p:sp>
        <p:nvSpPr>
          <p:cNvPr id="2064" name="TextBox 17"/>
          <p:cNvSpPr txBox="1"/>
          <p:nvPr/>
        </p:nvSpPr>
        <p:spPr>
          <a:xfrm>
            <a:off x="777239" y="2193352"/>
            <a:ext cx="2103122" cy="18936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a:lnSpc>
                <a:spcPct val="112000"/>
              </a:lnSpc>
              <a:defRPr sz="1400" b="1">
                <a:solidFill>
                  <a:srgbClr val="1B2A4A"/>
                </a:solidFill>
              </a:defRPr>
            </a:lvl1pPr>
          </a:lstStyle>
          <a:p>
            <a:r>
              <a:t>blood-pressure episode</a:t>
            </a:r>
          </a:p>
        </p:txBody>
      </p:sp>
      <p:sp>
        <p:nvSpPr>
          <p:cNvPr id="2065" name="Rounded Rectangle 18"/>
          <p:cNvSpPr/>
          <p:nvPr/>
        </p:nvSpPr>
        <p:spPr>
          <a:xfrm>
            <a:off x="2697479" y="1867407"/>
            <a:ext cx="2834641" cy="841249"/>
          </a:xfrm>
          <a:prstGeom prst="roundRect">
            <a:avLst>
              <a:gd name="adj" fmla="val 4500"/>
            </a:avLst>
          </a:prstGeom>
          <a:solidFill>
            <a:srgbClr val="F5F1ED"/>
          </a:solidFill>
          <a:ln w="12700">
            <a:miter lim="400000"/>
          </a:ln>
        </p:spPr>
        <p:txBody>
          <a:bodyPr lIns="45719" rIns="45719" anchor="ctr"/>
          <a:lstStyle/>
          <a:p>
            <a:endParaRPr/>
          </a:p>
        </p:txBody>
      </p:sp>
      <p:sp>
        <p:nvSpPr>
          <p:cNvPr id="2066" name="Rounded Rectangle 19"/>
          <p:cNvSpPr/>
          <p:nvPr/>
        </p:nvSpPr>
        <p:spPr>
          <a:xfrm>
            <a:off x="5715000" y="1867407"/>
            <a:ext cx="2834640" cy="841249"/>
          </a:xfrm>
          <a:prstGeom prst="roundRect">
            <a:avLst>
              <a:gd name="adj" fmla="val 4500"/>
            </a:avLst>
          </a:prstGeom>
          <a:solidFill>
            <a:srgbClr val="E8ECF1"/>
          </a:solidFill>
          <a:ln w="12700">
            <a:miter lim="400000"/>
          </a:ln>
        </p:spPr>
        <p:txBody>
          <a:bodyPr lIns="45719" rIns="45719" anchor="ctr"/>
          <a:lstStyle/>
          <a:p>
            <a:endParaRPr/>
          </a:p>
        </p:txBody>
      </p:sp>
      <p:sp>
        <p:nvSpPr>
          <p:cNvPr id="2067" name="TextBox 20"/>
          <p:cNvSpPr txBox="1"/>
          <p:nvPr/>
        </p:nvSpPr>
        <p:spPr>
          <a:xfrm>
            <a:off x="2843783" y="1957255"/>
            <a:ext cx="2542034" cy="66155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p>
            <a:pPr algn="ctr">
              <a:lnSpc>
                <a:spcPct val="110000"/>
              </a:lnSpc>
              <a:defRPr sz="1600" b="1">
                <a:solidFill>
                  <a:srgbClr val="1B2A4A"/>
                </a:solidFill>
              </a:defRPr>
            </a:pPr>
            <a:r>
              <a:t>1 row</a:t>
            </a:r>
          </a:p>
          <a:p>
            <a:pPr algn="ctr">
              <a:lnSpc>
                <a:spcPct val="110000"/>
              </a:lnSpc>
              <a:defRPr sz="1300">
                <a:solidFill>
                  <a:srgbClr val="5C6470"/>
                </a:solidFill>
              </a:defRPr>
            </a:pPr>
            <a:r>
              <a:t>[start date, end date],</a:t>
            </a:r>
          </a:p>
          <a:p>
            <a:pPr algn="ctr">
              <a:lnSpc>
                <a:spcPct val="110000"/>
              </a:lnSpc>
              <a:defRPr sz="1300">
                <a:solidFill>
                  <a:srgbClr val="5C6470"/>
                </a:solidFill>
              </a:defRPr>
            </a:pPr>
            <a:r>
              <a:t>spanning three days</a:t>
            </a:r>
          </a:p>
        </p:txBody>
      </p:sp>
      <p:sp>
        <p:nvSpPr>
          <p:cNvPr id="2068" name="TextBox 21"/>
          <p:cNvSpPr txBox="1"/>
          <p:nvPr/>
        </p:nvSpPr>
        <p:spPr>
          <a:xfrm>
            <a:off x="5861303" y="1957255"/>
            <a:ext cx="2542033" cy="66155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p>
            <a:pPr algn="ctr">
              <a:lnSpc>
                <a:spcPct val="110000"/>
              </a:lnSpc>
              <a:defRPr sz="1600" b="1">
                <a:solidFill>
                  <a:srgbClr val="1B2A4A"/>
                </a:solidFill>
              </a:defRPr>
            </a:pPr>
            <a:r>
              <a:t>3 rows</a:t>
            </a:r>
          </a:p>
          <a:p>
            <a:pPr algn="ctr">
              <a:lnSpc>
                <a:spcPct val="110000"/>
              </a:lnSpc>
              <a:defRPr sz="1300">
                <a:solidFill>
                  <a:srgbClr val="5C6470"/>
                </a:solidFill>
              </a:defRPr>
            </a:pPr>
            <a:r>
              <a:t>one per day,</a:t>
            </a:r>
          </a:p>
          <a:p>
            <a:pPr algn="ctr">
              <a:lnSpc>
                <a:spcPct val="110000"/>
              </a:lnSpc>
              <a:defRPr sz="1300">
                <a:solidFill>
                  <a:srgbClr val="5C6470"/>
                </a:solidFill>
              </a:defRPr>
            </a:pPr>
            <a:r>
              <a:t>same clinical event</a:t>
            </a:r>
          </a:p>
        </p:txBody>
      </p:sp>
      <p:sp>
        <p:nvSpPr>
          <p:cNvPr id="2069" name="TextBox 22"/>
          <p:cNvSpPr txBox="1"/>
          <p:nvPr/>
        </p:nvSpPr>
        <p:spPr>
          <a:xfrm>
            <a:off x="777239" y="3000713"/>
            <a:ext cx="2103122" cy="18936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a:lnSpc>
                <a:spcPct val="112000"/>
              </a:lnSpc>
              <a:defRPr sz="1400" b="1">
                <a:solidFill>
                  <a:srgbClr val="1B2A4A"/>
                </a:solidFill>
              </a:defRPr>
            </a:lvl1pPr>
          </a:lstStyle>
          <a:p>
            <a:r>
              <a:t>inflammation marker</a:t>
            </a:r>
          </a:p>
        </p:txBody>
      </p:sp>
      <p:sp>
        <p:nvSpPr>
          <p:cNvPr id="2070" name="Rounded Rectangle 23"/>
          <p:cNvSpPr/>
          <p:nvPr/>
        </p:nvSpPr>
        <p:spPr>
          <a:xfrm>
            <a:off x="2697479" y="2836672"/>
            <a:ext cx="2834641" cy="566928"/>
          </a:xfrm>
          <a:prstGeom prst="roundRect">
            <a:avLst>
              <a:gd name="adj" fmla="val 4500"/>
            </a:avLst>
          </a:prstGeom>
          <a:solidFill>
            <a:srgbClr val="F5F1ED"/>
          </a:solidFill>
          <a:ln w="12700">
            <a:miter lim="400000"/>
          </a:ln>
        </p:spPr>
        <p:txBody>
          <a:bodyPr lIns="45719" rIns="45719" anchor="ctr"/>
          <a:lstStyle/>
          <a:p>
            <a:endParaRPr/>
          </a:p>
        </p:txBody>
      </p:sp>
      <p:sp>
        <p:nvSpPr>
          <p:cNvPr id="2071" name="Rounded Rectangle 24"/>
          <p:cNvSpPr/>
          <p:nvPr/>
        </p:nvSpPr>
        <p:spPr>
          <a:xfrm>
            <a:off x="5715000" y="2836672"/>
            <a:ext cx="2834640" cy="566928"/>
          </a:xfrm>
          <a:prstGeom prst="roundRect">
            <a:avLst>
              <a:gd name="adj" fmla="val 4500"/>
            </a:avLst>
          </a:prstGeom>
          <a:solidFill>
            <a:srgbClr val="E8ECF1"/>
          </a:solidFill>
          <a:ln w="12700">
            <a:miter lim="400000"/>
          </a:ln>
        </p:spPr>
        <p:txBody>
          <a:bodyPr lIns="45719" rIns="45719" anchor="ctr"/>
          <a:lstStyle/>
          <a:p>
            <a:endParaRPr/>
          </a:p>
        </p:txBody>
      </p:sp>
      <p:sp>
        <p:nvSpPr>
          <p:cNvPr id="2072" name="TextBox 25"/>
          <p:cNvSpPr txBox="1"/>
          <p:nvPr/>
        </p:nvSpPr>
        <p:spPr>
          <a:xfrm>
            <a:off x="2843783" y="3000713"/>
            <a:ext cx="2542034" cy="23884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algn="ctr">
              <a:lnSpc>
                <a:spcPct val="110000"/>
              </a:lnSpc>
              <a:defRPr sz="1900" b="1">
                <a:solidFill>
                  <a:srgbClr val="1B2A4A"/>
                </a:solidFill>
              </a:defRPr>
            </a:lvl1pPr>
          </a:lstStyle>
          <a:p>
            <a:r>
              <a:t>called  CRP</a:t>
            </a:r>
          </a:p>
        </p:txBody>
      </p:sp>
      <p:sp>
        <p:nvSpPr>
          <p:cNvPr id="2073" name="TextBox 26"/>
          <p:cNvSpPr txBox="1"/>
          <p:nvPr/>
        </p:nvSpPr>
        <p:spPr>
          <a:xfrm>
            <a:off x="5861303" y="3000713"/>
            <a:ext cx="2542033" cy="23884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algn="ctr">
              <a:lnSpc>
                <a:spcPct val="110000"/>
              </a:lnSpc>
              <a:defRPr sz="1900" b="1">
                <a:solidFill>
                  <a:srgbClr val="1B2A4A"/>
                </a:solidFill>
              </a:defRPr>
            </a:lvl1pPr>
          </a:lstStyle>
          <a:p>
            <a:r>
              <a:t>called  PCR</a:t>
            </a:r>
          </a:p>
        </p:txBody>
      </p:sp>
      <p:sp>
        <p:nvSpPr>
          <p:cNvPr id="2074" name="TextBox 28"/>
          <p:cNvSpPr txBox="1"/>
          <p:nvPr/>
        </p:nvSpPr>
        <p:spPr>
          <a:xfrm>
            <a:off x="2980944" y="3531616"/>
            <a:ext cx="7754112" cy="16676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p>
            <a:pPr>
              <a:defRPr sz="1300">
                <a:solidFill>
                  <a:srgbClr val="5C6470"/>
                </a:solidFill>
              </a:defRPr>
            </a:pPr>
            <a:r>
              <a:rPr b="1"/>
              <a:t>PCR</a:t>
            </a:r>
            <a:r>
              <a:t> stands for </a:t>
            </a:r>
            <a:r>
              <a:rPr b="1"/>
              <a:t>polymerase chain reaction</a:t>
            </a:r>
            <a:r>
              <a:t>, while in Spanish, </a:t>
            </a:r>
            <a:r>
              <a:rPr b="1">
                <a:solidFill>
                  <a:srgbClr val="1B2A4A"/>
                </a:solidFill>
              </a:rPr>
              <a:t>PCR is C-reactive protein.</a:t>
            </a:r>
            <a:r>
              <a:t> </a:t>
            </a:r>
          </a:p>
        </p:txBody>
      </p:sp>
      <p:sp>
        <p:nvSpPr>
          <p:cNvPr id="2075" name="Rounded Rectangle 29"/>
          <p:cNvSpPr/>
          <p:nvPr/>
        </p:nvSpPr>
        <p:spPr>
          <a:xfrm>
            <a:off x="457200" y="4012691"/>
            <a:ext cx="8229600" cy="402337"/>
          </a:xfrm>
          <a:prstGeom prst="roundRect">
            <a:avLst>
              <a:gd name="adj" fmla="val 4500"/>
            </a:avLst>
          </a:prstGeom>
          <a:solidFill>
            <a:srgbClr val="E8ECF1"/>
          </a:solidFill>
          <a:ln w="12700">
            <a:miter lim="400000"/>
          </a:ln>
        </p:spPr>
        <p:txBody>
          <a:bodyPr lIns="45719" rIns="45719" anchor="ctr"/>
          <a:lstStyle/>
          <a:p>
            <a:endParaRPr/>
          </a:p>
        </p:txBody>
      </p:sp>
      <p:sp>
        <p:nvSpPr>
          <p:cNvPr id="2076" name="Rounded Rectangle 30"/>
          <p:cNvSpPr/>
          <p:nvPr/>
        </p:nvSpPr>
        <p:spPr>
          <a:xfrm>
            <a:off x="658368" y="4113276"/>
            <a:ext cx="201169" cy="201169"/>
          </a:xfrm>
          <a:prstGeom prst="roundRect">
            <a:avLst>
              <a:gd name="adj" fmla="val 28000"/>
            </a:avLst>
          </a:prstGeom>
          <a:solidFill>
            <a:srgbClr val="E0156F"/>
          </a:solidFill>
          <a:ln w="12700">
            <a:miter lim="400000"/>
          </a:ln>
        </p:spPr>
        <p:txBody>
          <a:bodyPr lIns="45719" rIns="45719" anchor="ctr"/>
          <a:lstStyle/>
          <a:p>
            <a:endParaRPr/>
          </a:p>
        </p:txBody>
      </p:sp>
      <p:sp>
        <p:nvSpPr>
          <p:cNvPr id="2077" name="TextBox 31"/>
          <p:cNvSpPr txBox="1"/>
          <p:nvPr/>
        </p:nvSpPr>
        <p:spPr>
          <a:xfrm>
            <a:off x="658368" y="4145324"/>
            <a:ext cx="201169" cy="13707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algn="ctr">
              <a:defRPr sz="1000" b="1">
                <a:solidFill>
                  <a:srgbClr val="FFFFFF"/>
                </a:solidFill>
              </a:defRPr>
            </a:lvl1pPr>
          </a:lstStyle>
          <a:p>
            <a:r>
              <a:t>!</a:t>
            </a:r>
          </a:p>
        </p:txBody>
      </p:sp>
      <p:sp>
        <p:nvSpPr>
          <p:cNvPr id="2078" name="TextBox 32"/>
          <p:cNvSpPr txBox="1"/>
          <p:nvPr/>
        </p:nvSpPr>
        <p:spPr>
          <a:xfrm>
            <a:off x="969264" y="4119180"/>
            <a:ext cx="7498079" cy="18936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a:defRPr sz="1400" b="1">
                <a:solidFill>
                  <a:srgbClr val="1B2A4A"/>
                </a:solidFill>
              </a:defRPr>
            </a:lvl1pPr>
          </a:lstStyle>
          <a:p>
            <a:r>
              <a:t>We can agree on the envelop (e.g., HL7). We need to be able to map the contents</a:t>
            </a:r>
          </a:p>
        </p:txBody>
      </p:sp>
    </p:spTree>
    <p:extLst>
      <p:ext uri="{BB962C8B-B14F-4D97-AF65-F5344CB8AC3E}">
        <p14:creationId xmlns:p14="http://schemas.microsoft.com/office/powerpoint/2010/main" val="3330805774"/>
      </p:ext>
    </p:extLst>
  </p:cSld>
  <p:clrMapOvr>
    <a:masterClrMapping/>
  </p:clrMapOvr>
  <p:transition spd="med"/>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2" name="TextBox 1"/>
          <p:cNvSpPr txBox="1"/>
          <p:nvPr/>
        </p:nvSpPr>
        <p:spPr>
          <a:xfrm>
            <a:off x="457200" y="301752"/>
            <a:ext cx="3840480" cy="13426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defRPr sz="1100" b="1" spc="120">
                <a:solidFill>
                  <a:srgbClr val="004791"/>
                </a:solidFill>
              </a:defRPr>
            </a:lvl1pPr>
          </a:lstStyle>
          <a:p>
            <a:r>
              <a:t>THIRD GENERATION</a:t>
            </a:r>
          </a:p>
        </p:txBody>
      </p:sp>
      <p:sp>
        <p:nvSpPr>
          <p:cNvPr id="2083" name="TextBox 2"/>
          <p:cNvSpPr txBox="1"/>
          <p:nvPr/>
        </p:nvSpPr>
        <p:spPr>
          <a:xfrm>
            <a:off x="457199" y="902461"/>
            <a:ext cx="7863842" cy="4445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a:defRPr sz="3000" b="1">
                <a:solidFill>
                  <a:srgbClr val="1B2A4A"/>
                </a:solidFill>
                <a:latin typeface="Bookman Old Style"/>
                <a:ea typeface="Bookman Old Style"/>
                <a:cs typeface="Bookman Old Style"/>
                <a:sym typeface="Bookman Old Style"/>
              </a:defRPr>
            </a:lvl1pPr>
          </a:lstStyle>
          <a:p>
            <a:r>
              <a:t>From Transformation to Inference</a:t>
            </a:r>
          </a:p>
        </p:txBody>
      </p:sp>
      <p:sp>
        <p:nvSpPr>
          <p:cNvPr id="2085" name="TextBox 5"/>
          <p:cNvSpPr txBox="1"/>
          <p:nvPr/>
        </p:nvSpPr>
        <p:spPr>
          <a:xfrm>
            <a:off x="6446520" y="384555"/>
            <a:ext cx="886968"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algn="ctr">
              <a:defRPr sz="900" b="1">
                <a:solidFill>
                  <a:srgbClr val="FFFFFF"/>
                </a:solidFill>
              </a:defRPr>
            </a:lvl1pPr>
          </a:lstStyle>
          <a:p>
            <a:r>
              <a:t>The Shift</a:t>
            </a:r>
          </a:p>
        </p:txBody>
      </p:sp>
      <p:sp>
        <p:nvSpPr>
          <p:cNvPr id="2091" name="Rectangle 11"/>
          <p:cNvSpPr/>
          <p:nvPr/>
        </p:nvSpPr>
        <p:spPr>
          <a:xfrm>
            <a:off x="457200" y="4716525"/>
            <a:ext cx="8229600" cy="12701"/>
          </a:xfrm>
          <a:prstGeom prst="rect">
            <a:avLst/>
          </a:prstGeom>
          <a:solidFill>
            <a:srgbClr val="C9C3BB"/>
          </a:solidFill>
          <a:ln w="12700">
            <a:miter lim="400000"/>
          </a:ln>
        </p:spPr>
        <p:txBody>
          <a:bodyPr lIns="45719" rIns="45719" anchor="ctr"/>
          <a:lstStyle/>
          <a:p>
            <a:endParaRPr/>
          </a:p>
        </p:txBody>
      </p:sp>
      <p:sp>
        <p:nvSpPr>
          <p:cNvPr id="2092" name="TextBox 12"/>
          <p:cNvSpPr txBox="1"/>
          <p:nvPr/>
        </p:nvSpPr>
        <p:spPr>
          <a:xfrm>
            <a:off x="457200" y="4846828"/>
            <a:ext cx="274320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p>
            <a:pPr>
              <a:defRPr sz="800" b="1" spc="100">
                <a:solidFill>
                  <a:srgbClr val="004791"/>
                </a:solidFill>
              </a:defRPr>
            </a:pPr>
            <a:r>
              <a:t>KTH</a:t>
            </a:r>
            <a:r>
              <a:rPr b="0">
                <a:solidFill>
                  <a:srgbClr val="C9C3BB"/>
                </a:solidFill>
              </a:rPr>
              <a:t>  /  </a:t>
            </a:r>
            <a:r>
              <a:rPr>
                <a:solidFill>
                  <a:srgbClr val="57068C"/>
                </a:solidFill>
              </a:rPr>
              <a:t>NYU</a:t>
            </a:r>
            <a:r>
              <a:rPr b="0">
                <a:solidFill>
                  <a:srgbClr val="C9C3BB"/>
                </a:solidFill>
              </a:rPr>
              <a:t>  /  </a:t>
            </a:r>
            <a:r>
              <a:rPr>
                <a:solidFill>
                  <a:srgbClr val="0066B3"/>
                </a:solidFill>
              </a:rPr>
              <a:t>TU Wien</a:t>
            </a:r>
          </a:p>
        </p:txBody>
      </p:sp>
      <p:sp>
        <p:nvSpPr>
          <p:cNvPr id="2093" name="TextBox 13"/>
          <p:cNvSpPr txBox="1"/>
          <p:nvPr/>
        </p:nvSpPr>
        <p:spPr>
          <a:xfrm>
            <a:off x="5486400" y="4846828"/>
            <a:ext cx="274320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algn="r">
              <a:defRPr sz="800">
                <a:solidFill>
                  <a:srgbClr val="5C6470"/>
                </a:solidFill>
              </a:defRPr>
            </a:lvl1pPr>
          </a:lstStyle>
          <a:p>
            <a:r>
              <a:t>Paris Carbone</a:t>
            </a:r>
          </a:p>
        </p:txBody>
      </p:sp>
      <p:sp>
        <p:nvSpPr>
          <p:cNvPr id="2094" name="TextBox 14"/>
          <p:cNvSpPr txBox="1">
            <a:spLocks noGrp="1"/>
          </p:cNvSpPr>
          <p:nvPr>
            <p:ph type="sldNum" sz="quarter" idx="4294967295"/>
          </p:nvPr>
        </p:nvSpPr>
        <p:spPr>
          <a:xfrm>
            <a:off x="8559799" y="4846828"/>
            <a:ext cx="127001" cy="1270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lstStyle>
            <a:lvl1pPr>
              <a:defRPr sz="800">
                <a:solidFill>
                  <a:srgbClr val="5C6470"/>
                </a:solidFill>
              </a:defRPr>
            </a:lvl1pPr>
          </a:lstStyle>
          <a:p>
            <a:fld id="{86CB4B4D-7CA3-9044-876B-883B54F8677D}" type="slidenum">
              <a:rPr/>
              <a:t>74</a:t>
            </a:fld>
            <a:endParaRPr/>
          </a:p>
        </p:txBody>
      </p:sp>
      <p:sp>
        <p:nvSpPr>
          <p:cNvPr id="2095" name="TextBox 16"/>
          <p:cNvSpPr txBox="1"/>
          <p:nvPr/>
        </p:nvSpPr>
        <p:spPr>
          <a:xfrm>
            <a:off x="658368" y="1702816"/>
            <a:ext cx="3108961" cy="18655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defRPr sz="1500" b="1" spc="225">
                <a:solidFill>
                  <a:srgbClr val="57068C"/>
                </a:solidFill>
              </a:defRPr>
            </a:lvl1pPr>
          </a:lstStyle>
          <a:p>
            <a:r>
              <a:t>GEN 2</a:t>
            </a:r>
          </a:p>
        </p:txBody>
      </p:sp>
      <p:sp>
        <p:nvSpPr>
          <p:cNvPr id="2096" name="TextBox 17"/>
          <p:cNvSpPr txBox="1"/>
          <p:nvPr/>
        </p:nvSpPr>
        <p:spPr>
          <a:xfrm>
            <a:off x="658368" y="2135133"/>
            <a:ext cx="3611880" cy="16676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defRPr sz="1300" b="1">
                <a:solidFill>
                  <a:srgbClr val="1B2A4A"/>
                </a:solidFill>
              </a:defRPr>
            </a:lvl1pPr>
          </a:lstStyle>
          <a:p>
            <a:r>
              <a:t>Map every source into one rigid schema</a:t>
            </a:r>
          </a:p>
        </p:txBody>
      </p:sp>
      <p:sp>
        <p:nvSpPr>
          <p:cNvPr id="2097" name="TextBox 19"/>
          <p:cNvSpPr txBox="1"/>
          <p:nvPr/>
        </p:nvSpPr>
        <p:spPr>
          <a:xfrm>
            <a:off x="658368" y="2616399"/>
            <a:ext cx="3611880" cy="16676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defRPr sz="1300" b="1">
                <a:solidFill>
                  <a:srgbClr val="1B2A4A"/>
                </a:solidFill>
              </a:defRPr>
            </a:lvl1pPr>
          </a:lstStyle>
          <a:p>
            <a:r>
              <a:t>What does not fit is dropped</a:t>
            </a:r>
          </a:p>
        </p:txBody>
      </p:sp>
      <p:sp>
        <p:nvSpPr>
          <p:cNvPr id="2098" name="TextBox 21"/>
          <p:cNvSpPr txBox="1"/>
          <p:nvPr/>
        </p:nvSpPr>
        <p:spPr>
          <a:xfrm>
            <a:off x="658368" y="3102667"/>
            <a:ext cx="3611880" cy="16676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defRPr sz="1300" b="1">
                <a:solidFill>
                  <a:srgbClr val="1B2A4A"/>
                </a:solidFill>
              </a:defRPr>
            </a:lvl1pPr>
          </a:lstStyle>
          <a:p>
            <a:r>
              <a:t>The loss is structural</a:t>
            </a:r>
          </a:p>
        </p:txBody>
      </p:sp>
      <p:sp>
        <p:nvSpPr>
          <p:cNvPr id="2099" name="TextBox 24"/>
          <p:cNvSpPr txBox="1"/>
          <p:nvPr/>
        </p:nvSpPr>
        <p:spPr>
          <a:xfrm>
            <a:off x="4910328" y="1702816"/>
            <a:ext cx="3657601" cy="18655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defRPr sz="1500" b="1" spc="225">
                <a:solidFill>
                  <a:srgbClr val="004791"/>
                </a:solidFill>
              </a:defRPr>
            </a:lvl1pPr>
          </a:lstStyle>
          <a:p>
            <a:r>
              <a:t>GEN 3</a:t>
            </a:r>
          </a:p>
        </p:txBody>
      </p:sp>
      <p:sp>
        <p:nvSpPr>
          <p:cNvPr id="2100" name="TextBox 25"/>
          <p:cNvSpPr txBox="1"/>
          <p:nvPr/>
        </p:nvSpPr>
        <p:spPr>
          <a:xfrm>
            <a:off x="4910328" y="2122863"/>
            <a:ext cx="3611881" cy="16676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defRPr sz="1300" b="1">
                <a:solidFill>
                  <a:srgbClr val="1B2A4A"/>
                </a:solidFill>
              </a:defRPr>
            </a:lvl1pPr>
          </a:lstStyle>
          <a:p>
            <a:r>
              <a:t>Decouple representation from any schema</a:t>
            </a:r>
          </a:p>
        </p:txBody>
      </p:sp>
      <p:sp>
        <p:nvSpPr>
          <p:cNvPr id="2101" name="TextBox 27"/>
          <p:cNvSpPr txBox="1"/>
          <p:nvPr/>
        </p:nvSpPr>
        <p:spPr>
          <a:xfrm>
            <a:off x="4910328" y="2616399"/>
            <a:ext cx="3611881" cy="16676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defRPr sz="1300" b="1">
                <a:solidFill>
                  <a:srgbClr val="1B2A4A"/>
                </a:solidFill>
              </a:defRPr>
            </a:lvl1pPr>
          </a:lstStyle>
          <a:p>
            <a:r>
              <a:t>Align subgraphs, not isolated attributes</a:t>
            </a:r>
          </a:p>
        </p:txBody>
      </p:sp>
      <p:sp>
        <p:nvSpPr>
          <p:cNvPr id="2102" name="TextBox 29"/>
          <p:cNvSpPr txBox="1"/>
          <p:nvPr/>
        </p:nvSpPr>
        <p:spPr>
          <a:xfrm>
            <a:off x="4910328" y="3102667"/>
            <a:ext cx="3611881" cy="16676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defRPr sz="1300" b="1">
                <a:solidFill>
                  <a:srgbClr val="1B2A4A"/>
                </a:solidFill>
              </a:defRPr>
            </a:lvl1pPr>
          </a:lstStyle>
          <a:p>
            <a:r>
              <a:t>Infer the missing links between concepts</a:t>
            </a:r>
          </a:p>
        </p:txBody>
      </p:sp>
      <p:sp>
        <p:nvSpPr>
          <p:cNvPr id="2103" name="TextBox 33"/>
          <p:cNvSpPr txBox="1"/>
          <p:nvPr/>
        </p:nvSpPr>
        <p:spPr>
          <a:xfrm>
            <a:off x="457200" y="4517135"/>
            <a:ext cx="822960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defRPr sz="700">
                <a:solidFill>
                  <a:srgbClr val="7A828E"/>
                </a:solidFill>
              </a:defRPr>
            </a:lvl1pPr>
          </a:lstStyle>
          <a:p>
            <a:r>
              <a:t>de Mello 2022 · Abad-Navarro 2024 · Zhou et al. 2022 (cross-institutional EHR KG integration) · FHIR Lens, CBMS 2025 · CogKR · BioHopR, ACL 2025 · Cappuzzo, EDBT 2024</a:t>
            </a:r>
          </a:p>
        </p:txBody>
      </p:sp>
    </p:spTree>
    <p:extLst>
      <p:ext uri="{BB962C8B-B14F-4D97-AF65-F5344CB8AC3E}">
        <p14:creationId xmlns:p14="http://schemas.microsoft.com/office/powerpoint/2010/main" val="2128122934"/>
      </p:ext>
    </p:extLst>
  </p:cSld>
  <p:clrMapOvr>
    <a:masterClrMapping/>
  </p:clrMapOvr>
  <p:transition spd="med"/>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7" name="TextBox 1"/>
          <p:cNvSpPr txBox="1"/>
          <p:nvPr/>
        </p:nvSpPr>
        <p:spPr>
          <a:xfrm>
            <a:off x="457200" y="301752"/>
            <a:ext cx="3840480" cy="13426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defRPr sz="1100" b="1" spc="120">
                <a:solidFill>
                  <a:srgbClr val="004791"/>
                </a:solidFill>
              </a:defRPr>
            </a:lvl1pPr>
          </a:lstStyle>
          <a:p>
            <a:r>
              <a:t>THIRD GENERATION</a:t>
            </a:r>
          </a:p>
        </p:txBody>
      </p:sp>
      <p:sp>
        <p:nvSpPr>
          <p:cNvPr id="2108" name="TextBox 2"/>
          <p:cNvSpPr txBox="1"/>
          <p:nvPr/>
        </p:nvSpPr>
        <p:spPr>
          <a:xfrm>
            <a:off x="457199" y="902461"/>
            <a:ext cx="7863842" cy="4445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a:defRPr sz="3000" b="1">
                <a:solidFill>
                  <a:srgbClr val="1B2A4A"/>
                </a:solidFill>
                <a:latin typeface="Bookman Old Style"/>
                <a:ea typeface="Bookman Old Style"/>
                <a:cs typeface="Bookman Old Style"/>
                <a:sym typeface="Bookman Old Style"/>
              </a:defRPr>
            </a:lvl1pPr>
          </a:lstStyle>
          <a:p>
            <a:r>
              <a:t>“Mapping” comes in flavors</a:t>
            </a:r>
          </a:p>
        </p:txBody>
      </p:sp>
      <p:sp>
        <p:nvSpPr>
          <p:cNvPr id="2110" name="TextBox 5"/>
          <p:cNvSpPr txBox="1"/>
          <p:nvPr/>
        </p:nvSpPr>
        <p:spPr>
          <a:xfrm>
            <a:off x="6446520" y="384555"/>
            <a:ext cx="886968"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algn="ctr">
              <a:defRPr sz="900" b="1">
                <a:solidFill>
                  <a:srgbClr val="FFFFFF"/>
                </a:solidFill>
              </a:defRPr>
            </a:lvl1pPr>
          </a:lstStyle>
          <a:p>
            <a:r>
              <a:t>Tasks</a:t>
            </a:r>
          </a:p>
        </p:txBody>
      </p:sp>
      <p:sp>
        <p:nvSpPr>
          <p:cNvPr id="2116" name="Rectangle 11"/>
          <p:cNvSpPr/>
          <p:nvPr/>
        </p:nvSpPr>
        <p:spPr>
          <a:xfrm>
            <a:off x="457200" y="4716525"/>
            <a:ext cx="8229600" cy="12701"/>
          </a:xfrm>
          <a:prstGeom prst="rect">
            <a:avLst/>
          </a:prstGeom>
          <a:solidFill>
            <a:srgbClr val="C9C3BB"/>
          </a:solidFill>
          <a:ln w="12700">
            <a:miter lim="400000"/>
          </a:ln>
        </p:spPr>
        <p:txBody>
          <a:bodyPr lIns="45719" rIns="45719" anchor="ctr"/>
          <a:lstStyle/>
          <a:p>
            <a:endParaRPr/>
          </a:p>
        </p:txBody>
      </p:sp>
      <p:sp>
        <p:nvSpPr>
          <p:cNvPr id="2117" name="TextBox 12"/>
          <p:cNvSpPr txBox="1"/>
          <p:nvPr/>
        </p:nvSpPr>
        <p:spPr>
          <a:xfrm>
            <a:off x="457200" y="4846828"/>
            <a:ext cx="274320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p>
            <a:pPr>
              <a:defRPr sz="800" b="1" spc="100">
                <a:solidFill>
                  <a:srgbClr val="004791"/>
                </a:solidFill>
              </a:defRPr>
            </a:pPr>
            <a:r>
              <a:t>KTH</a:t>
            </a:r>
            <a:r>
              <a:rPr b="0">
                <a:solidFill>
                  <a:srgbClr val="C9C3BB"/>
                </a:solidFill>
              </a:rPr>
              <a:t>  /  </a:t>
            </a:r>
            <a:r>
              <a:rPr>
                <a:solidFill>
                  <a:srgbClr val="57068C"/>
                </a:solidFill>
              </a:rPr>
              <a:t>NYU</a:t>
            </a:r>
            <a:r>
              <a:rPr b="0">
                <a:solidFill>
                  <a:srgbClr val="C9C3BB"/>
                </a:solidFill>
              </a:rPr>
              <a:t>  /  </a:t>
            </a:r>
            <a:r>
              <a:rPr>
                <a:solidFill>
                  <a:srgbClr val="0066B3"/>
                </a:solidFill>
              </a:rPr>
              <a:t>TU Wien</a:t>
            </a:r>
          </a:p>
        </p:txBody>
      </p:sp>
      <p:sp>
        <p:nvSpPr>
          <p:cNvPr id="2118" name="TextBox 13"/>
          <p:cNvSpPr txBox="1"/>
          <p:nvPr/>
        </p:nvSpPr>
        <p:spPr>
          <a:xfrm>
            <a:off x="5486400" y="4846828"/>
            <a:ext cx="274320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algn="r">
              <a:defRPr sz="800">
                <a:solidFill>
                  <a:srgbClr val="5C6470"/>
                </a:solidFill>
              </a:defRPr>
            </a:lvl1pPr>
          </a:lstStyle>
          <a:p>
            <a:r>
              <a:t>Paris Carbone</a:t>
            </a:r>
          </a:p>
        </p:txBody>
      </p:sp>
      <p:sp>
        <p:nvSpPr>
          <p:cNvPr id="2119" name="TextBox 14"/>
          <p:cNvSpPr txBox="1">
            <a:spLocks noGrp="1"/>
          </p:cNvSpPr>
          <p:nvPr>
            <p:ph type="sldNum" sz="quarter" idx="4294967295"/>
          </p:nvPr>
        </p:nvSpPr>
        <p:spPr>
          <a:xfrm>
            <a:off x="8559799" y="4846828"/>
            <a:ext cx="127001" cy="1270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lstStyle>
            <a:lvl1pPr>
              <a:defRPr sz="800">
                <a:solidFill>
                  <a:srgbClr val="5C6470"/>
                </a:solidFill>
              </a:defRPr>
            </a:lvl1pPr>
          </a:lstStyle>
          <a:p>
            <a:fld id="{86CB4B4D-7CA3-9044-876B-883B54F8677D}" type="slidenum">
              <a:rPr/>
              <a:t>75</a:t>
            </a:fld>
            <a:endParaRPr/>
          </a:p>
        </p:txBody>
      </p:sp>
      <p:sp>
        <p:nvSpPr>
          <p:cNvPr id="2120" name="Rounded Rectangle 15"/>
          <p:cNvSpPr/>
          <p:nvPr/>
        </p:nvSpPr>
        <p:spPr>
          <a:xfrm>
            <a:off x="203200" y="1447800"/>
            <a:ext cx="2651761" cy="1371600"/>
          </a:xfrm>
          <a:prstGeom prst="roundRect">
            <a:avLst>
              <a:gd name="adj" fmla="val 4500"/>
            </a:avLst>
          </a:prstGeom>
          <a:solidFill>
            <a:srgbClr val="F5F1ED"/>
          </a:solidFill>
          <a:ln w="12700">
            <a:miter lim="400000"/>
          </a:ln>
        </p:spPr>
        <p:txBody>
          <a:bodyPr lIns="45719" rIns="45719" anchor="ctr"/>
          <a:lstStyle/>
          <a:p>
            <a:endParaRPr/>
          </a:p>
        </p:txBody>
      </p:sp>
      <p:sp>
        <p:nvSpPr>
          <p:cNvPr id="2121" name="TextBox 16"/>
          <p:cNvSpPr txBox="1"/>
          <p:nvPr/>
        </p:nvSpPr>
        <p:spPr>
          <a:xfrm>
            <a:off x="367791" y="1566672"/>
            <a:ext cx="2286001" cy="13426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defRPr sz="1100" b="1" spc="165">
                <a:solidFill>
                  <a:srgbClr val="004791"/>
                </a:solidFill>
              </a:defRPr>
            </a:lvl1pPr>
          </a:lstStyle>
          <a:p>
            <a:r>
              <a:t>EQUIVALENCE  ·  A ≡ B</a:t>
            </a:r>
          </a:p>
        </p:txBody>
      </p:sp>
      <p:sp>
        <p:nvSpPr>
          <p:cNvPr id="2122" name="TextBox 17"/>
          <p:cNvSpPr txBox="1"/>
          <p:nvPr/>
        </p:nvSpPr>
        <p:spPr>
          <a:xfrm>
            <a:off x="367791" y="1776983"/>
            <a:ext cx="2322578" cy="13426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defRPr sz="1100" b="1">
                <a:solidFill>
                  <a:srgbClr val="1B2A4A"/>
                </a:solidFill>
              </a:defRPr>
            </a:lvl1pPr>
          </a:lstStyle>
          <a:p>
            <a:r>
              <a:t>These two mean the same thing</a:t>
            </a:r>
          </a:p>
        </p:txBody>
      </p:sp>
      <p:sp>
        <p:nvSpPr>
          <p:cNvPr id="2123" name="TextBox 18"/>
          <p:cNvSpPr txBox="1"/>
          <p:nvPr/>
        </p:nvSpPr>
        <p:spPr>
          <a:xfrm>
            <a:off x="367791" y="2014727"/>
            <a:ext cx="2322578" cy="31548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p>
            <a:pPr>
              <a:lnSpc>
                <a:spcPct val="112000"/>
              </a:lnSpc>
              <a:defRPr sz="1100">
                <a:solidFill>
                  <a:srgbClr val="5C6470"/>
                </a:solidFill>
              </a:defRPr>
            </a:pPr>
            <a:r>
              <a:t>NCIT Gastric Carcinoma  </a:t>
            </a:r>
          </a:p>
          <a:p>
            <a:pPr>
              <a:lnSpc>
                <a:spcPct val="112000"/>
              </a:lnSpc>
              <a:defRPr sz="1100">
                <a:solidFill>
                  <a:srgbClr val="5C6470"/>
                </a:solidFill>
              </a:defRPr>
            </a:pPr>
            <a:r>
              <a:t>≡  DOID stomach cancer</a:t>
            </a:r>
          </a:p>
        </p:txBody>
      </p:sp>
      <p:sp>
        <p:nvSpPr>
          <p:cNvPr id="2124" name="TextBox 19"/>
          <p:cNvSpPr txBox="1"/>
          <p:nvPr/>
        </p:nvSpPr>
        <p:spPr>
          <a:xfrm>
            <a:off x="367791" y="2435351"/>
            <a:ext cx="2322578" cy="13426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lnSpc>
                <a:spcPct val="112000"/>
              </a:lnSpc>
              <a:defRPr sz="1100" b="1">
                <a:solidFill>
                  <a:srgbClr val="1B2A4A"/>
                </a:solidFill>
              </a:defRPr>
            </a:lvl1pPr>
          </a:lstStyle>
          <a:p>
            <a:r>
              <a:t>Most researched</a:t>
            </a:r>
          </a:p>
        </p:txBody>
      </p:sp>
      <p:sp>
        <p:nvSpPr>
          <p:cNvPr id="2125" name="Rounded Rectangle 20"/>
          <p:cNvSpPr/>
          <p:nvPr/>
        </p:nvSpPr>
        <p:spPr>
          <a:xfrm>
            <a:off x="2992120" y="1447800"/>
            <a:ext cx="2651761" cy="1371600"/>
          </a:xfrm>
          <a:prstGeom prst="roundRect">
            <a:avLst>
              <a:gd name="adj" fmla="val 4500"/>
            </a:avLst>
          </a:prstGeom>
          <a:solidFill>
            <a:srgbClr val="F5F1ED"/>
          </a:solidFill>
          <a:ln w="12700">
            <a:miter lim="400000"/>
          </a:ln>
        </p:spPr>
        <p:txBody>
          <a:bodyPr lIns="45719" rIns="45719" anchor="ctr"/>
          <a:lstStyle/>
          <a:p>
            <a:endParaRPr/>
          </a:p>
        </p:txBody>
      </p:sp>
      <p:sp>
        <p:nvSpPr>
          <p:cNvPr id="2126" name="TextBox 21"/>
          <p:cNvSpPr txBox="1"/>
          <p:nvPr/>
        </p:nvSpPr>
        <p:spPr>
          <a:xfrm>
            <a:off x="3156711" y="1566672"/>
            <a:ext cx="2286001" cy="13426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defRPr sz="1100" b="1" spc="165">
                <a:solidFill>
                  <a:srgbClr val="57068C"/>
                </a:solidFill>
              </a:defRPr>
            </a:lvl1pPr>
          </a:lstStyle>
          <a:p>
            <a:r>
              <a:t>SUBSUMPTION  ·  A ⊑ B</a:t>
            </a:r>
          </a:p>
        </p:txBody>
      </p:sp>
      <p:sp>
        <p:nvSpPr>
          <p:cNvPr id="2127" name="TextBox 22"/>
          <p:cNvSpPr txBox="1"/>
          <p:nvPr/>
        </p:nvSpPr>
        <p:spPr>
          <a:xfrm>
            <a:off x="3156711" y="1776983"/>
            <a:ext cx="2322578" cy="13426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defRPr sz="1100" b="1">
                <a:solidFill>
                  <a:srgbClr val="1B2A4A"/>
                </a:solidFill>
              </a:defRPr>
            </a:lvl1pPr>
          </a:lstStyle>
          <a:p>
            <a:r>
              <a:t>This is a kind of that</a:t>
            </a:r>
          </a:p>
        </p:txBody>
      </p:sp>
      <p:sp>
        <p:nvSpPr>
          <p:cNvPr id="2128" name="TextBox 23"/>
          <p:cNvSpPr txBox="1"/>
          <p:nvPr/>
        </p:nvSpPr>
        <p:spPr>
          <a:xfrm>
            <a:off x="3074415" y="2022425"/>
            <a:ext cx="2322578" cy="13426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lnSpc>
                <a:spcPct val="112000"/>
              </a:lnSpc>
              <a:defRPr sz="1100">
                <a:solidFill>
                  <a:srgbClr val="5C6470"/>
                </a:solidFill>
              </a:defRPr>
            </a:lvl1pPr>
          </a:lstStyle>
          <a:p>
            <a:r>
              <a:t>KTPJ05E ⊑ SNOMED lymph node biopsy</a:t>
            </a:r>
          </a:p>
        </p:txBody>
      </p:sp>
      <p:sp>
        <p:nvSpPr>
          <p:cNvPr id="2129" name="TextBox 24"/>
          <p:cNvSpPr txBox="1"/>
          <p:nvPr/>
        </p:nvSpPr>
        <p:spPr>
          <a:xfrm>
            <a:off x="3156711" y="2442105"/>
            <a:ext cx="2322578" cy="13426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lnSpc>
                <a:spcPct val="112000"/>
              </a:lnSpc>
              <a:defRPr sz="1100" b="1">
                <a:solidFill>
                  <a:srgbClr val="1B2A4A"/>
                </a:solidFill>
              </a:defRPr>
            </a:lvl1pPr>
          </a:lstStyle>
          <a:p>
            <a:r>
              <a:t>More common, less researched.</a:t>
            </a:r>
          </a:p>
        </p:txBody>
      </p:sp>
      <p:sp>
        <p:nvSpPr>
          <p:cNvPr id="2130" name="Rounded Rectangle 25"/>
          <p:cNvSpPr/>
          <p:nvPr/>
        </p:nvSpPr>
        <p:spPr>
          <a:xfrm>
            <a:off x="5781040" y="1447800"/>
            <a:ext cx="2906296" cy="1371600"/>
          </a:xfrm>
          <a:prstGeom prst="roundRect">
            <a:avLst>
              <a:gd name="adj" fmla="val 4500"/>
            </a:avLst>
          </a:prstGeom>
          <a:solidFill>
            <a:srgbClr val="F5F1ED"/>
          </a:solidFill>
          <a:ln w="12700">
            <a:miter lim="400000"/>
          </a:ln>
        </p:spPr>
        <p:txBody>
          <a:bodyPr lIns="45719" rIns="45719" anchor="ctr"/>
          <a:lstStyle/>
          <a:p>
            <a:endParaRPr/>
          </a:p>
        </p:txBody>
      </p:sp>
      <p:sp>
        <p:nvSpPr>
          <p:cNvPr id="2131" name="TextBox 26"/>
          <p:cNvSpPr txBox="1"/>
          <p:nvPr/>
        </p:nvSpPr>
        <p:spPr>
          <a:xfrm>
            <a:off x="5945630" y="1566672"/>
            <a:ext cx="2906297" cy="13426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defRPr sz="1100" b="1" spc="165">
                <a:solidFill>
                  <a:srgbClr val="0066B3"/>
                </a:solidFill>
              </a:defRPr>
            </a:lvl1pPr>
          </a:lstStyle>
          <a:p>
            <a:r>
              <a:t>NORMALISATION   text → concept</a:t>
            </a:r>
          </a:p>
        </p:txBody>
      </p:sp>
      <p:sp>
        <p:nvSpPr>
          <p:cNvPr id="2132" name="TextBox 27"/>
          <p:cNvSpPr txBox="1"/>
          <p:nvPr/>
        </p:nvSpPr>
        <p:spPr>
          <a:xfrm>
            <a:off x="5945630" y="1776983"/>
            <a:ext cx="2633476" cy="13426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defRPr sz="1100" b="1">
                <a:solidFill>
                  <a:srgbClr val="1B2A4A"/>
                </a:solidFill>
              </a:defRPr>
            </a:lvl1pPr>
          </a:lstStyle>
          <a:p>
            <a:r>
              <a:t>Attach free-text to a standard concept</a:t>
            </a:r>
          </a:p>
        </p:txBody>
      </p:sp>
      <p:sp>
        <p:nvSpPr>
          <p:cNvPr id="2133" name="TextBox 28"/>
          <p:cNvSpPr txBox="1"/>
          <p:nvPr/>
        </p:nvSpPr>
        <p:spPr>
          <a:xfrm>
            <a:off x="5945630" y="2074879"/>
            <a:ext cx="2322577" cy="13426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lnSpc>
                <a:spcPct val="112000"/>
              </a:lnSpc>
              <a:defRPr sz="1100">
                <a:solidFill>
                  <a:srgbClr val="5C6470"/>
                </a:solidFill>
              </a:defRPr>
            </a:lvl1pPr>
          </a:lstStyle>
          <a:p>
            <a:r>
              <a:t>DE119  →  SNOMED 201826</a:t>
            </a:r>
          </a:p>
        </p:txBody>
      </p:sp>
      <p:sp>
        <p:nvSpPr>
          <p:cNvPr id="2134" name="TextBox 29"/>
          <p:cNvSpPr txBox="1"/>
          <p:nvPr/>
        </p:nvSpPr>
        <p:spPr>
          <a:xfrm>
            <a:off x="5945630" y="2435351"/>
            <a:ext cx="2322577" cy="13426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lnSpc>
                <a:spcPct val="112000"/>
              </a:lnSpc>
              <a:defRPr sz="1100" b="1">
                <a:solidFill>
                  <a:srgbClr val="1B2A4A"/>
                </a:solidFill>
              </a:defRPr>
            </a:lvl1pPr>
          </a:lstStyle>
          <a:p>
            <a:r>
              <a:t>The entry point for real EHR data.</a:t>
            </a:r>
          </a:p>
        </p:txBody>
      </p:sp>
      <p:sp>
        <p:nvSpPr>
          <p:cNvPr id="2135" name="TextBox 31"/>
          <p:cNvSpPr txBox="1"/>
          <p:nvPr/>
        </p:nvSpPr>
        <p:spPr>
          <a:xfrm>
            <a:off x="694944" y="2921773"/>
            <a:ext cx="7754112" cy="18936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a:defRPr sz="1400">
                <a:solidFill>
                  <a:srgbClr val="5C6470"/>
                </a:solidFill>
              </a:defRPr>
            </a:lvl1pPr>
          </a:lstStyle>
          <a:p>
            <a:r>
              <a:t>All three mappings can be modeled as a link prediction problem in a graph.</a:t>
            </a:r>
          </a:p>
        </p:txBody>
      </p:sp>
      <p:graphicFrame>
        <p:nvGraphicFramePr>
          <p:cNvPr id="7" name="Table 6">
            <a:extLst>
              <a:ext uri="{FF2B5EF4-FFF2-40B4-BE49-F238E27FC236}">
                <a16:creationId xmlns:a16="http://schemas.microsoft.com/office/drawing/2014/main" id="{8EA6F1FF-A784-304D-D44F-D190E295C1C1}"/>
              </a:ext>
            </a:extLst>
          </p:cNvPr>
          <p:cNvGraphicFramePr>
            <a:graphicFrameLocks noGrp="1"/>
          </p:cNvGraphicFramePr>
          <p:nvPr>
            <p:extLst>
              <p:ext uri="{D42A27DB-BD31-4B8C-83A1-F6EECF244321}">
                <p14:modId xmlns:p14="http://schemas.microsoft.com/office/powerpoint/2010/main" val="2928173652"/>
              </p:ext>
            </p:extLst>
          </p:nvPr>
        </p:nvGraphicFramePr>
        <p:xfrm>
          <a:off x="1905414" y="3357273"/>
          <a:ext cx="5200650" cy="1112520"/>
        </p:xfrm>
        <a:graphic>
          <a:graphicData uri="http://schemas.openxmlformats.org/drawingml/2006/table">
            <a:tbl>
              <a:tblPr bandRow="1">
                <a:tableStyleId>{5C22544A-7EE6-4342-B048-85BDC9FD1C3A}</a:tableStyleId>
              </a:tblPr>
              <a:tblGrid>
                <a:gridCol w="1619250">
                  <a:extLst>
                    <a:ext uri="{9D8B030D-6E8A-4147-A177-3AD203B41FA5}">
                      <a16:colId xmlns:a16="http://schemas.microsoft.com/office/drawing/2014/main" val="236341768"/>
                    </a:ext>
                  </a:extLst>
                </a:gridCol>
                <a:gridCol w="3581400">
                  <a:extLst>
                    <a:ext uri="{9D8B030D-6E8A-4147-A177-3AD203B41FA5}">
                      <a16:colId xmlns:a16="http://schemas.microsoft.com/office/drawing/2014/main" val="1838599686"/>
                    </a:ext>
                  </a:extLst>
                </a:gridCol>
              </a:tblGrid>
              <a:tr h="209550">
                <a:tc>
                  <a:txBody>
                    <a:bodyPr/>
                    <a:lstStyle/>
                    <a:p>
                      <a:pPr marL="0" marR="0">
                        <a:buNone/>
                      </a:pPr>
                      <a:br>
                        <a:rPr lang="en-US" sz="900">
                          <a:effectLst/>
                          <a:latin typeface="Helvetica" panose="020B0604020202020204" pitchFamily="34" charset="0"/>
                        </a:rPr>
                      </a:br>
                      <a:endParaRPr lang="en-US" sz="900">
                        <a:effectLst/>
                        <a:latin typeface="Helvetica" panose="020B0604020202020204" pitchFamily="34" charset="0"/>
                      </a:endParaRPr>
                    </a:p>
                  </a:txBody>
                  <a:tcPr marL="0" marR="0" marT="0" marB="0">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28575" cap="flat" cmpd="sng" algn="ctr">
                      <a:solidFill>
                        <a:srgbClr val="FFFFFF"/>
                      </a:solidFill>
                      <a:prstDash val="solid"/>
                      <a:round/>
                      <a:headEnd type="none" w="med" len="med"/>
                      <a:tailEnd type="none" w="med" len="med"/>
                    </a:lnB>
                    <a:solidFill>
                      <a:srgbClr val="949494"/>
                    </a:solidFill>
                  </a:tcPr>
                </a:tc>
                <a:tc>
                  <a:txBody>
                    <a:bodyPr/>
                    <a:lstStyle/>
                    <a:p>
                      <a:pPr marL="0" marR="0" algn="ctr">
                        <a:buNone/>
                      </a:pPr>
                      <a:r>
                        <a:rPr lang="en-US" sz="1350" b="1">
                          <a:solidFill>
                            <a:srgbClr val="FFFFFF"/>
                          </a:solidFill>
                          <a:effectLst/>
                          <a:latin typeface="Calibri" panose="020F0502020204030204" pitchFamily="34" charset="0"/>
                        </a:rPr>
                        <a:t>Candidate Pairs</a:t>
                      </a:r>
                      <a:endParaRPr lang="en-US">
                        <a:effectLst/>
                      </a:endParaRPr>
                    </a:p>
                  </a:txBody>
                  <a:tcPr marL="0" marR="0" marT="0" marB="0">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28575" cap="flat" cmpd="sng" algn="ctr">
                      <a:solidFill>
                        <a:srgbClr val="FFFFFF"/>
                      </a:solidFill>
                      <a:prstDash val="solid"/>
                      <a:round/>
                      <a:headEnd type="none" w="med" len="med"/>
                      <a:tailEnd type="none" w="med" len="med"/>
                    </a:lnB>
                    <a:solidFill>
                      <a:srgbClr val="949494"/>
                    </a:solidFill>
                  </a:tcPr>
                </a:tc>
                <a:extLst>
                  <a:ext uri="{0D108BD9-81ED-4DB2-BD59-A6C34878D82A}">
                    <a16:rowId xmlns:a16="http://schemas.microsoft.com/office/drawing/2014/main" val="106421224"/>
                  </a:ext>
                </a:extLst>
              </a:tr>
              <a:tr h="209550">
                <a:tc>
                  <a:txBody>
                    <a:bodyPr/>
                    <a:lstStyle/>
                    <a:p>
                      <a:pPr marL="0" marR="0">
                        <a:buNone/>
                      </a:pPr>
                      <a:r>
                        <a:rPr lang="en-US" sz="1350" b="1">
                          <a:solidFill>
                            <a:srgbClr val="FFFFFF"/>
                          </a:solidFill>
                          <a:effectLst/>
                          <a:latin typeface="Calibri" panose="020F0502020204030204" pitchFamily="34" charset="0"/>
                        </a:rPr>
                        <a:t>NCIT–DOID </a:t>
                      </a:r>
                      <a:endParaRPr lang="en-US">
                        <a:effectLst/>
                      </a:endParaRPr>
                    </a:p>
                  </a:txBody>
                  <a:tcPr marL="0" marR="0" marT="0" marB="0">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2857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949494"/>
                    </a:solidFill>
                  </a:tcPr>
                </a:tc>
                <a:tc>
                  <a:txBody>
                    <a:bodyPr/>
                    <a:lstStyle/>
                    <a:p>
                      <a:pPr marL="0" marR="0" algn="ctr">
                        <a:buNone/>
                      </a:pPr>
                      <a:r>
                        <a:rPr lang="en-US" sz="1350">
                          <a:solidFill>
                            <a:srgbClr val="000000"/>
                          </a:solidFill>
                          <a:effectLst/>
                          <a:latin typeface="Calibri" panose="020F0502020204030204" pitchFamily="34" charset="0"/>
                        </a:rPr>
                        <a:t>133 million</a:t>
                      </a:r>
                      <a:endParaRPr lang="en-US">
                        <a:effectLst/>
                      </a:endParaRPr>
                    </a:p>
                  </a:txBody>
                  <a:tcPr marL="0" marR="0" marT="0" marB="0">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2857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D9D9D9"/>
                    </a:solidFill>
                  </a:tcPr>
                </a:tc>
                <a:extLst>
                  <a:ext uri="{0D108BD9-81ED-4DB2-BD59-A6C34878D82A}">
                    <a16:rowId xmlns:a16="http://schemas.microsoft.com/office/drawing/2014/main" val="3132786820"/>
                  </a:ext>
                </a:extLst>
              </a:tr>
              <a:tr h="209550">
                <a:tc>
                  <a:txBody>
                    <a:bodyPr/>
                    <a:lstStyle/>
                    <a:p>
                      <a:pPr marL="0" marR="0">
                        <a:buNone/>
                      </a:pPr>
                      <a:r>
                        <a:rPr lang="en-US" sz="1350" b="1">
                          <a:solidFill>
                            <a:srgbClr val="FFFFFF"/>
                          </a:solidFill>
                          <a:effectLst/>
                          <a:latin typeface="Calibri" panose="020F0502020204030204" pitchFamily="34" charset="0"/>
                        </a:rPr>
                        <a:t>SNOMED–FMA (body)</a:t>
                      </a:r>
                      <a:endParaRPr lang="en-US">
                        <a:effectLst/>
                      </a:endParaRPr>
                    </a:p>
                  </a:txBody>
                  <a:tcPr marL="0" marR="0" marT="0" marB="0">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949494"/>
                    </a:solidFill>
                  </a:tcPr>
                </a:tc>
                <a:tc>
                  <a:txBody>
                    <a:bodyPr/>
                    <a:lstStyle/>
                    <a:p>
                      <a:pPr marL="0" marR="0" algn="ctr">
                        <a:buNone/>
                      </a:pPr>
                      <a:r>
                        <a:rPr lang="en-US" sz="1350">
                          <a:solidFill>
                            <a:srgbClr val="000000"/>
                          </a:solidFill>
                          <a:effectLst/>
                          <a:latin typeface="Calibri" panose="020F0502020204030204" pitchFamily="34" charset="0"/>
                        </a:rPr>
                        <a:t>3.1 billion</a:t>
                      </a:r>
                      <a:endParaRPr lang="en-US">
                        <a:effectLst/>
                      </a:endParaRPr>
                    </a:p>
                  </a:txBody>
                  <a:tcPr marL="0" marR="0" marT="0" marB="0">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CECEC"/>
                    </a:solidFill>
                  </a:tcPr>
                </a:tc>
                <a:extLst>
                  <a:ext uri="{0D108BD9-81ED-4DB2-BD59-A6C34878D82A}">
                    <a16:rowId xmlns:a16="http://schemas.microsoft.com/office/drawing/2014/main" val="2057995322"/>
                  </a:ext>
                </a:extLst>
              </a:tr>
              <a:tr h="209550">
                <a:tc>
                  <a:txBody>
                    <a:bodyPr/>
                    <a:lstStyle/>
                    <a:p>
                      <a:pPr marL="0" marR="0">
                        <a:buNone/>
                      </a:pPr>
                      <a:r>
                        <a:rPr lang="en-US" sz="1350" b="1">
                          <a:solidFill>
                            <a:srgbClr val="FFFFFF"/>
                          </a:solidFill>
                          <a:effectLst/>
                          <a:latin typeface="Calibri" panose="020F0502020204030204" pitchFamily="34" charset="0"/>
                        </a:rPr>
                        <a:t>SNOMED × FMA</a:t>
                      </a:r>
                      <a:endParaRPr lang="en-US">
                        <a:effectLst/>
                      </a:endParaRPr>
                    </a:p>
                  </a:txBody>
                  <a:tcPr marL="0" marR="0" marT="0" marB="0">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949494"/>
                    </a:solidFill>
                  </a:tcPr>
                </a:tc>
                <a:tc>
                  <a:txBody>
                    <a:bodyPr/>
                    <a:lstStyle/>
                    <a:p>
                      <a:pPr marL="0" marR="0" algn="ctr">
                        <a:buNone/>
                      </a:pPr>
                      <a:r>
                        <a:rPr lang="en-US" sz="1350">
                          <a:solidFill>
                            <a:srgbClr val="000000"/>
                          </a:solidFill>
                          <a:effectLst/>
                          <a:latin typeface="Calibri" panose="020F0502020204030204" pitchFamily="34" charset="0"/>
                        </a:rPr>
                        <a:t>37 billion</a:t>
                      </a:r>
                      <a:endParaRPr lang="en-US">
                        <a:effectLst/>
                      </a:endParaRPr>
                    </a:p>
                  </a:txBody>
                  <a:tcPr marL="0" marR="0" marT="0" marB="0">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D9D9D9"/>
                    </a:solidFill>
                  </a:tcPr>
                </a:tc>
                <a:extLst>
                  <a:ext uri="{0D108BD9-81ED-4DB2-BD59-A6C34878D82A}">
                    <a16:rowId xmlns:a16="http://schemas.microsoft.com/office/drawing/2014/main" val="1512956338"/>
                  </a:ext>
                </a:extLst>
              </a:tr>
              <a:tr h="209550">
                <a:tc>
                  <a:txBody>
                    <a:bodyPr/>
                    <a:lstStyle/>
                    <a:p>
                      <a:pPr marL="0" marR="0">
                        <a:buNone/>
                      </a:pPr>
                      <a:r>
                        <a:rPr lang="en-US" sz="1350" b="1">
                          <a:solidFill>
                            <a:srgbClr val="FFFFFF"/>
                          </a:solidFill>
                          <a:effectLst/>
                          <a:latin typeface="Calibri" panose="020F0502020204030204" pitchFamily="34" charset="0"/>
                        </a:rPr>
                        <a:t>SNOMED × NCIT</a:t>
                      </a:r>
                      <a:endParaRPr lang="en-US">
                        <a:effectLst/>
                      </a:endParaRPr>
                    </a:p>
                  </a:txBody>
                  <a:tcPr marL="0" marR="0" marT="0" marB="0">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949494"/>
                    </a:solidFill>
                  </a:tcPr>
                </a:tc>
                <a:tc>
                  <a:txBody>
                    <a:bodyPr/>
                    <a:lstStyle/>
                    <a:p>
                      <a:pPr marL="0" marR="0" algn="ctr">
                        <a:buNone/>
                      </a:pPr>
                      <a:r>
                        <a:rPr lang="en-US" sz="1350">
                          <a:solidFill>
                            <a:srgbClr val="000000"/>
                          </a:solidFill>
                          <a:effectLst/>
                          <a:latin typeface="Calibri" panose="020F0502020204030204" pitchFamily="34" charset="0"/>
                        </a:rPr>
                        <a:t>50 billion</a:t>
                      </a:r>
                      <a:endParaRPr lang="en-US">
                        <a:effectLst/>
                      </a:endParaRPr>
                    </a:p>
                  </a:txBody>
                  <a:tcPr marL="0" marR="0" marT="0" marB="0">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CECEC"/>
                    </a:solidFill>
                  </a:tcPr>
                </a:tc>
                <a:extLst>
                  <a:ext uri="{0D108BD9-81ED-4DB2-BD59-A6C34878D82A}">
                    <a16:rowId xmlns:a16="http://schemas.microsoft.com/office/drawing/2014/main" val="1759645264"/>
                  </a:ext>
                </a:extLst>
              </a:tr>
            </a:tbl>
          </a:graphicData>
        </a:graphic>
      </p:graphicFrame>
    </p:spTree>
    <p:extLst>
      <p:ext uri="{BB962C8B-B14F-4D97-AF65-F5344CB8AC3E}">
        <p14:creationId xmlns:p14="http://schemas.microsoft.com/office/powerpoint/2010/main" val="1154763412"/>
      </p:ext>
    </p:extLst>
  </p:cSld>
  <p:clrMapOvr>
    <a:masterClrMapping/>
  </p:clrMapOvr>
  <p:transition spd="med"/>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 name="TextBox 1"/>
          <p:cNvSpPr txBox="1"/>
          <p:nvPr/>
        </p:nvSpPr>
        <p:spPr>
          <a:xfrm>
            <a:off x="457200" y="301752"/>
            <a:ext cx="3840480" cy="13426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defRPr sz="1100" b="1" spc="120">
                <a:solidFill>
                  <a:srgbClr val="004791"/>
                </a:solidFill>
              </a:defRPr>
            </a:lvl1pPr>
          </a:lstStyle>
          <a:p>
            <a:r>
              <a:t>THIRD GENERATION</a:t>
            </a:r>
          </a:p>
        </p:txBody>
      </p:sp>
      <p:sp>
        <p:nvSpPr>
          <p:cNvPr id="2141" name="TextBox 2"/>
          <p:cNvSpPr txBox="1"/>
          <p:nvPr/>
        </p:nvSpPr>
        <p:spPr>
          <a:xfrm>
            <a:off x="457199" y="902461"/>
            <a:ext cx="7863842" cy="4445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a:defRPr sz="3000" b="1">
                <a:solidFill>
                  <a:srgbClr val="1B2A4A"/>
                </a:solidFill>
                <a:latin typeface="Bookman Old Style"/>
                <a:ea typeface="Bookman Old Style"/>
                <a:cs typeface="Bookman Old Style"/>
                <a:sym typeface="Bookman Old Style"/>
              </a:defRPr>
            </a:lvl1pPr>
          </a:lstStyle>
          <a:p>
            <a:r>
              <a:t>the 3 mapping steps and methods</a:t>
            </a:r>
          </a:p>
        </p:txBody>
      </p:sp>
      <p:sp>
        <p:nvSpPr>
          <p:cNvPr id="2143" name="TextBox 5"/>
          <p:cNvSpPr txBox="1"/>
          <p:nvPr/>
        </p:nvSpPr>
        <p:spPr>
          <a:xfrm>
            <a:off x="6446520" y="384555"/>
            <a:ext cx="886968"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algn="ctr">
              <a:defRPr sz="900" b="1">
                <a:solidFill>
                  <a:srgbClr val="FFFFFF"/>
                </a:solidFill>
              </a:defRPr>
            </a:lvl1pPr>
          </a:lstStyle>
          <a:p>
            <a:r>
              <a:t>Methods</a:t>
            </a:r>
          </a:p>
        </p:txBody>
      </p:sp>
      <p:sp>
        <p:nvSpPr>
          <p:cNvPr id="2149" name="Rectangle 11"/>
          <p:cNvSpPr/>
          <p:nvPr/>
        </p:nvSpPr>
        <p:spPr>
          <a:xfrm>
            <a:off x="457200" y="4716525"/>
            <a:ext cx="8229600" cy="12701"/>
          </a:xfrm>
          <a:prstGeom prst="rect">
            <a:avLst/>
          </a:prstGeom>
          <a:solidFill>
            <a:srgbClr val="C9C3BB"/>
          </a:solidFill>
          <a:ln w="12700">
            <a:miter lim="400000"/>
          </a:ln>
        </p:spPr>
        <p:txBody>
          <a:bodyPr lIns="45719" rIns="45719" anchor="ctr"/>
          <a:lstStyle/>
          <a:p>
            <a:endParaRPr/>
          </a:p>
        </p:txBody>
      </p:sp>
      <p:sp>
        <p:nvSpPr>
          <p:cNvPr id="2150" name="TextBox 12"/>
          <p:cNvSpPr txBox="1"/>
          <p:nvPr/>
        </p:nvSpPr>
        <p:spPr>
          <a:xfrm>
            <a:off x="457200" y="4846828"/>
            <a:ext cx="274320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p>
            <a:pPr>
              <a:defRPr sz="800" b="1" spc="100">
                <a:solidFill>
                  <a:srgbClr val="004791"/>
                </a:solidFill>
              </a:defRPr>
            </a:pPr>
            <a:r>
              <a:t>KTH</a:t>
            </a:r>
            <a:r>
              <a:rPr b="0">
                <a:solidFill>
                  <a:srgbClr val="C9C3BB"/>
                </a:solidFill>
              </a:rPr>
              <a:t>  /  </a:t>
            </a:r>
            <a:r>
              <a:rPr>
                <a:solidFill>
                  <a:srgbClr val="57068C"/>
                </a:solidFill>
              </a:rPr>
              <a:t>NYU</a:t>
            </a:r>
            <a:r>
              <a:rPr b="0">
                <a:solidFill>
                  <a:srgbClr val="C9C3BB"/>
                </a:solidFill>
              </a:rPr>
              <a:t>  /  </a:t>
            </a:r>
            <a:r>
              <a:rPr>
                <a:solidFill>
                  <a:srgbClr val="0066B3"/>
                </a:solidFill>
              </a:rPr>
              <a:t>TU Wien</a:t>
            </a:r>
          </a:p>
        </p:txBody>
      </p:sp>
      <p:sp>
        <p:nvSpPr>
          <p:cNvPr id="2151" name="TextBox 13"/>
          <p:cNvSpPr txBox="1"/>
          <p:nvPr/>
        </p:nvSpPr>
        <p:spPr>
          <a:xfrm>
            <a:off x="5486400" y="4846828"/>
            <a:ext cx="274320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algn="r">
              <a:defRPr sz="800">
                <a:solidFill>
                  <a:srgbClr val="5C6470"/>
                </a:solidFill>
              </a:defRPr>
            </a:lvl1pPr>
          </a:lstStyle>
          <a:p>
            <a:r>
              <a:t>Paris Carbone</a:t>
            </a:r>
          </a:p>
        </p:txBody>
      </p:sp>
      <p:sp>
        <p:nvSpPr>
          <p:cNvPr id="2152" name="TextBox 14"/>
          <p:cNvSpPr txBox="1">
            <a:spLocks noGrp="1"/>
          </p:cNvSpPr>
          <p:nvPr>
            <p:ph type="sldNum" sz="quarter" idx="4294967295"/>
          </p:nvPr>
        </p:nvSpPr>
        <p:spPr>
          <a:xfrm>
            <a:off x="8559799" y="4846828"/>
            <a:ext cx="127001" cy="1270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lstStyle>
            <a:lvl1pPr>
              <a:defRPr sz="800">
                <a:solidFill>
                  <a:srgbClr val="5C6470"/>
                </a:solidFill>
              </a:defRPr>
            </a:lvl1pPr>
          </a:lstStyle>
          <a:p>
            <a:fld id="{86CB4B4D-7CA3-9044-876B-883B54F8677D}" type="slidenum">
              <a:rPr/>
              <a:t>76</a:t>
            </a:fld>
            <a:endParaRPr/>
          </a:p>
        </p:txBody>
      </p:sp>
      <p:sp>
        <p:nvSpPr>
          <p:cNvPr id="2153" name="Rounded Rectangle 15"/>
          <p:cNvSpPr/>
          <p:nvPr/>
        </p:nvSpPr>
        <p:spPr>
          <a:xfrm>
            <a:off x="457200" y="1651000"/>
            <a:ext cx="2615184" cy="713232"/>
          </a:xfrm>
          <a:prstGeom prst="roundRect">
            <a:avLst>
              <a:gd name="adj" fmla="val 4500"/>
            </a:avLst>
          </a:prstGeom>
          <a:solidFill>
            <a:srgbClr val="F5F1ED"/>
          </a:solidFill>
          <a:ln w="12700">
            <a:miter lim="400000"/>
          </a:ln>
        </p:spPr>
        <p:txBody>
          <a:bodyPr lIns="45719" rIns="45719" anchor="ctr"/>
          <a:lstStyle/>
          <a:p>
            <a:endParaRPr/>
          </a:p>
        </p:txBody>
      </p:sp>
      <p:sp>
        <p:nvSpPr>
          <p:cNvPr id="2154" name="TextBox 16"/>
          <p:cNvSpPr txBox="1"/>
          <p:nvPr/>
        </p:nvSpPr>
        <p:spPr>
          <a:xfrm>
            <a:off x="621791" y="1742439"/>
            <a:ext cx="2286001"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defRPr sz="900" b="1">
                <a:solidFill>
                  <a:srgbClr val="004791"/>
                </a:solidFill>
              </a:defRPr>
            </a:lvl1pPr>
          </a:lstStyle>
          <a:p>
            <a:r>
              <a:t>CANDIDATE GENERATION</a:t>
            </a:r>
          </a:p>
        </p:txBody>
      </p:sp>
      <p:sp>
        <p:nvSpPr>
          <p:cNvPr id="2155" name="TextBox 17"/>
          <p:cNvSpPr txBox="1"/>
          <p:nvPr/>
        </p:nvSpPr>
        <p:spPr>
          <a:xfrm>
            <a:off x="621791" y="1943607"/>
            <a:ext cx="2286001" cy="35991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p>
            <a:pPr>
              <a:lnSpc>
                <a:spcPct val="108000"/>
              </a:lnSpc>
              <a:defRPr sz="1200">
                <a:solidFill>
                  <a:srgbClr val="5C6470"/>
                </a:solidFill>
              </a:defRPr>
            </a:pPr>
            <a:r>
              <a:t>cheap, high recall</a:t>
            </a:r>
          </a:p>
          <a:p>
            <a:pPr>
              <a:lnSpc>
                <a:spcPct val="108000"/>
              </a:lnSpc>
              <a:defRPr sz="1200">
                <a:solidFill>
                  <a:srgbClr val="5C6470"/>
                </a:solidFill>
              </a:defRPr>
            </a:pPr>
            <a:r>
              <a:t>narrow millions of pairs to hundreds</a:t>
            </a:r>
          </a:p>
        </p:txBody>
      </p:sp>
      <p:sp>
        <p:nvSpPr>
          <p:cNvPr id="2156" name="TextBox 18"/>
          <p:cNvSpPr txBox="1"/>
          <p:nvPr/>
        </p:nvSpPr>
        <p:spPr>
          <a:xfrm>
            <a:off x="3072383" y="1924235"/>
            <a:ext cx="237744" cy="16676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algn="ctr">
              <a:defRPr sz="1300" b="1">
                <a:solidFill>
                  <a:srgbClr val="C9C3BB"/>
                </a:solidFill>
              </a:defRPr>
            </a:lvl1pPr>
          </a:lstStyle>
          <a:p>
            <a:r>
              <a:t>›</a:t>
            </a:r>
          </a:p>
        </p:txBody>
      </p:sp>
      <p:sp>
        <p:nvSpPr>
          <p:cNvPr id="2157" name="Rounded Rectangle 19"/>
          <p:cNvSpPr/>
          <p:nvPr/>
        </p:nvSpPr>
        <p:spPr>
          <a:xfrm>
            <a:off x="3310128" y="1651000"/>
            <a:ext cx="2615185" cy="713232"/>
          </a:xfrm>
          <a:prstGeom prst="roundRect">
            <a:avLst>
              <a:gd name="adj" fmla="val 4500"/>
            </a:avLst>
          </a:prstGeom>
          <a:solidFill>
            <a:srgbClr val="F5F1ED"/>
          </a:solidFill>
          <a:ln w="12700">
            <a:miter lim="400000"/>
          </a:ln>
        </p:spPr>
        <p:txBody>
          <a:bodyPr lIns="45719" rIns="45719" anchor="ctr"/>
          <a:lstStyle/>
          <a:p>
            <a:endParaRPr/>
          </a:p>
        </p:txBody>
      </p:sp>
      <p:sp>
        <p:nvSpPr>
          <p:cNvPr id="2158" name="TextBox 20"/>
          <p:cNvSpPr txBox="1"/>
          <p:nvPr/>
        </p:nvSpPr>
        <p:spPr>
          <a:xfrm>
            <a:off x="3474720" y="1742439"/>
            <a:ext cx="2286001"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defRPr sz="900" b="1">
                <a:solidFill>
                  <a:srgbClr val="57068C"/>
                </a:solidFill>
              </a:defRPr>
            </a:lvl1pPr>
          </a:lstStyle>
          <a:p>
            <a:r>
              <a:t>VERIFICATION</a:t>
            </a:r>
          </a:p>
        </p:txBody>
      </p:sp>
      <p:sp>
        <p:nvSpPr>
          <p:cNvPr id="2159" name="TextBox 21"/>
          <p:cNvSpPr txBox="1"/>
          <p:nvPr/>
        </p:nvSpPr>
        <p:spPr>
          <a:xfrm>
            <a:off x="3474720" y="1943607"/>
            <a:ext cx="2286001" cy="35991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p>
            <a:pPr>
              <a:lnSpc>
                <a:spcPct val="108000"/>
              </a:lnSpc>
              <a:defRPr sz="1200">
                <a:solidFill>
                  <a:srgbClr val="5C6470"/>
                </a:solidFill>
              </a:defRPr>
            </a:pPr>
            <a:r>
              <a:t>expensive, high precision</a:t>
            </a:r>
          </a:p>
          <a:p>
            <a:pPr>
              <a:lnSpc>
                <a:spcPct val="108000"/>
              </a:lnSpc>
              <a:defRPr sz="1200">
                <a:solidFill>
                  <a:srgbClr val="5C6470"/>
                </a:solidFill>
              </a:defRPr>
            </a:pPr>
            <a:r>
              <a:t>score each surviving pair</a:t>
            </a:r>
          </a:p>
        </p:txBody>
      </p:sp>
      <p:sp>
        <p:nvSpPr>
          <p:cNvPr id="2160" name="TextBox 22"/>
          <p:cNvSpPr txBox="1"/>
          <p:nvPr/>
        </p:nvSpPr>
        <p:spPr>
          <a:xfrm>
            <a:off x="5925311" y="1924235"/>
            <a:ext cx="237744" cy="16676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algn="ctr">
              <a:defRPr sz="1300" b="1">
                <a:solidFill>
                  <a:srgbClr val="C9C3BB"/>
                </a:solidFill>
              </a:defRPr>
            </a:lvl1pPr>
          </a:lstStyle>
          <a:p>
            <a:r>
              <a:t>›</a:t>
            </a:r>
          </a:p>
        </p:txBody>
      </p:sp>
      <p:sp>
        <p:nvSpPr>
          <p:cNvPr id="2161" name="Rounded Rectangle 23"/>
          <p:cNvSpPr/>
          <p:nvPr/>
        </p:nvSpPr>
        <p:spPr>
          <a:xfrm>
            <a:off x="6163055" y="1651000"/>
            <a:ext cx="2615185" cy="713232"/>
          </a:xfrm>
          <a:prstGeom prst="roundRect">
            <a:avLst>
              <a:gd name="adj" fmla="val 4500"/>
            </a:avLst>
          </a:prstGeom>
          <a:solidFill>
            <a:srgbClr val="F5F1ED"/>
          </a:solidFill>
          <a:ln w="12700">
            <a:miter lim="400000"/>
          </a:ln>
        </p:spPr>
        <p:txBody>
          <a:bodyPr lIns="45719" rIns="45719" anchor="ctr"/>
          <a:lstStyle/>
          <a:p>
            <a:endParaRPr/>
          </a:p>
        </p:txBody>
      </p:sp>
      <p:sp>
        <p:nvSpPr>
          <p:cNvPr id="2162" name="TextBox 24"/>
          <p:cNvSpPr txBox="1"/>
          <p:nvPr/>
        </p:nvSpPr>
        <p:spPr>
          <a:xfrm>
            <a:off x="6327647" y="1742439"/>
            <a:ext cx="2286001"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defRPr sz="900" b="1">
                <a:solidFill>
                  <a:srgbClr val="0066B3"/>
                </a:solidFill>
              </a:defRPr>
            </a:lvl1pPr>
          </a:lstStyle>
          <a:p>
            <a:r>
              <a:t>GLOBAL FILTER</a:t>
            </a:r>
          </a:p>
        </p:txBody>
      </p:sp>
      <p:sp>
        <p:nvSpPr>
          <p:cNvPr id="2163" name="TextBox 25"/>
          <p:cNvSpPr txBox="1"/>
          <p:nvPr/>
        </p:nvSpPr>
        <p:spPr>
          <a:xfrm>
            <a:off x="6327647" y="1943607"/>
            <a:ext cx="2286001" cy="35991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p>
            <a:pPr>
              <a:lnSpc>
                <a:spcPct val="108000"/>
              </a:lnSpc>
              <a:defRPr sz="1200">
                <a:solidFill>
                  <a:srgbClr val="5C6470"/>
                </a:solidFill>
              </a:defRPr>
            </a:pPr>
            <a:r>
              <a:t>cardinality, threshold, coherence</a:t>
            </a:r>
          </a:p>
          <a:p>
            <a:pPr>
              <a:lnSpc>
                <a:spcPct val="108000"/>
              </a:lnSpc>
              <a:defRPr sz="1200">
                <a:solidFill>
                  <a:srgbClr val="5C6470"/>
                </a:solidFill>
              </a:defRPr>
            </a:pPr>
            <a:r>
              <a:t>turn scores into an alignment</a:t>
            </a:r>
          </a:p>
        </p:txBody>
      </p:sp>
      <p:sp>
        <p:nvSpPr>
          <p:cNvPr id="2164" name="TextBox 27"/>
          <p:cNvSpPr txBox="1"/>
          <p:nvPr/>
        </p:nvSpPr>
        <p:spPr>
          <a:xfrm>
            <a:off x="457200" y="2841674"/>
            <a:ext cx="1920240" cy="13426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a:defRPr sz="1100" b="1">
                <a:solidFill>
                  <a:srgbClr val="004791"/>
                </a:solidFill>
              </a:defRPr>
            </a:lvl1pPr>
          </a:lstStyle>
          <a:p>
            <a:r>
              <a:t>Lexical</a:t>
            </a:r>
          </a:p>
        </p:txBody>
      </p:sp>
      <p:sp>
        <p:nvSpPr>
          <p:cNvPr id="2165" name="TextBox 28"/>
          <p:cNvSpPr txBox="1"/>
          <p:nvPr/>
        </p:nvSpPr>
        <p:spPr>
          <a:xfrm>
            <a:off x="2423160" y="2841674"/>
            <a:ext cx="2834640" cy="13426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a:defRPr sz="1100">
                <a:solidFill>
                  <a:srgbClr val="7A828E"/>
                </a:solidFill>
              </a:defRPr>
            </a:lvl1pPr>
          </a:lstStyle>
          <a:p>
            <a:r>
              <a:t>AgreementMakerLight, LogMapLt</a:t>
            </a:r>
          </a:p>
        </p:txBody>
      </p:sp>
      <p:sp>
        <p:nvSpPr>
          <p:cNvPr id="2166" name="TextBox 29"/>
          <p:cNvSpPr txBox="1"/>
          <p:nvPr/>
        </p:nvSpPr>
        <p:spPr>
          <a:xfrm>
            <a:off x="5394959" y="2841674"/>
            <a:ext cx="3291841" cy="13426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a:defRPr sz="1100">
                <a:solidFill>
                  <a:srgbClr val="5C6470"/>
                </a:solidFill>
              </a:defRPr>
            </a:lvl1pPr>
          </a:lstStyle>
          <a:p>
            <a:r>
              <a:t>candidate generation</a:t>
            </a:r>
          </a:p>
        </p:txBody>
      </p:sp>
      <p:sp>
        <p:nvSpPr>
          <p:cNvPr id="2167" name="TextBox 30"/>
          <p:cNvSpPr txBox="1"/>
          <p:nvPr/>
        </p:nvSpPr>
        <p:spPr>
          <a:xfrm>
            <a:off x="457200" y="3065702"/>
            <a:ext cx="1920240" cy="13426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a:defRPr sz="1100" b="1">
                <a:solidFill>
                  <a:srgbClr val="57068C"/>
                </a:solidFill>
              </a:defRPr>
            </a:lvl1pPr>
          </a:lstStyle>
          <a:p>
            <a:r>
              <a:t>Logic + repair</a:t>
            </a:r>
          </a:p>
        </p:txBody>
      </p:sp>
      <p:sp>
        <p:nvSpPr>
          <p:cNvPr id="2168" name="TextBox 31"/>
          <p:cNvSpPr txBox="1"/>
          <p:nvPr/>
        </p:nvSpPr>
        <p:spPr>
          <a:xfrm>
            <a:off x="2423160" y="3065702"/>
            <a:ext cx="2834640" cy="13426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a:defRPr sz="1100">
                <a:solidFill>
                  <a:srgbClr val="7A828E"/>
                </a:solidFill>
              </a:defRPr>
            </a:lvl1pPr>
          </a:lstStyle>
          <a:p>
            <a:r>
              <a:t>LogMap, LogMapBio</a:t>
            </a:r>
          </a:p>
        </p:txBody>
      </p:sp>
      <p:sp>
        <p:nvSpPr>
          <p:cNvPr id="2169" name="TextBox 32"/>
          <p:cNvSpPr txBox="1"/>
          <p:nvPr/>
        </p:nvSpPr>
        <p:spPr>
          <a:xfrm>
            <a:off x="5394959" y="3065702"/>
            <a:ext cx="3291841" cy="13426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a:defRPr sz="1100">
                <a:solidFill>
                  <a:srgbClr val="5C6470"/>
                </a:solidFill>
              </a:defRPr>
            </a:lvl1pPr>
          </a:lstStyle>
          <a:p>
            <a:r>
              <a:t>global filter, the only family with a coherence check</a:t>
            </a:r>
          </a:p>
        </p:txBody>
      </p:sp>
      <p:sp>
        <p:nvSpPr>
          <p:cNvPr id="2170" name="TextBox 33"/>
          <p:cNvSpPr txBox="1"/>
          <p:nvPr/>
        </p:nvSpPr>
        <p:spPr>
          <a:xfrm>
            <a:off x="457200" y="3289730"/>
            <a:ext cx="1920240" cy="13426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a:defRPr sz="1100" b="1">
                <a:solidFill>
                  <a:srgbClr val="0066B3"/>
                </a:solidFill>
              </a:defRPr>
            </a:lvl1pPr>
          </a:lstStyle>
          <a:p>
            <a:r>
              <a:t>Language models</a:t>
            </a:r>
          </a:p>
        </p:txBody>
      </p:sp>
      <p:sp>
        <p:nvSpPr>
          <p:cNvPr id="2171" name="TextBox 34"/>
          <p:cNvSpPr txBox="1"/>
          <p:nvPr/>
        </p:nvSpPr>
        <p:spPr>
          <a:xfrm>
            <a:off x="2423160" y="3289730"/>
            <a:ext cx="2834640" cy="13426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a:defRPr sz="1100">
                <a:solidFill>
                  <a:srgbClr val="7A828E"/>
                </a:solidFill>
              </a:defRPr>
            </a:lvl1pPr>
          </a:lstStyle>
          <a:p>
            <a:r>
              <a:t>BERTMap, BERTSubs, SapBERT</a:t>
            </a:r>
          </a:p>
        </p:txBody>
      </p:sp>
      <p:sp>
        <p:nvSpPr>
          <p:cNvPr id="2172" name="TextBox 35"/>
          <p:cNvSpPr txBox="1"/>
          <p:nvPr/>
        </p:nvSpPr>
        <p:spPr>
          <a:xfrm>
            <a:off x="5394959" y="3289730"/>
            <a:ext cx="3291841" cy="13426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a:defRPr sz="1100">
                <a:solidFill>
                  <a:srgbClr val="5C6470"/>
                </a:solidFill>
              </a:defRPr>
            </a:lvl1pPr>
          </a:lstStyle>
          <a:p>
            <a:r>
              <a:t>verification</a:t>
            </a:r>
          </a:p>
        </p:txBody>
      </p:sp>
      <p:sp>
        <p:nvSpPr>
          <p:cNvPr id="2173" name="TextBox 36"/>
          <p:cNvSpPr txBox="1"/>
          <p:nvPr/>
        </p:nvSpPr>
        <p:spPr>
          <a:xfrm>
            <a:off x="457200" y="3513758"/>
            <a:ext cx="1920240" cy="13426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a:defRPr sz="1100" b="1">
                <a:solidFill>
                  <a:srgbClr val="004791"/>
                </a:solidFill>
              </a:defRPr>
            </a:lvl1pPr>
          </a:lstStyle>
          <a:p>
            <a:r>
              <a:t>Ontology / graph embeddings</a:t>
            </a:r>
          </a:p>
        </p:txBody>
      </p:sp>
      <p:sp>
        <p:nvSpPr>
          <p:cNvPr id="2174" name="TextBox 37"/>
          <p:cNvSpPr txBox="1"/>
          <p:nvPr/>
        </p:nvSpPr>
        <p:spPr>
          <a:xfrm>
            <a:off x="2423160" y="3513758"/>
            <a:ext cx="2834640" cy="13426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a:defRPr sz="1100">
                <a:solidFill>
                  <a:srgbClr val="7A828E"/>
                </a:solidFill>
              </a:defRPr>
            </a:lvl1pPr>
          </a:lstStyle>
          <a:p>
            <a:r>
              <a:t>OWL2Vec*, OWL2Vec4OA, BioGITOM</a:t>
            </a:r>
          </a:p>
        </p:txBody>
      </p:sp>
      <p:sp>
        <p:nvSpPr>
          <p:cNvPr id="2175" name="TextBox 38"/>
          <p:cNvSpPr txBox="1"/>
          <p:nvPr/>
        </p:nvSpPr>
        <p:spPr>
          <a:xfrm>
            <a:off x="5394959" y="3513758"/>
            <a:ext cx="3291841" cy="13426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a:defRPr sz="1100">
                <a:solidFill>
                  <a:srgbClr val="5C6470"/>
                </a:solidFill>
              </a:defRPr>
            </a:lvl1pPr>
          </a:lstStyle>
          <a:p>
            <a:r>
              <a:t>generation + verification</a:t>
            </a:r>
          </a:p>
        </p:txBody>
      </p:sp>
      <p:sp>
        <p:nvSpPr>
          <p:cNvPr id="2176" name="TextBox 39"/>
          <p:cNvSpPr txBox="1"/>
          <p:nvPr/>
        </p:nvSpPr>
        <p:spPr>
          <a:xfrm>
            <a:off x="457200" y="3737786"/>
            <a:ext cx="1920240" cy="13426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a:defRPr sz="1100" b="1">
                <a:solidFill>
                  <a:srgbClr val="57068C"/>
                </a:solidFill>
              </a:defRPr>
            </a:lvl1pPr>
          </a:lstStyle>
          <a:p>
            <a:r>
              <a:t>KG entity alignment</a:t>
            </a:r>
          </a:p>
        </p:txBody>
      </p:sp>
      <p:sp>
        <p:nvSpPr>
          <p:cNvPr id="2177" name="TextBox 40"/>
          <p:cNvSpPr txBox="1"/>
          <p:nvPr/>
        </p:nvSpPr>
        <p:spPr>
          <a:xfrm>
            <a:off x="2423160" y="3737786"/>
            <a:ext cx="2834640" cy="13426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a:defRPr sz="1100">
                <a:solidFill>
                  <a:srgbClr val="7A828E"/>
                </a:solidFill>
              </a:defRPr>
            </a:lvl1pPr>
          </a:lstStyle>
          <a:p>
            <a:r>
              <a:t>GCN-Align, BootEA, RDGCN</a:t>
            </a:r>
          </a:p>
        </p:txBody>
      </p:sp>
      <p:sp>
        <p:nvSpPr>
          <p:cNvPr id="2178" name="TextBox 41"/>
          <p:cNvSpPr txBox="1"/>
          <p:nvPr/>
        </p:nvSpPr>
        <p:spPr>
          <a:xfrm>
            <a:off x="5394959" y="3737786"/>
            <a:ext cx="3291841" cy="13426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a:defRPr sz="1100">
                <a:solidFill>
                  <a:srgbClr val="5C6470"/>
                </a:solidFill>
              </a:defRPr>
            </a:lvl1pPr>
          </a:lstStyle>
          <a:p>
            <a:r>
              <a:t>verification</a:t>
            </a:r>
          </a:p>
        </p:txBody>
      </p:sp>
      <p:sp>
        <p:nvSpPr>
          <p:cNvPr id="2179" name="TextBox 42"/>
          <p:cNvSpPr txBox="1"/>
          <p:nvPr/>
        </p:nvSpPr>
        <p:spPr>
          <a:xfrm>
            <a:off x="457200" y="3961814"/>
            <a:ext cx="1920240" cy="13426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a:defRPr sz="1100" b="1">
                <a:solidFill>
                  <a:srgbClr val="0066B3"/>
                </a:solidFill>
              </a:defRPr>
            </a:lvl1pPr>
          </a:lstStyle>
          <a:p>
            <a:r>
              <a:t>LLM-based</a:t>
            </a:r>
          </a:p>
        </p:txBody>
      </p:sp>
      <p:sp>
        <p:nvSpPr>
          <p:cNvPr id="2180" name="TextBox 43"/>
          <p:cNvSpPr txBox="1"/>
          <p:nvPr/>
        </p:nvSpPr>
        <p:spPr>
          <a:xfrm>
            <a:off x="2423160" y="3961814"/>
            <a:ext cx="2834640" cy="13426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a:defRPr sz="1100">
                <a:solidFill>
                  <a:srgbClr val="7A828E"/>
                </a:solidFill>
              </a:defRPr>
            </a:lvl1pPr>
          </a:lstStyle>
          <a:p>
            <a:r>
              <a:t>OLaLa, LLMs4OM, Agent-OM, LogMap-LLM</a:t>
            </a:r>
          </a:p>
        </p:txBody>
      </p:sp>
      <p:sp>
        <p:nvSpPr>
          <p:cNvPr id="2181" name="TextBox 44"/>
          <p:cNvSpPr txBox="1"/>
          <p:nvPr/>
        </p:nvSpPr>
        <p:spPr>
          <a:xfrm>
            <a:off x="5394959" y="3961814"/>
            <a:ext cx="3291841" cy="13426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a:defRPr sz="1100">
                <a:solidFill>
                  <a:srgbClr val="5C6470"/>
                </a:solidFill>
              </a:defRPr>
            </a:lvl1pPr>
          </a:lstStyle>
          <a:p>
            <a:r>
              <a:t>verification</a:t>
            </a:r>
          </a:p>
        </p:txBody>
      </p:sp>
      <p:sp>
        <p:nvSpPr>
          <p:cNvPr id="2182" name="TextBox 45"/>
          <p:cNvSpPr txBox="1"/>
          <p:nvPr/>
        </p:nvSpPr>
        <p:spPr>
          <a:xfrm>
            <a:off x="457200" y="4185842"/>
            <a:ext cx="1920240" cy="13426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a:defRPr sz="1100" b="1">
                <a:solidFill>
                  <a:srgbClr val="004791"/>
                </a:solidFill>
              </a:defRPr>
            </a:lvl1pPr>
          </a:lstStyle>
          <a:p>
            <a:r>
              <a:t>Hybrid / ensemble</a:t>
            </a:r>
          </a:p>
        </p:txBody>
      </p:sp>
      <p:sp>
        <p:nvSpPr>
          <p:cNvPr id="2183" name="TextBox 46"/>
          <p:cNvSpPr txBox="1"/>
          <p:nvPr/>
        </p:nvSpPr>
        <p:spPr>
          <a:xfrm>
            <a:off x="2423160" y="4185842"/>
            <a:ext cx="2834640" cy="13426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a:defRPr sz="1100">
                <a:solidFill>
                  <a:srgbClr val="7A828E"/>
                </a:solidFill>
              </a:defRPr>
            </a:lvl1pPr>
          </a:lstStyle>
          <a:p>
            <a:r>
              <a:t>Matcha, HybridOM</a:t>
            </a:r>
          </a:p>
        </p:txBody>
      </p:sp>
      <p:sp>
        <p:nvSpPr>
          <p:cNvPr id="2184" name="TextBox 47"/>
          <p:cNvSpPr txBox="1"/>
          <p:nvPr/>
        </p:nvSpPr>
        <p:spPr>
          <a:xfrm>
            <a:off x="5394959" y="4185842"/>
            <a:ext cx="3291841" cy="13426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a:defRPr sz="1100">
                <a:solidFill>
                  <a:srgbClr val="5C6470"/>
                </a:solidFill>
              </a:defRPr>
            </a:lvl1pPr>
          </a:lstStyle>
          <a:p>
            <a:r>
              <a:t>all three</a:t>
            </a:r>
          </a:p>
        </p:txBody>
      </p:sp>
    </p:spTree>
    <p:extLst>
      <p:ext uri="{BB962C8B-B14F-4D97-AF65-F5344CB8AC3E}">
        <p14:creationId xmlns:p14="http://schemas.microsoft.com/office/powerpoint/2010/main" val="4052864653"/>
      </p:ext>
    </p:extLst>
  </p:cSld>
  <p:clrMapOvr>
    <a:masterClrMapping/>
  </p:clrMapOvr>
  <p:transition spd="med"/>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0066B3"/>
        </a:solidFill>
        <a:effectLst/>
      </p:bgPr>
    </p:bg>
    <p:spTree>
      <p:nvGrpSpPr>
        <p:cNvPr id="1" name="">
          <a:extLst>
            <a:ext uri="{FF2B5EF4-FFF2-40B4-BE49-F238E27FC236}">
              <a16:creationId xmlns:a16="http://schemas.microsoft.com/office/drawing/2014/main" id="{F3B45312-AADF-A890-CBB7-6B3612B27160}"/>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6BB00950-C62F-502D-D0A9-135DB4FFAFA5}"/>
              </a:ext>
            </a:extLst>
          </p:cNvPr>
          <p:cNvSpPr/>
          <p:nvPr/>
        </p:nvSpPr>
        <p:spPr>
          <a:xfrm>
            <a:off x="640080" y="566928"/>
            <a:ext cx="3657600" cy="182880"/>
          </a:xfrm>
          <a:prstGeom prst="rect">
            <a:avLst/>
          </a:prstGeom>
          <a:noFill/>
          <a:ln/>
        </p:spPr>
        <p:txBody>
          <a:bodyPr wrap="square" lIns="0" tIns="0" rIns="0" bIns="0" rtlCol="0" anchor="ctr"/>
          <a:lstStyle/>
          <a:p>
            <a:pPr marL="0" indent="0" algn="l">
              <a:buNone/>
            </a:pPr>
            <a:r>
              <a:rPr lang="en-US" sz="1000" b="1" kern="0" spc="100">
                <a:solidFill>
                  <a:srgbClr val="EBE5E0"/>
                </a:solidFill>
                <a:latin typeface="Calibri" pitchFamily="34" charset="0"/>
                <a:ea typeface="Calibri" pitchFamily="34" charset="-122"/>
                <a:cs typeface="Calibri" pitchFamily="34" charset="-120"/>
              </a:rPr>
              <a:t>KTH</a:t>
            </a:r>
            <a:r>
              <a:rPr lang="en-US" sz="1000" kern="0" spc="100">
                <a:solidFill>
                  <a:srgbClr val="9AA1AB"/>
                </a:solidFill>
                <a:latin typeface="Calibri" pitchFamily="34" charset="0"/>
                <a:ea typeface="Calibri" pitchFamily="34" charset="-122"/>
                <a:cs typeface="Calibri" pitchFamily="34" charset="-120"/>
              </a:rPr>
              <a:t>  /  </a:t>
            </a:r>
            <a:r>
              <a:rPr lang="en-US" sz="1000" b="1" kern="0" spc="100">
                <a:solidFill>
                  <a:srgbClr val="EBE5E0"/>
                </a:solidFill>
                <a:latin typeface="Calibri" pitchFamily="34" charset="0"/>
                <a:ea typeface="Calibri" pitchFamily="34" charset="-122"/>
                <a:cs typeface="Calibri" pitchFamily="34" charset="-120"/>
              </a:rPr>
              <a:t>NYU</a:t>
            </a:r>
            <a:r>
              <a:rPr lang="en-US" sz="1000" kern="0" spc="100">
                <a:solidFill>
                  <a:srgbClr val="9AA1AB"/>
                </a:solidFill>
                <a:latin typeface="Calibri" pitchFamily="34" charset="0"/>
                <a:ea typeface="Calibri" pitchFamily="34" charset="-122"/>
                <a:cs typeface="Calibri" pitchFamily="34" charset="-120"/>
              </a:rPr>
              <a:t>  /  </a:t>
            </a:r>
            <a:r>
              <a:rPr lang="en-US" sz="1000" b="1" kern="0" spc="100">
                <a:solidFill>
                  <a:srgbClr val="EBE5E0"/>
                </a:solidFill>
                <a:latin typeface="Calibri" pitchFamily="34" charset="0"/>
                <a:ea typeface="Calibri" pitchFamily="34" charset="-122"/>
                <a:cs typeface="Calibri" pitchFamily="34" charset="-120"/>
              </a:rPr>
              <a:t>TU Wien</a:t>
            </a:r>
            <a:endParaRPr lang="en-US" sz="1000"/>
          </a:p>
        </p:txBody>
      </p:sp>
      <p:sp>
        <p:nvSpPr>
          <p:cNvPr id="3" name="Text 1">
            <a:extLst>
              <a:ext uri="{FF2B5EF4-FFF2-40B4-BE49-F238E27FC236}">
                <a16:creationId xmlns:a16="http://schemas.microsoft.com/office/drawing/2014/main" id="{4D12107F-25A4-5468-3F7D-90E1B04834AA}"/>
              </a:ext>
            </a:extLst>
          </p:cNvPr>
          <p:cNvSpPr/>
          <p:nvPr/>
        </p:nvSpPr>
        <p:spPr>
          <a:xfrm>
            <a:off x="502920" y="1097280"/>
            <a:ext cx="1371600" cy="1097280"/>
          </a:xfrm>
          <a:prstGeom prst="rect">
            <a:avLst/>
          </a:prstGeom>
          <a:noFill/>
          <a:ln/>
        </p:spPr>
        <p:txBody>
          <a:bodyPr wrap="square" lIns="0" tIns="0" rIns="0" bIns="0" rtlCol="0" anchor="ctr"/>
          <a:lstStyle/>
          <a:p>
            <a:pPr marL="0" indent="0">
              <a:buNone/>
            </a:pPr>
            <a:r>
              <a:rPr lang="en-US" sz="12000" b="1">
                <a:solidFill>
                  <a:srgbClr val="E0156F"/>
                </a:solidFill>
                <a:latin typeface="Bookman Old Style" pitchFamily="34" charset="0"/>
                <a:ea typeface="Bookman Old Style" pitchFamily="34" charset="-122"/>
                <a:cs typeface="Bookman Old Style" pitchFamily="34" charset="-120"/>
              </a:rPr>
              <a:t>“</a:t>
            </a:r>
            <a:endParaRPr lang="en-US" sz="12000"/>
          </a:p>
        </p:txBody>
      </p:sp>
      <p:sp>
        <p:nvSpPr>
          <p:cNvPr id="4" name="Text 2">
            <a:extLst>
              <a:ext uri="{FF2B5EF4-FFF2-40B4-BE49-F238E27FC236}">
                <a16:creationId xmlns:a16="http://schemas.microsoft.com/office/drawing/2014/main" id="{6AD78E49-146C-9129-BA86-6D5BB12649BB}"/>
              </a:ext>
            </a:extLst>
          </p:cNvPr>
          <p:cNvSpPr/>
          <p:nvPr/>
        </p:nvSpPr>
        <p:spPr>
          <a:xfrm>
            <a:off x="1554480" y="1463039"/>
            <a:ext cx="6858000" cy="2258355"/>
          </a:xfrm>
          <a:prstGeom prst="rect">
            <a:avLst/>
          </a:prstGeom>
          <a:noFill/>
          <a:ln/>
        </p:spPr>
        <p:txBody>
          <a:bodyPr wrap="square" lIns="0" tIns="0" rIns="0" bIns="0" rtlCol="0" anchor="ctr"/>
          <a:lstStyle/>
          <a:p>
            <a:pPr>
              <a:lnSpc>
                <a:spcPts val="3600"/>
              </a:lnSpc>
            </a:pPr>
            <a:r>
              <a:rPr lang="en-US" sz="3200" b="1">
                <a:solidFill>
                  <a:schemeClr val="bg1"/>
                </a:solidFill>
                <a:latin typeface="Bookman Old Style"/>
                <a:ea typeface="+mn-lt"/>
                <a:cs typeface="+mn-lt"/>
              </a:rPr>
              <a:t>When a measure becomes a target, it ceases to be a good measure</a:t>
            </a:r>
          </a:p>
        </p:txBody>
      </p:sp>
      <p:sp>
        <p:nvSpPr>
          <p:cNvPr id="5" name="Text 3">
            <a:extLst>
              <a:ext uri="{FF2B5EF4-FFF2-40B4-BE49-F238E27FC236}">
                <a16:creationId xmlns:a16="http://schemas.microsoft.com/office/drawing/2014/main" id="{B9CB0FF8-11AD-DFD2-05F1-FC4E20A17B39}"/>
              </a:ext>
            </a:extLst>
          </p:cNvPr>
          <p:cNvSpPr/>
          <p:nvPr/>
        </p:nvSpPr>
        <p:spPr>
          <a:xfrm>
            <a:off x="2471927" y="3617196"/>
            <a:ext cx="1703123" cy="205740"/>
          </a:xfrm>
          <a:prstGeom prst="rect">
            <a:avLst/>
          </a:prstGeom>
          <a:noFill/>
          <a:ln/>
        </p:spPr>
        <p:txBody>
          <a:bodyPr wrap="square" lIns="0" tIns="0" rIns="0" bIns="0" rtlCol="0" anchor="ctr"/>
          <a:lstStyle/>
          <a:p>
            <a:pPr>
              <a:lnSpc>
                <a:spcPts val="1600"/>
              </a:lnSpc>
            </a:pPr>
            <a:r>
              <a:rPr lang="en-US" sz="1200" b="1">
                <a:solidFill>
                  <a:srgbClr val="FFFFFF"/>
                </a:solidFill>
                <a:ea typeface="+mn-lt"/>
                <a:cs typeface="+mn-lt"/>
              </a:rPr>
              <a:t>Charles Goodhart's Law</a:t>
            </a:r>
          </a:p>
        </p:txBody>
      </p:sp>
    </p:spTree>
    <p:extLst>
      <p:ext uri="{BB962C8B-B14F-4D97-AF65-F5344CB8AC3E}">
        <p14:creationId xmlns:p14="http://schemas.microsoft.com/office/powerpoint/2010/main" val="363656183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2CD002-5258-EB27-16D5-3A45E524A1F6}"/>
            </a:ext>
          </a:extLst>
        </p:cNvPr>
        <p:cNvGrpSpPr/>
        <p:nvPr/>
      </p:nvGrpSpPr>
      <p:grpSpPr>
        <a:xfrm>
          <a:off x="0" y="0"/>
          <a:ext cx="0" cy="0"/>
          <a:chOff x="0" y="0"/>
          <a:chExt cx="0" cy="0"/>
        </a:xfrm>
      </p:grpSpPr>
      <p:sp>
        <p:nvSpPr>
          <p:cNvPr id="2188" name="TextBox 1">
            <a:extLst>
              <a:ext uri="{FF2B5EF4-FFF2-40B4-BE49-F238E27FC236}">
                <a16:creationId xmlns:a16="http://schemas.microsoft.com/office/drawing/2014/main" id="{3220E1F2-F805-9CB1-212E-EDDA0664F043}"/>
              </a:ext>
            </a:extLst>
          </p:cNvPr>
          <p:cNvSpPr txBox="1"/>
          <p:nvPr/>
        </p:nvSpPr>
        <p:spPr>
          <a:xfrm>
            <a:off x="457200" y="301752"/>
            <a:ext cx="3840480" cy="134268"/>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0" tIns="0" rIns="0" bIns="0">
            <a:spAutoFit/>
          </a:bodyPr>
          <a:lstStyle>
            <a:lvl1pPr>
              <a:defRPr sz="1100" b="1" spc="120">
                <a:solidFill>
                  <a:srgbClr val="004791"/>
                </a:solidFill>
              </a:defRPr>
            </a:lvl1pPr>
          </a:lstStyle>
          <a:p>
            <a:r>
              <a:t>THIRD GENERATION</a:t>
            </a:r>
          </a:p>
        </p:txBody>
      </p:sp>
      <p:sp>
        <p:nvSpPr>
          <p:cNvPr id="2189" name="TextBox 2">
            <a:extLst>
              <a:ext uri="{FF2B5EF4-FFF2-40B4-BE49-F238E27FC236}">
                <a16:creationId xmlns:a16="http://schemas.microsoft.com/office/drawing/2014/main" id="{801C1C43-4002-B39F-93C0-5ABB6C0D2DCD}"/>
              </a:ext>
            </a:extLst>
          </p:cNvPr>
          <p:cNvSpPr txBox="1"/>
          <p:nvPr/>
        </p:nvSpPr>
        <p:spPr>
          <a:xfrm>
            <a:off x="457199" y="902461"/>
            <a:ext cx="7863842" cy="444501"/>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0" tIns="0" rIns="0" bIns="0" anchor="ctr">
            <a:spAutoFit/>
          </a:bodyPr>
          <a:lstStyle>
            <a:lvl1pPr>
              <a:defRPr sz="3000" b="1">
                <a:solidFill>
                  <a:srgbClr val="1B2A4A"/>
                </a:solidFill>
                <a:latin typeface="Bookman Old Style"/>
                <a:ea typeface="Bookman Old Style"/>
                <a:cs typeface="Bookman Old Style"/>
                <a:sym typeface="Bookman Old Style"/>
              </a:defRPr>
            </a:lvl1pPr>
          </a:lstStyle>
          <a:p>
            <a:r>
              <a:t>Let’s talk about Efficacy</a:t>
            </a:r>
          </a:p>
        </p:txBody>
      </p:sp>
      <p:sp>
        <p:nvSpPr>
          <p:cNvPr id="2191" name="TextBox 5">
            <a:extLst>
              <a:ext uri="{FF2B5EF4-FFF2-40B4-BE49-F238E27FC236}">
                <a16:creationId xmlns:a16="http://schemas.microsoft.com/office/drawing/2014/main" id="{7841113F-08A8-36D3-1A23-238D9DE7A629}"/>
              </a:ext>
            </a:extLst>
          </p:cNvPr>
          <p:cNvSpPr txBox="1"/>
          <p:nvPr/>
        </p:nvSpPr>
        <p:spPr>
          <a:xfrm>
            <a:off x="6446520" y="384555"/>
            <a:ext cx="886968" cy="127001"/>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0" tIns="0" rIns="0" bIns="0" anchor="ctr">
            <a:spAutoFit/>
          </a:bodyPr>
          <a:lstStyle>
            <a:lvl1pPr algn="ctr">
              <a:defRPr sz="900" b="1">
                <a:solidFill>
                  <a:srgbClr val="FFFFFF"/>
                </a:solidFill>
              </a:defRPr>
            </a:lvl1pPr>
          </a:lstStyle>
          <a:p>
            <a:r>
              <a:t>Evaluation</a:t>
            </a:r>
          </a:p>
        </p:txBody>
      </p:sp>
      <p:sp>
        <p:nvSpPr>
          <p:cNvPr id="2197" name="Rectangle 11">
            <a:extLst>
              <a:ext uri="{FF2B5EF4-FFF2-40B4-BE49-F238E27FC236}">
                <a16:creationId xmlns:a16="http://schemas.microsoft.com/office/drawing/2014/main" id="{A630AE14-B487-78CC-BB74-53264EF4D081}"/>
              </a:ext>
            </a:extLst>
          </p:cNvPr>
          <p:cNvSpPr/>
          <p:nvPr/>
        </p:nvSpPr>
        <p:spPr>
          <a:xfrm>
            <a:off x="457200" y="4716525"/>
            <a:ext cx="8229600" cy="12701"/>
          </a:xfrm>
          <a:prstGeom prst="rect">
            <a:avLst/>
          </a:prstGeom>
          <a:solidFill>
            <a:srgbClr val="C9C3BB"/>
          </a:solidFill>
          <a:ln w="12700">
            <a:miter lim="400000"/>
          </a:ln>
        </p:spPr>
        <p:txBody>
          <a:bodyPr lIns="45719" rIns="45719" anchor="ctr"/>
          <a:lstStyle/>
          <a:p>
            <a:endParaRPr/>
          </a:p>
        </p:txBody>
      </p:sp>
      <p:sp>
        <p:nvSpPr>
          <p:cNvPr id="2198" name="TextBox 12">
            <a:extLst>
              <a:ext uri="{FF2B5EF4-FFF2-40B4-BE49-F238E27FC236}">
                <a16:creationId xmlns:a16="http://schemas.microsoft.com/office/drawing/2014/main" id="{B8173BF6-53A3-49F9-CF87-26E8DFCD7508}"/>
              </a:ext>
            </a:extLst>
          </p:cNvPr>
          <p:cNvSpPr txBox="1"/>
          <p:nvPr/>
        </p:nvSpPr>
        <p:spPr>
          <a:xfrm>
            <a:off x="457200" y="4846828"/>
            <a:ext cx="2743200" cy="127001"/>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0" tIns="0" rIns="0" bIns="0" anchor="ctr">
            <a:spAutoFit/>
          </a:bodyPr>
          <a:lstStyle/>
          <a:p>
            <a:pPr>
              <a:defRPr sz="800" b="1" spc="100">
                <a:solidFill>
                  <a:srgbClr val="004791"/>
                </a:solidFill>
              </a:defRPr>
            </a:pPr>
            <a:r>
              <a:t>KTH</a:t>
            </a:r>
            <a:r>
              <a:rPr b="0">
                <a:solidFill>
                  <a:srgbClr val="C9C3BB"/>
                </a:solidFill>
              </a:rPr>
              <a:t>  /  </a:t>
            </a:r>
            <a:r>
              <a:rPr>
                <a:solidFill>
                  <a:srgbClr val="57068C"/>
                </a:solidFill>
              </a:rPr>
              <a:t>NYU</a:t>
            </a:r>
            <a:r>
              <a:rPr b="0">
                <a:solidFill>
                  <a:srgbClr val="C9C3BB"/>
                </a:solidFill>
              </a:rPr>
              <a:t>  /  </a:t>
            </a:r>
            <a:r>
              <a:rPr>
                <a:solidFill>
                  <a:srgbClr val="0066B3"/>
                </a:solidFill>
              </a:rPr>
              <a:t>TU Wien</a:t>
            </a:r>
          </a:p>
        </p:txBody>
      </p:sp>
      <p:sp>
        <p:nvSpPr>
          <p:cNvPr id="2199" name="TextBox 13">
            <a:extLst>
              <a:ext uri="{FF2B5EF4-FFF2-40B4-BE49-F238E27FC236}">
                <a16:creationId xmlns:a16="http://schemas.microsoft.com/office/drawing/2014/main" id="{50955916-30A4-E757-B18B-0422447CA25B}"/>
              </a:ext>
            </a:extLst>
          </p:cNvPr>
          <p:cNvSpPr txBox="1"/>
          <p:nvPr/>
        </p:nvSpPr>
        <p:spPr>
          <a:xfrm>
            <a:off x="5486400" y="4846828"/>
            <a:ext cx="2743200" cy="127001"/>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0" tIns="0" rIns="0" bIns="0" anchor="ctr">
            <a:spAutoFit/>
          </a:bodyPr>
          <a:lstStyle>
            <a:lvl1pPr algn="r">
              <a:defRPr sz="800">
                <a:solidFill>
                  <a:srgbClr val="5C6470"/>
                </a:solidFill>
              </a:defRPr>
            </a:lvl1pPr>
          </a:lstStyle>
          <a:p>
            <a:r>
              <a:t>Paris Carbone</a:t>
            </a:r>
          </a:p>
        </p:txBody>
      </p:sp>
      <p:sp>
        <p:nvSpPr>
          <p:cNvPr id="2200" name="TextBox 14">
            <a:extLst>
              <a:ext uri="{FF2B5EF4-FFF2-40B4-BE49-F238E27FC236}">
                <a16:creationId xmlns:a16="http://schemas.microsoft.com/office/drawing/2014/main" id="{E6074E3D-1473-4623-D3EB-5401048A8C50}"/>
              </a:ext>
            </a:extLst>
          </p:cNvPr>
          <p:cNvSpPr txBox="1">
            <a:spLocks noGrp="1"/>
          </p:cNvSpPr>
          <p:nvPr>
            <p:ph type="sldNum" sz="quarter" idx="4294967295"/>
          </p:nvPr>
        </p:nvSpPr>
        <p:spPr>
          <a:xfrm>
            <a:off x="8559799" y="4846828"/>
            <a:ext cx="127001" cy="127001"/>
          </a:xfrm>
          <a:prstGeom prst="rect">
            <a:avLst/>
          </a:prstGeom>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0" tIns="0" rIns="0" bIns="0"/>
          <a:lstStyle>
            <a:lvl1pPr>
              <a:defRPr sz="800">
                <a:solidFill>
                  <a:srgbClr val="5C6470"/>
                </a:solidFill>
              </a:defRPr>
            </a:lvl1pPr>
          </a:lstStyle>
          <a:p>
            <a:fld id="{86CB4B4D-7CA3-9044-876B-883B54F8677D}" type="slidenum">
              <a:rPr/>
              <a:t>78</a:t>
            </a:fld>
            <a:endParaRPr/>
          </a:p>
        </p:txBody>
      </p:sp>
      <p:sp>
        <p:nvSpPr>
          <p:cNvPr id="2201" name="Rounded Rectangle 15">
            <a:extLst>
              <a:ext uri="{FF2B5EF4-FFF2-40B4-BE49-F238E27FC236}">
                <a16:creationId xmlns:a16="http://schemas.microsoft.com/office/drawing/2014/main" id="{0A86B384-D7F6-25E3-3A43-9B3AD114143B}"/>
              </a:ext>
            </a:extLst>
          </p:cNvPr>
          <p:cNvSpPr/>
          <p:nvPr/>
        </p:nvSpPr>
        <p:spPr>
          <a:xfrm>
            <a:off x="457200" y="1752599"/>
            <a:ext cx="3977639" cy="888386"/>
          </a:xfrm>
          <a:prstGeom prst="roundRect">
            <a:avLst>
              <a:gd name="adj" fmla="val 6021"/>
            </a:avLst>
          </a:prstGeom>
          <a:solidFill>
            <a:srgbClr val="F5F1ED"/>
          </a:solidFill>
          <a:ln w="12700">
            <a:miter lim="400000"/>
          </a:ln>
        </p:spPr>
        <p:txBody>
          <a:bodyPr lIns="45719" rIns="45719" anchor="ctr"/>
          <a:lstStyle/>
          <a:p>
            <a:endParaRPr/>
          </a:p>
        </p:txBody>
      </p:sp>
      <p:sp>
        <p:nvSpPr>
          <p:cNvPr id="2202" name="TextBox 16">
            <a:extLst>
              <a:ext uri="{FF2B5EF4-FFF2-40B4-BE49-F238E27FC236}">
                <a16:creationId xmlns:a16="http://schemas.microsoft.com/office/drawing/2014/main" id="{EB75AB48-C157-3FAF-9EFA-452172B7F5E7}"/>
              </a:ext>
            </a:extLst>
          </p:cNvPr>
          <p:cNvSpPr txBox="1"/>
          <p:nvPr/>
        </p:nvSpPr>
        <p:spPr>
          <a:xfrm>
            <a:off x="658368" y="1880616"/>
            <a:ext cx="2377440" cy="156865"/>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0" tIns="0" rIns="0" bIns="0">
            <a:spAutoFit/>
          </a:bodyPr>
          <a:lstStyle>
            <a:lvl1pPr>
              <a:defRPr sz="1200" b="1" spc="160">
                <a:solidFill>
                  <a:srgbClr val="004791"/>
                </a:solidFill>
              </a:defRPr>
            </a:lvl1pPr>
          </a:lstStyle>
          <a:p>
            <a:r>
              <a:t>① GLOBAL MATCHING</a:t>
            </a:r>
          </a:p>
        </p:txBody>
      </p:sp>
      <p:sp>
        <p:nvSpPr>
          <p:cNvPr id="2203" name="TextBox 17">
            <a:extLst>
              <a:ext uri="{FF2B5EF4-FFF2-40B4-BE49-F238E27FC236}">
                <a16:creationId xmlns:a16="http://schemas.microsoft.com/office/drawing/2014/main" id="{E8479256-2805-E5A1-6370-A0E419777D8D}"/>
              </a:ext>
            </a:extLst>
          </p:cNvPr>
          <p:cNvSpPr txBox="1"/>
          <p:nvPr/>
        </p:nvSpPr>
        <p:spPr>
          <a:xfrm>
            <a:off x="658368" y="2118360"/>
            <a:ext cx="3611880" cy="156865"/>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0" tIns="0" rIns="0" bIns="0">
            <a:spAutoFit/>
          </a:bodyPr>
          <a:lstStyle>
            <a:lvl1pPr>
              <a:defRPr sz="1200" b="1">
                <a:solidFill>
                  <a:srgbClr val="1B2A4A"/>
                </a:solidFill>
              </a:defRPr>
            </a:lvl1pPr>
          </a:lstStyle>
          <a:p>
            <a:r>
              <a:t>Output a complete alignment  →  P / R / F1</a:t>
            </a:r>
          </a:p>
        </p:txBody>
      </p:sp>
      <p:sp>
        <p:nvSpPr>
          <p:cNvPr id="2204" name="TextBox 18">
            <a:extLst>
              <a:ext uri="{FF2B5EF4-FFF2-40B4-BE49-F238E27FC236}">
                <a16:creationId xmlns:a16="http://schemas.microsoft.com/office/drawing/2014/main" id="{8B24BBE5-6EB9-BCA3-DBF3-1E62F3C83F92}"/>
              </a:ext>
            </a:extLst>
          </p:cNvPr>
          <p:cNvSpPr txBox="1"/>
          <p:nvPr/>
        </p:nvSpPr>
        <p:spPr>
          <a:xfrm>
            <a:off x="505968" y="2356104"/>
            <a:ext cx="3840480" cy="156865"/>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0" tIns="0" rIns="0" bIns="0">
            <a:spAutoFit/>
          </a:bodyPr>
          <a:lstStyle>
            <a:lvl1pPr>
              <a:lnSpc>
                <a:spcPct val="115000"/>
              </a:lnSpc>
              <a:defRPr sz="1200" i="1">
                <a:solidFill>
                  <a:srgbClr val="5C6470"/>
                </a:solidFill>
              </a:defRPr>
            </a:lvl1pPr>
          </a:lstStyle>
          <a:p>
            <a:r>
              <a:t>“Can you produce an alignment someone could actually use?”</a:t>
            </a:r>
          </a:p>
        </p:txBody>
      </p:sp>
      <p:sp>
        <p:nvSpPr>
          <p:cNvPr id="2205" name="Rounded Rectangle 19">
            <a:extLst>
              <a:ext uri="{FF2B5EF4-FFF2-40B4-BE49-F238E27FC236}">
                <a16:creationId xmlns:a16="http://schemas.microsoft.com/office/drawing/2014/main" id="{2B7425B5-5633-B686-5584-461EC12E79B5}"/>
              </a:ext>
            </a:extLst>
          </p:cNvPr>
          <p:cNvSpPr/>
          <p:nvPr/>
        </p:nvSpPr>
        <p:spPr>
          <a:xfrm>
            <a:off x="4709159" y="1752599"/>
            <a:ext cx="3977640" cy="888386"/>
          </a:xfrm>
          <a:prstGeom prst="roundRect">
            <a:avLst>
              <a:gd name="adj" fmla="val 6021"/>
            </a:avLst>
          </a:prstGeom>
          <a:solidFill>
            <a:srgbClr val="E8ECF1"/>
          </a:solidFill>
          <a:ln w="12700">
            <a:miter lim="400000"/>
          </a:ln>
        </p:spPr>
        <p:txBody>
          <a:bodyPr lIns="45719" rIns="45719" anchor="ctr"/>
          <a:lstStyle/>
          <a:p>
            <a:endParaRPr/>
          </a:p>
        </p:txBody>
      </p:sp>
      <p:sp>
        <p:nvSpPr>
          <p:cNvPr id="2206" name="TextBox 20">
            <a:extLst>
              <a:ext uri="{FF2B5EF4-FFF2-40B4-BE49-F238E27FC236}">
                <a16:creationId xmlns:a16="http://schemas.microsoft.com/office/drawing/2014/main" id="{45EBFE48-1636-EED8-B298-F7189D01EDB3}"/>
              </a:ext>
            </a:extLst>
          </p:cNvPr>
          <p:cNvSpPr txBox="1"/>
          <p:nvPr/>
        </p:nvSpPr>
        <p:spPr>
          <a:xfrm>
            <a:off x="4910328" y="1880616"/>
            <a:ext cx="2377441" cy="156865"/>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0" tIns="0" rIns="0" bIns="0">
            <a:spAutoFit/>
          </a:bodyPr>
          <a:lstStyle>
            <a:lvl1pPr>
              <a:defRPr sz="1200" b="1" spc="160">
                <a:solidFill>
                  <a:srgbClr val="0066B3"/>
                </a:solidFill>
              </a:defRPr>
            </a:lvl1pPr>
          </a:lstStyle>
          <a:p>
            <a:r>
              <a:t>② LOCAL RANKING</a:t>
            </a:r>
          </a:p>
        </p:txBody>
      </p:sp>
      <p:sp>
        <p:nvSpPr>
          <p:cNvPr id="2207" name="TextBox 21">
            <a:extLst>
              <a:ext uri="{FF2B5EF4-FFF2-40B4-BE49-F238E27FC236}">
                <a16:creationId xmlns:a16="http://schemas.microsoft.com/office/drawing/2014/main" id="{8BACE618-C317-A4F6-F645-218205181F0B}"/>
              </a:ext>
            </a:extLst>
          </p:cNvPr>
          <p:cNvSpPr txBox="1"/>
          <p:nvPr/>
        </p:nvSpPr>
        <p:spPr>
          <a:xfrm>
            <a:off x="4910328" y="2118360"/>
            <a:ext cx="3611881" cy="156865"/>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0" tIns="0" rIns="0" bIns="0">
            <a:spAutoFit/>
          </a:bodyPr>
          <a:lstStyle>
            <a:lvl1pPr>
              <a:defRPr sz="1200" b="1">
                <a:solidFill>
                  <a:srgbClr val="1B2A4A"/>
                </a:solidFill>
              </a:defRPr>
            </a:lvl1pPr>
          </a:lstStyle>
          <a:p>
            <a:r>
              <a:t>Rank the truth against 100 negatives  →  MRR, Hits@1</a:t>
            </a:r>
          </a:p>
        </p:txBody>
      </p:sp>
      <p:sp>
        <p:nvSpPr>
          <p:cNvPr id="2208" name="TextBox 22">
            <a:extLst>
              <a:ext uri="{FF2B5EF4-FFF2-40B4-BE49-F238E27FC236}">
                <a16:creationId xmlns:a16="http://schemas.microsoft.com/office/drawing/2014/main" id="{89F2A8BA-CED7-70B9-6013-A6570D124644}"/>
              </a:ext>
            </a:extLst>
          </p:cNvPr>
          <p:cNvSpPr txBox="1"/>
          <p:nvPr/>
        </p:nvSpPr>
        <p:spPr>
          <a:xfrm>
            <a:off x="4757928" y="2356104"/>
            <a:ext cx="3730230" cy="156865"/>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0" tIns="0" rIns="0" bIns="0">
            <a:spAutoFit/>
          </a:bodyPr>
          <a:lstStyle>
            <a:lvl1pPr>
              <a:lnSpc>
                <a:spcPct val="115000"/>
              </a:lnSpc>
              <a:defRPr sz="1200" i="1">
                <a:solidFill>
                  <a:srgbClr val="5C6470"/>
                </a:solidFill>
              </a:defRPr>
            </a:lvl1pPr>
          </a:lstStyle>
          <a:p>
            <a:r>
              <a:t>“Can you tell the right answer from a hundred wrong ones?”</a:t>
            </a:r>
          </a:p>
        </p:txBody>
      </p:sp>
      <p:sp>
        <p:nvSpPr>
          <p:cNvPr id="2209" name="TextBox 25">
            <a:extLst>
              <a:ext uri="{FF2B5EF4-FFF2-40B4-BE49-F238E27FC236}">
                <a16:creationId xmlns:a16="http://schemas.microsoft.com/office/drawing/2014/main" id="{EC3EF13E-300A-CED2-0299-A04356A02016}"/>
              </a:ext>
            </a:extLst>
          </p:cNvPr>
          <p:cNvSpPr txBox="1"/>
          <p:nvPr/>
        </p:nvSpPr>
        <p:spPr>
          <a:xfrm>
            <a:off x="694944" y="2769027"/>
            <a:ext cx="7754112" cy="703367"/>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0" tIns="0" rIns="0" bIns="0">
            <a:spAutoFit/>
          </a:bodyPr>
          <a:lstStyle/>
          <a:p>
            <a:pPr>
              <a:lnSpc>
                <a:spcPct val="115000"/>
              </a:lnSpc>
              <a:defRPr sz="1400">
                <a:solidFill>
                  <a:srgbClr val="5C6470"/>
                </a:solidFill>
              </a:defRPr>
            </a:pPr>
            <a:r>
              <a:t>The reference mappings are known to be incomplete. Under global matching, a system that proposes a </a:t>
            </a:r>
            <a:r>
              <a:rPr b="1">
                <a:solidFill>
                  <a:srgbClr val="1B2A4A"/>
                </a:solidFill>
              </a:rPr>
              <a:t>correct</a:t>
            </a:r>
            <a:r>
              <a:t> mapping that is missing from the gold standard is punished as a false positive. Fixing the candidate set removes that penalty.</a:t>
            </a:r>
          </a:p>
        </p:txBody>
      </p:sp>
      <p:sp>
        <p:nvSpPr>
          <p:cNvPr id="2210" name="Rounded Rectangle 27">
            <a:extLst>
              <a:ext uri="{FF2B5EF4-FFF2-40B4-BE49-F238E27FC236}">
                <a16:creationId xmlns:a16="http://schemas.microsoft.com/office/drawing/2014/main" id="{BD680F2C-E569-6B9A-880A-7B36E344A3B2}"/>
              </a:ext>
            </a:extLst>
          </p:cNvPr>
          <p:cNvSpPr/>
          <p:nvPr/>
        </p:nvSpPr>
        <p:spPr>
          <a:xfrm>
            <a:off x="457200" y="3927347"/>
            <a:ext cx="1536192" cy="438913"/>
          </a:xfrm>
          <a:prstGeom prst="roundRect">
            <a:avLst>
              <a:gd name="adj" fmla="val 4500"/>
            </a:avLst>
          </a:prstGeom>
          <a:solidFill>
            <a:srgbClr val="E8ECF1"/>
          </a:solidFill>
          <a:ln w="12700">
            <a:miter lim="400000"/>
          </a:ln>
        </p:spPr>
        <p:txBody>
          <a:bodyPr lIns="45719" rIns="45719" anchor="ctr"/>
          <a:lstStyle/>
          <a:p>
            <a:endParaRPr/>
          </a:p>
        </p:txBody>
      </p:sp>
      <p:sp>
        <p:nvSpPr>
          <p:cNvPr id="2211" name="TextBox 28">
            <a:extLst>
              <a:ext uri="{FF2B5EF4-FFF2-40B4-BE49-F238E27FC236}">
                <a16:creationId xmlns:a16="http://schemas.microsoft.com/office/drawing/2014/main" id="{7E6D6B7B-18CD-F5B0-AEA0-98E5129AB5C1}"/>
              </a:ext>
            </a:extLst>
          </p:cNvPr>
          <p:cNvSpPr txBox="1"/>
          <p:nvPr/>
        </p:nvSpPr>
        <p:spPr>
          <a:xfrm>
            <a:off x="548639" y="3973067"/>
            <a:ext cx="1353314" cy="137072"/>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0" tIns="0" rIns="0" bIns="0">
            <a:spAutoFit/>
          </a:bodyPr>
          <a:lstStyle>
            <a:lvl1pPr algn="ctr">
              <a:defRPr sz="1000" b="1">
                <a:solidFill>
                  <a:srgbClr val="1B2A4A"/>
                </a:solidFill>
              </a:defRPr>
            </a:lvl1pPr>
          </a:lstStyle>
          <a:p>
            <a:r>
              <a:t>OMIM – ORDO</a:t>
            </a:r>
          </a:p>
        </p:txBody>
      </p:sp>
      <p:sp>
        <p:nvSpPr>
          <p:cNvPr id="2212" name="TextBox 29">
            <a:extLst>
              <a:ext uri="{FF2B5EF4-FFF2-40B4-BE49-F238E27FC236}">
                <a16:creationId xmlns:a16="http://schemas.microsoft.com/office/drawing/2014/main" id="{27DF0997-E942-7001-9395-3EE90B272567}"/>
              </a:ext>
            </a:extLst>
          </p:cNvPr>
          <p:cNvSpPr txBox="1"/>
          <p:nvPr/>
        </p:nvSpPr>
        <p:spPr>
          <a:xfrm>
            <a:off x="548639" y="4155947"/>
            <a:ext cx="1353314" cy="137072"/>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0" tIns="0" rIns="0" bIns="0">
            <a:spAutoFit/>
          </a:bodyPr>
          <a:lstStyle>
            <a:lvl1pPr algn="ctr">
              <a:defRPr sz="1000">
                <a:solidFill>
                  <a:srgbClr val="7A828E"/>
                </a:solidFill>
              </a:defRPr>
            </a:lvl1pPr>
          </a:lstStyle>
          <a:p>
            <a:r>
              <a:t>disease</a:t>
            </a:r>
          </a:p>
        </p:txBody>
      </p:sp>
      <p:sp>
        <p:nvSpPr>
          <p:cNvPr id="2213" name="Rounded Rectangle 30">
            <a:extLst>
              <a:ext uri="{FF2B5EF4-FFF2-40B4-BE49-F238E27FC236}">
                <a16:creationId xmlns:a16="http://schemas.microsoft.com/office/drawing/2014/main" id="{9E414B6E-7981-470C-1D53-4B734993AF98}"/>
              </a:ext>
            </a:extLst>
          </p:cNvPr>
          <p:cNvSpPr/>
          <p:nvPr/>
        </p:nvSpPr>
        <p:spPr>
          <a:xfrm>
            <a:off x="2121407" y="3927347"/>
            <a:ext cx="1536193" cy="438913"/>
          </a:xfrm>
          <a:prstGeom prst="roundRect">
            <a:avLst>
              <a:gd name="adj" fmla="val 4500"/>
            </a:avLst>
          </a:prstGeom>
          <a:solidFill>
            <a:srgbClr val="E8ECF1"/>
          </a:solidFill>
          <a:ln w="12700">
            <a:miter lim="400000"/>
          </a:ln>
        </p:spPr>
        <p:txBody>
          <a:bodyPr lIns="45719" rIns="45719" anchor="ctr"/>
          <a:lstStyle/>
          <a:p>
            <a:endParaRPr/>
          </a:p>
        </p:txBody>
      </p:sp>
      <p:sp>
        <p:nvSpPr>
          <p:cNvPr id="2214" name="TextBox 31">
            <a:extLst>
              <a:ext uri="{FF2B5EF4-FFF2-40B4-BE49-F238E27FC236}">
                <a16:creationId xmlns:a16="http://schemas.microsoft.com/office/drawing/2014/main" id="{4D7FF2FD-755E-4052-40D3-3A184D70AF54}"/>
              </a:ext>
            </a:extLst>
          </p:cNvPr>
          <p:cNvSpPr txBox="1"/>
          <p:nvPr/>
        </p:nvSpPr>
        <p:spPr>
          <a:xfrm>
            <a:off x="2212848" y="3973067"/>
            <a:ext cx="1353313" cy="137072"/>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0" tIns="0" rIns="0" bIns="0">
            <a:spAutoFit/>
          </a:bodyPr>
          <a:lstStyle>
            <a:lvl1pPr algn="ctr">
              <a:defRPr sz="1000" b="1">
                <a:solidFill>
                  <a:srgbClr val="1B2A4A"/>
                </a:solidFill>
              </a:defRPr>
            </a:lvl1pPr>
          </a:lstStyle>
          <a:p>
            <a:r>
              <a:t>NCIT – DOID</a:t>
            </a:r>
          </a:p>
        </p:txBody>
      </p:sp>
      <p:sp>
        <p:nvSpPr>
          <p:cNvPr id="2215" name="TextBox 32">
            <a:extLst>
              <a:ext uri="{FF2B5EF4-FFF2-40B4-BE49-F238E27FC236}">
                <a16:creationId xmlns:a16="http://schemas.microsoft.com/office/drawing/2014/main" id="{9DEB1534-9CF0-D3E4-BCF2-781EE2D9409F}"/>
              </a:ext>
            </a:extLst>
          </p:cNvPr>
          <p:cNvSpPr txBox="1"/>
          <p:nvPr/>
        </p:nvSpPr>
        <p:spPr>
          <a:xfrm>
            <a:off x="2212848" y="4155947"/>
            <a:ext cx="1353313" cy="137072"/>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0" tIns="0" rIns="0" bIns="0">
            <a:spAutoFit/>
          </a:bodyPr>
          <a:lstStyle>
            <a:lvl1pPr algn="ctr">
              <a:defRPr sz="1000">
                <a:solidFill>
                  <a:srgbClr val="7A828E"/>
                </a:solidFill>
              </a:defRPr>
            </a:lvl1pPr>
          </a:lstStyle>
          <a:p>
            <a:r>
              <a:t>disease</a:t>
            </a:r>
          </a:p>
        </p:txBody>
      </p:sp>
      <p:sp>
        <p:nvSpPr>
          <p:cNvPr id="2216" name="Rounded Rectangle 33">
            <a:extLst>
              <a:ext uri="{FF2B5EF4-FFF2-40B4-BE49-F238E27FC236}">
                <a16:creationId xmlns:a16="http://schemas.microsoft.com/office/drawing/2014/main" id="{A109F386-7662-C5B1-1C33-843F6E23B2BA}"/>
              </a:ext>
            </a:extLst>
          </p:cNvPr>
          <p:cNvSpPr/>
          <p:nvPr/>
        </p:nvSpPr>
        <p:spPr>
          <a:xfrm>
            <a:off x="3785615" y="3927347"/>
            <a:ext cx="1536193" cy="438913"/>
          </a:xfrm>
          <a:prstGeom prst="roundRect">
            <a:avLst>
              <a:gd name="adj" fmla="val 4500"/>
            </a:avLst>
          </a:prstGeom>
          <a:solidFill>
            <a:srgbClr val="E8ECF1"/>
          </a:solidFill>
          <a:ln w="12700">
            <a:miter lim="400000"/>
          </a:ln>
        </p:spPr>
        <p:txBody>
          <a:bodyPr lIns="45719" rIns="45719" anchor="ctr"/>
          <a:lstStyle/>
          <a:p>
            <a:endParaRPr/>
          </a:p>
        </p:txBody>
      </p:sp>
      <p:sp>
        <p:nvSpPr>
          <p:cNvPr id="2217" name="TextBox 34">
            <a:extLst>
              <a:ext uri="{FF2B5EF4-FFF2-40B4-BE49-F238E27FC236}">
                <a16:creationId xmlns:a16="http://schemas.microsoft.com/office/drawing/2014/main" id="{9E898254-5B67-BADE-ED83-DF24E5EB6FBF}"/>
              </a:ext>
            </a:extLst>
          </p:cNvPr>
          <p:cNvSpPr txBox="1"/>
          <p:nvPr/>
        </p:nvSpPr>
        <p:spPr>
          <a:xfrm>
            <a:off x="3877055" y="3973067"/>
            <a:ext cx="1353314" cy="137072"/>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0" tIns="0" rIns="0" bIns="0">
            <a:spAutoFit/>
          </a:bodyPr>
          <a:lstStyle>
            <a:lvl1pPr algn="ctr">
              <a:defRPr sz="1000" b="1">
                <a:solidFill>
                  <a:srgbClr val="1B2A4A"/>
                </a:solidFill>
              </a:defRPr>
            </a:lvl1pPr>
          </a:lstStyle>
          <a:p>
            <a:r>
              <a:t>SNOMED – FMA</a:t>
            </a:r>
          </a:p>
        </p:txBody>
      </p:sp>
      <p:sp>
        <p:nvSpPr>
          <p:cNvPr id="2218" name="TextBox 35">
            <a:extLst>
              <a:ext uri="{FF2B5EF4-FFF2-40B4-BE49-F238E27FC236}">
                <a16:creationId xmlns:a16="http://schemas.microsoft.com/office/drawing/2014/main" id="{79B9B5CF-9010-54A5-0168-F03DC5F56040}"/>
              </a:ext>
            </a:extLst>
          </p:cNvPr>
          <p:cNvSpPr txBox="1"/>
          <p:nvPr/>
        </p:nvSpPr>
        <p:spPr>
          <a:xfrm>
            <a:off x="3877055" y="4155947"/>
            <a:ext cx="1353314" cy="137072"/>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0" tIns="0" rIns="0" bIns="0">
            <a:spAutoFit/>
          </a:bodyPr>
          <a:lstStyle>
            <a:lvl1pPr algn="ctr">
              <a:defRPr sz="1000">
                <a:solidFill>
                  <a:srgbClr val="7A828E"/>
                </a:solidFill>
              </a:defRPr>
            </a:lvl1pPr>
          </a:lstStyle>
          <a:p>
            <a:r>
              <a:t>body</a:t>
            </a:r>
          </a:p>
        </p:txBody>
      </p:sp>
      <p:sp>
        <p:nvSpPr>
          <p:cNvPr id="2219" name="Rounded Rectangle 36">
            <a:extLst>
              <a:ext uri="{FF2B5EF4-FFF2-40B4-BE49-F238E27FC236}">
                <a16:creationId xmlns:a16="http://schemas.microsoft.com/office/drawing/2014/main" id="{99C17DC6-5778-E12A-39CC-D65EEBD411CF}"/>
              </a:ext>
            </a:extLst>
          </p:cNvPr>
          <p:cNvSpPr/>
          <p:nvPr/>
        </p:nvSpPr>
        <p:spPr>
          <a:xfrm>
            <a:off x="5449823" y="3927347"/>
            <a:ext cx="1536193" cy="438913"/>
          </a:xfrm>
          <a:prstGeom prst="roundRect">
            <a:avLst>
              <a:gd name="adj" fmla="val 4500"/>
            </a:avLst>
          </a:prstGeom>
          <a:solidFill>
            <a:srgbClr val="E8ECF1"/>
          </a:solidFill>
          <a:ln w="12700">
            <a:miter lim="400000"/>
          </a:ln>
        </p:spPr>
        <p:txBody>
          <a:bodyPr lIns="45719" rIns="45719" anchor="ctr"/>
          <a:lstStyle/>
          <a:p>
            <a:endParaRPr/>
          </a:p>
        </p:txBody>
      </p:sp>
      <p:sp>
        <p:nvSpPr>
          <p:cNvPr id="2220" name="TextBox 37">
            <a:extLst>
              <a:ext uri="{FF2B5EF4-FFF2-40B4-BE49-F238E27FC236}">
                <a16:creationId xmlns:a16="http://schemas.microsoft.com/office/drawing/2014/main" id="{922759E8-5E4E-433D-E6EE-57BAB9771972}"/>
              </a:ext>
            </a:extLst>
          </p:cNvPr>
          <p:cNvSpPr txBox="1"/>
          <p:nvPr/>
        </p:nvSpPr>
        <p:spPr>
          <a:xfrm>
            <a:off x="5541264" y="3973067"/>
            <a:ext cx="1353313" cy="137072"/>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0" tIns="0" rIns="0" bIns="0">
            <a:spAutoFit/>
          </a:bodyPr>
          <a:lstStyle>
            <a:lvl1pPr algn="ctr">
              <a:defRPr sz="1000" b="1">
                <a:solidFill>
                  <a:srgbClr val="1B2A4A"/>
                </a:solidFill>
              </a:defRPr>
            </a:lvl1pPr>
          </a:lstStyle>
          <a:p>
            <a:r>
              <a:t>SNOMED – NCIT</a:t>
            </a:r>
          </a:p>
        </p:txBody>
      </p:sp>
      <p:sp>
        <p:nvSpPr>
          <p:cNvPr id="2221" name="TextBox 38">
            <a:extLst>
              <a:ext uri="{FF2B5EF4-FFF2-40B4-BE49-F238E27FC236}">
                <a16:creationId xmlns:a16="http://schemas.microsoft.com/office/drawing/2014/main" id="{743EA42F-FC1E-740C-0762-A315B7112FA7}"/>
              </a:ext>
            </a:extLst>
          </p:cNvPr>
          <p:cNvSpPr txBox="1"/>
          <p:nvPr/>
        </p:nvSpPr>
        <p:spPr>
          <a:xfrm>
            <a:off x="5541264" y="4155947"/>
            <a:ext cx="1353313" cy="137072"/>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0" tIns="0" rIns="0" bIns="0">
            <a:spAutoFit/>
          </a:bodyPr>
          <a:lstStyle>
            <a:lvl1pPr algn="ctr">
              <a:defRPr sz="1000">
                <a:solidFill>
                  <a:srgbClr val="7A828E"/>
                </a:solidFill>
              </a:defRPr>
            </a:lvl1pPr>
          </a:lstStyle>
          <a:p>
            <a:r>
              <a:t>pharm</a:t>
            </a:r>
          </a:p>
        </p:txBody>
      </p:sp>
      <p:sp>
        <p:nvSpPr>
          <p:cNvPr id="2222" name="Rounded Rectangle 39">
            <a:extLst>
              <a:ext uri="{FF2B5EF4-FFF2-40B4-BE49-F238E27FC236}">
                <a16:creationId xmlns:a16="http://schemas.microsoft.com/office/drawing/2014/main" id="{D56F9F92-2C98-3D76-157F-8373DC6EBE87}"/>
              </a:ext>
            </a:extLst>
          </p:cNvPr>
          <p:cNvSpPr/>
          <p:nvPr/>
        </p:nvSpPr>
        <p:spPr>
          <a:xfrm>
            <a:off x="7114031" y="3927347"/>
            <a:ext cx="1536193" cy="438913"/>
          </a:xfrm>
          <a:prstGeom prst="roundRect">
            <a:avLst>
              <a:gd name="adj" fmla="val 4500"/>
            </a:avLst>
          </a:prstGeom>
          <a:solidFill>
            <a:srgbClr val="E8ECF1"/>
          </a:solidFill>
          <a:ln w="12700">
            <a:miter lim="400000"/>
          </a:ln>
        </p:spPr>
        <p:txBody>
          <a:bodyPr lIns="45719" rIns="45719" anchor="ctr"/>
          <a:lstStyle/>
          <a:p>
            <a:endParaRPr/>
          </a:p>
        </p:txBody>
      </p:sp>
      <p:sp>
        <p:nvSpPr>
          <p:cNvPr id="2223" name="TextBox 40">
            <a:extLst>
              <a:ext uri="{FF2B5EF4-FFF2-40B4-BE49-F238E27FC236}">
                <a16:creationId xmlns:a16="http://schemas.microsoft.com/office/drawing/2014/main" id="{58387D12-573B-7FA0-0595-8568B8831F76}"/>
              </a:ext>
            </a:extLst>
          </p:cNvPr>
          <p:cNvSpPr txBox="1"/>
          <p:nvPr/>
        </p:nvSpPr>
        <p:spPr>
          <a:xfrm>
            <a:off x="7205471" y="3973067"/>
            <a:ext cx="1353313" cy="137072"/>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0" tIns="0" rIns="0" bIns="0">
            <a:spAutoFit/>
          </a:bodyPr>
          <a:lstStyle>
            <a:lvl1pPr algn="ctr">
              <a:defRPr sz="1000" b="1">
                <a:solidFill>
                  <a:srgbClr val="1B2A4A"/>
                </a:solidFill>
              </a:defRPr>
            </a:lvl1pPr>
          </a:lstStyle>
          <a:p>
            <a:r>
              <a:t>SNOMED – NCIT</a:t>
            </a:r>
          </a:p>
        </p:txBody>
      </p:sp>
      <p:sp>
        <p:nvSpPr>
          <p:cNvPr id="2224" name="TextBox 41">
            <a:extLst>
              <a:ext uri="{FF2B5EF4-FFF2-40B4-BE49-F238E27FC236}">
                <a16:creationId xmlns:a16="http://schemas.microsoft.com/office/drawing/2014/main" id="{C607666A-9ED0-C493-75B3-D063F0103C02}"/>
              </a:ext>
            </a:extLst>
          </p:cNvPr>
          <p:cNvSpPr txBox="1"/>
          <p:nvPr/>
        </p:nvSpPr>
        <p:spPr>
          <a:xfrm>
            <a:off x="7205471" y="4155947"/>
            <a:ext cx="1353313" cy="137072"/>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0" tIns="0" rIns="0" bIns="0">
            <a:spAutoFit/>
          </a:bodyPr>
          <a:lstStyle>
            <a:lvl1pPr algn="ctr">
              <a:defRPr sz="1000">
                <a:solidFill>
                  <a:srgbClr val="7A828E"/>
                </a:solidFill>
              </a:defRPr>
            </a:lvl1pPr>
          </a:lstStyle>
          <a:p>
            <a:r>
              <a:t>neoplasm</a:t>
            </a:r>
          </a:p>
        </p:txBody>
      </p:sp>
      <p:sp>
        <p:nvSpPr>
          <p:cNvPr id="2225" name="TextBox 42">
            <a:extLst>
              <a:ext uri="{FF2B5EF4-FFF2-40B4-BE49-F238E27FC236}">
                <a16:creationId xmlns:a16="http://schemas.microsoft.com/office/drawing/2014/main" id="{CFFB94B8-7E98-F6A0-FB35-1F67B9F67732}"/>
              </a:ext>
            </a:extLst>
          </p:cNvPr>
          <p:cNvSpPr txBox="1"/>
          <p:nvPr/>
        </p:nvSpPr>
        <p:spPr>
          <a:xfrm>
            <a:off x="457200" y="4535423"/>
            <a:ext cx="8229600" cy="127001"/>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0" tIns="0" rIns="0" bIns="0">
            <a:spAutoFit/>
          </a:bodyPr>
          <a:lstStyle>
            <a:lvl1pPr>
              <a:defRPr sz="700">
                <a:solidFill>
                  <a:srgbClr val="7A828E"/>
                </a:solidFill>
              </a:defRPr>
            </a:lvl1pPr>
          </a:lstStyle>
          <a:p>
            <a:r>
              <a:t>Equivalence and subsumption · unsupervised and semi-supervised · references derived from Mondo and from UMLS concept identifiers</a:t>
            </a:r>
          </a:p>
        </p:txBody>
      </p:sp>
      <p:sp>
        <p:nvSpPr>
          <p:cNvPr id="2226" name="Ontology Alignment Evaluation Initiative’s Bio-ML benchmark : The “TPC” of medical interoperability since 2022">
            <a:extLst>
              <a:ext uri="{FF2B5EF4-FFF2-40B4-BE49-F238E27FC236}">
                <a16:creationId xmlns:a16="http://schemas.microsoft.com/office/drawing/2014/main" id="{AD64F115-7493-A2D6-D44E-87D44AAF9DCF}"/>
              </a:ext>
            </a:extLst>
          </p:cNvPr>
          <p:cNvSpPr txBox="1"/>
          <p:nvPr/>
        </p:nvSpPr>
        <p:spPr>
          <a:xfrm>
            <a:off x="475956" y="1409381"/>
            <a:ext cx="8175984" cy="280800"/>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none" lIns="45719" rIns="45719">
            <a:spAutoFit/>
          </a:bodyPr>
          <a:lstStyle/>
          <a:p>
            <a:pPr>
              <a:lnSpc>
                <a:spcPct val="115000"/>
              </a:lnSpc>
              <a:defRPr sz="1400">
                <a:solidFill>
                  <a:srgbClr val="5C6470"/>
                </a:solidFill>
              </a:defRPr>
            </a:pPr>
            <a:r>
              <a:t>Ontology Alignment Evaluation Initiative’s </a:t>
            </a:r>
            <a:r>
              <a:rPr b="1"/>
              <a:t>Bio-ML benchmark </a:t>
            </a:r>
            <a:r>
              <a:t>: The “TPC” of medical interoperability since 2022</a:t>
            </a:r>
          </a:p>
        </p:txBody>
      </p:sp>
      <p:sp>
        <p:nvSpPr>
          <p:cNvPr id="2227" name="Focuses on matching whole biomedical ontologies">
            <a:extLst>
              <a:ext uri="{FF2B5EF4-FFF2-40B4-BE49-F238E27FC236}">
                <a16:creationId xmlns:a16="http://schemas.microsoft.com/office/drawing/2014/main" id="{CC1F44E0-267A-06AA-FE11-B29C4A1AE62C}"/>
              </a:ext>
            </a:extLst>
          </p:cNvPr>
          <p:cNvSpPr txBox="1"/>
          <p:nvPr/>
        </p:nvSpPr>
        <p:spPr>
          <a:xfrm>
            <a:off x="475696" y="3649364"/>
            <a:ext cx="3269790" cy="248306"/>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none" lIns="45719" rIns="45719">
            <a:spAutoFit/>
          </a:bodyPr>
          <a:lstStyle>
            <a:lvl1pPr defTabSz="457200">
              <a:defRPr sz="1200" b="1"/>
            </a:lvl1pPr>
          </a:lstStyle>
          <a:p>
            <a:r>
              <a:t>Focuses on matching whole biomedical ontologies</a:t>
            </a:r>
          </a:p>
        </p:txBody>
      </p:sp>
    </p:spTree>
    <p:extLst>
      <p:ext uri="{BB962C8B-B14F-4D97-AF65-F5344CB8AC3E}">
        <p14:creationId xmlns:p14="http://schemas.microsoft.com/office/powerpoint/2010/main" val="1983704098"/>
      </p:ext>
    </p:extLst>
  </p:cSld>
  <p:clrMapOvr>
    <a:masterClrMapping/>
  </p:clrMapOvr>
  <p:transition spd="med"/>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1" name="TextBox 1"/>
          <p:cNvSpPr txBox="1"/>
          <p:nvPr/>
        </p:nvSpPr>
        <p:spPr>
          <a:xfrm>
            <a:off x="457200" y="301752"/>
            <a:ext cx="3840480" cy="13426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defRPr sz="1100" b="1" spc="120">
                <a:solidFill>
                  <a:srgbClr val="004791"/>
                </a:solidFill>
              </a:defRPr>
            </a:lvl1pPr>
          </a:lstStyle>
          <a:p>
            <a:r>
              <a:t>THIRD GENERATION</a:t>
            </a:r>
          </a:p>
        </p:txBody>
      </p:sp>
      <p:sp>
        <p:nvSpPr>
          <p:cNvPr id="2232" name="TextBox 2"/>
          <p:cNvSpPr txBox="1"/>
          <p:nvPr/>
        </p:nvSpPr>
        <p:spPr>
          <a:xfrm>
            <a:off x="457199" y="902461"/>
            <a:ext cx="7863842" cy="4445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a:defRPr sz="3000" b="1">
                <a:solidFill>
                  <a:srgbClr val="1B2A4A"/>
                </a:solidFill>
                <a:latin typeface="Bookman Old Style"/>
                <a:ea typeface="Bookman Old Style"/>
                <a:cs typeface="Bookman Old Style"/>
                <a:sym typeface="Bookman Old Style"/>
              </a:defRPr>
            </a:lvl1pPr>
          </a:lstStyle>
          <a:p>
            <a:r>
              <a:t>Ranking is solved. Alignment not yet</a:t>
            </a:r>
          </a:p>
        </p:txBody>
      </p:sp>
      <p:sp>
        <p:nvSpPr>
          <p:cNvPr id="2234" name="TextBox 5"/>
          <p:cNvSpPr txBox="1"/>
          <p:nvPr/>
        </p:nvSpPr>
        <p:spPr>
          <a:xfrm>
            <a:off x="6446520" y="384555"/>
            <a:ext cx="886968"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algn="ctr">
              <a:defRPr sz="900" b="1">
                <a:solidFill>
                  <a:srgbClr val="FFFFFF"/>
                </a:solidFill>
              </a:defRPr>
            </a:lvl1pPr>
          </a:lstStyle>
          <a:p>
            <a:r>
              <a:t>Results</a:t>
            </a:r>
          </a:p>
        </p:txBody>
      </p:sp>
      <p:sp>
        <p:nvSpPr>
          <p:cNvPr id="2240" name="Rectangle 11"/>
          <p:cNvSpPr/>
          <p:nvPr/>
        </p:nvSpPr>
        <p:spPr>
          <a:xfrm>
            <a:off x="457200" y="4716525"/>
            <a:ext cx="8229600" cy="12701"/>
          </a:xfrm>
          <a:prstGeom prst="rect">
            <a:avLst/>
          </a:prstGeom>
          <a:solidFill>
            <a:srgbClr val="C9C3BB"/>
          </a:solidFill>
          <a:ln w="12700">
            <a:miter lim="400000"/>
          </a:ln>
        </p:spPr>
        <p:txBody>
          <a:bodyPr lIns="45719" rIns="45719" anchor="ctr"/>
          <a:lstStyle/>
          <a:p>
            <a:endParaRPr/>
          </a:p>
        </p:txBody>
      </p:sp>
      <p:sp>
        <p:nvSpPr>
          <p:cNvPr id="2241" name="TextBox 12"/>
          <p:cNvSpPr txBox="1"/>
          <p:nvPr/>
        </p:nvSpPr>
        <p:spPr>
          <a:xfrm>
            <a:off x="457200" y="4846828"/>
            <a:ext cx="274320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p>
            <a:pPr>
              <a:defRPr sz="800" b="1" spc="100">
                <a:solidFill>
                  <a:srgbClr val="004791"/>
                </a:solidFill>
              </a:defRPr>
            </a:pPr>
            <a:r>
              <a:t>KTH</a:t>
            </a:r>
            <a:r>
              <a:rPr b="0">
                <a:solidFill>
                  <a:srgbClr val="C9C3BB"/>
                </a:solidFill>
              </a:rPr>
              <a:t>  /  </a:t>
            </a:r>
            <a:r>
              <a:rPr>
                <a:solidFill>
                  <a:srgbClr val="57068C"/>
                </a:solidFill>
              </a:rPr>
              <a:t>NYU</a:t>
            </a:r>
            <a:r>
              <a:rPr b="0">
                <a:solidFill>
                  <a:srgbClr val="C9C3BB"/>
                </a:solidFill>
              </a:rPr>
              <a:t>  /  </a:t>
            </a:r>
            <a:r>
              <a:rPr>
                <a:solidFill>
                  <a:srgbClr val="0066B3"/>
                </a:solidFill>
              </a:rPr>
              <a:t>TU Wien</a:t>
            </a:r>
          </a:p>
        </p:txBody>
      </p:sp>
      <p:sp>
        <p:nvSpPr>
          <p:cNvPr id="2242" name="TextBox 13"/>
          <p:cNvSpPr txBox="1"/>
          <p:nvPr/>
        </p:nvSpPr>
        <p:spPr>
          <a:xfrm>
            <a:off x="5486400" y="4846828"/>
            <a:ext cx="274320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algn="r">
              <a:defRPr sz="800">
                <a:solidFill>
                  <a:srgbClr val="5C6470"/>
                </a:solidFill>
              </a:defRPr>
            </a:lvl1pPr>
          </a:lstStyle>
          <a:p>
            <a:r>
              <a:t>Paris Carbone</a:t>
            </a:r>
          </a:p>
        </p:txBody>
      </p:sp>
      <p:sp>
        <p:nvSpPr>
          <p:cNvPr id="2243" name="TextBox 14"/>
          <p:cNvSpPr txBox="1">
            <a:spLocks noGrp="1"/>
          </p:cNvSpPr>
          <p:nvPr>
            <p:ph type="sldNum" sz="quarter" idx="4294967295"/>
          </p:nvPr>
        </p:nvSpPr>
        <p:spPr>
          <a:xfrm>
            <a:off x="8559799" y="4846828"/>
            <a:ext cx="127001" cy="1270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lstStyle>
            <a:lvl1pPr>
              <a:defRPr sz="800">
                <a:solidFill>
                  <a:srgbClr val="5C6470"/>
                </a:solidFill>
              </a:defRPr>
            </a:lvl1pPr>
          </a:lstStyle>
          <a:p>
            <a:fld id="{86CB4B4D-7CA3-9044-876B-883B54F8677D}" type="slidenum">
              <a:rPr/>
              <a:t>79</a:t>
            </a:fld>
            <a:endParaRPr/>
          </a:p>
        </p:txBody>
      </p:sp>
      <p:sp>
        <p:nvSpPr>
          <p:cNvPr id="2244" name="Rounded Rectangle 15"/>
          <p:cNvSpPr/>
          <p:nvPr/>
        </p:nvSpPr>
        <p:spPr>
          <a:xfrm>
            <a:off x="457200" y="1536700"/>
            <a:ext cx="2651761" cy="1188720"/>
          </a:xfrm>
          <a:prstGeom prst="roundRect">
            <a:avLst>
              <a:gd name="adj" fmla="val 4500"/>
            </a:avLst>
          </a:prstGeom>
          <a:solidFill>
            <a:srgbClr val="F5F1ED"/>
          </a:solidFill>
          <a:ln w="12700">
            <a:miter lim="400000"/>
          </a:ln>
        </p:spPr>
        <p:txBody>
          <a:bodyPr lIns="45719" rIns="45719" anchor="ctr"/>
          <a:lstStyle/>
          <a:p>
            <a:endParaRPr/>
          </a:p>
        </p:txBody>
      </p:sp>
      <p:sp>
        <p:nvSpPr>
          <p:cNvPr id="2245" name="TextBox 16"/>
          <p:cNvSpPr txBox="1"/>
          <p:nvPr/>
        </p:nvSpPr>
        <p:spPr>
          <a:xfrm>
            <a:off x="621791" y="1646427"/>
            <a:ext cx="2322578" cy="29113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defRPr sz="2300" b="1">
                <a:solidFill>
                  <a:srgbClr val="004791"/>
                </a:solidFill>
              </a:defRPr>
            </a:lvl1pPr>
          </a:lstStyle>
          <a:p>
            <a:r>
              <a:t>0.89 – 0.97</a:t>
            </a:r>
          </a:p>
        </p:txBody>
      </p:sp>
      <p:sp>
        <p:nvSpPr>
          <p:cNvPr id="2246" name="TextBox 17"/>
          <p:cNvSpPr txBox="1"/>
          <p:nvPr/>
        </p:nvSpPr>
        <p:spPr>
          <a:xfrm>
            <a:off x="621791" y="1993900"/>
            <a:ext cx="2322578" cy="36305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p>
            <a:pPr>
              <a:lnSpc>
                <a:spcPct val="110000"/>
              </a:lnSpc>
              <a:defRPr sz="1200">
                <a:solidFill>
                  <a:srgbClr val="5C6470"/>
                </a:solidFill>
              </a:defRPr>
            </a:pPr>
            <a:r>
              <a:t>best MRR, local ranking</a:t>
            </a:r>
          </a:p>
          <a:p>
            <a:pPr>
              <a:lnSpc>
                <a:spcPct val="110000"/>
              </a:lnSpc>
              <a:defRPr sz="1200">
                <a:solidFill>
                  <a:srgbClr val="5C6470"/>
                </a:solidFill>
              </a:defRPr>
            </a:pPr>
            <a:r>
              <a:t>every task, every year</a:t>
            </a:r>
          </a:p>
        </p:txBody>
      </p:sp>
      <p:sp>
        <p:nvSpPr>
          <p:cNvPr id="2247" name="TextBox 18"/>
          <p:cNvSpPr txBox="1"/>
          <p:nvPr/>
        </p:nvSpPr>
        <p:spPr>
          <a:xfrm>
            <a:off x="621791" y="2469388"/>
            <a:ext cx="2322578" cy="13426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defRPr sz="1100" b="1">
                <a:solidFill>
                  <a:srgbClr val="004791"/>
                </a:solidFill>
              </a:defRPr>
            </a:lvl1pPr>
          </a:lstStyle>
          <a:p>
            <a:r>
              <a:t>essentially saturated</a:t>
            </a:r>
          </a:p>
        </p:txBody>
      </p:sp>
      <p:sp>
        <p:nvSpPr>
          <p:cNvPr id="2248" name="Rounded Rectangle 19"/>
          <p:cNvSpPr/>
          <p:nvPr/>
        </p:nvSpPr>
        <p:spPr>
          <a:xfrm>
            <a:off x="3246120" y="1536700"/>
            <a:ext cx="2651761" cy="1188720"/>
          </a:xfrm>
          <a:prstGeom prst="roundRect">
            <a:avLst>
              <a:gd name="adj" fmla="val 4500"/>
            </a:avLst>
          </a:prstGeom>
          <a:solidFill>
            <a:srgbClr val="E8ECF1"/>
          </a:solidFill>
          <a:ln w="12700">
            <a:miter lim="400000"/>
          </a:ln>
        </p:spPr>
        <p:txBody>
          <a:bodyPr lIns="45719" rIns="45719" anchor="ctr"/>
          <a:lstStyle/>
          <a:p>
            <a:endParaRPr/>
          </a:p>
        </p:txBody>
      </p:sp>
      <p:sp>
        <p:nvSpPr>
          <p:cNvPr id="2249" name="TextBox 20"/>
          <p:cNvSpPr txBox="1"/>
          <p:nvPr/>
        </p:nvSpPr>
        <p:spPr>
          <a:xfrm>
            <a:off x="3410711" y="1646427"/>
            <a:ext cx="2322578" cy="29113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defRPr sz="2300" b="1">
                <a:solidFill>
                  <a:srgbClr val="1B2A4A"/>
                </a:solidFill>
              </a:defRPr>
            </a:lvl1pPr>
          </a:lstStyle>
          <a:p>
            <a:r>
              <a:t>0.72 – 0.92</a:t>
            </a:r>
          </a:p>
        </p:txBody>
      </p:sp>
      <p:sp>
        <p:nvSpPr>
          <p:cNvPr id="2250" name="TextBox 21"/>
          <p:cNvSpPr txBox="1"/>
          <p:nvPr/>
        </p:nvSpPr>
        <p:spPr>
          <a:xfrm>
            <a:off x="3410711" y="1993900"/>
            <a:ext cx="2322578" cy="36305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p>
            <a:pPr>
              <a:lnSpc>
                <a:spcPct val="110000"/>
              </a:lnSpc>
              <a:defRPr sz="1200">
                <a:solidFill>
                  <a:srgbClr val="5C6470"/>
                </a:solidFill>
              </a:defRPr>
            </a:pPr>
            <a:r>
              <a:t>best F1, global matching</a:t>
            </a:r>
          </a:p>
          <a:p>
            <a:pPr>
              <a:lnSpc>
                <a:spcPct val="110000"/>
              </a:lnSpc>
              <a:defRPr sz="1200">
                <a:solidFill>
                  <a:srgbClr val="5C6470"/>
                </a:solidFill>
              </a:defRPr>
            </a:pPr>
            <a:r>
              <a:t>across the five pairs</a:t>
            </a:r>
          </a:p>
        </p:txBody>
      </p:sp>
      <p:sp>
        <p:nvSpPr>
          <p:cNvPr id="2251" name="TextBox 22"/>
          <p:cNvSpPr txBox="1"/>
          <p:nvPr/>
        </p:nvSpPr>
        <p:spPr>
          <a:xfrm>
            <a:off x="3410711" y="2469388"/>
            <a:ext cx="2322578" cy="13426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defRPr sz="1100" b="1">
                <a:solidFill>
                  <a:srgbClr val="1B2A4A"/>
                </a:solidFill>
              </a:defRPr>
            </a:lvl1pPr>
          </a:lstStyle>
          <a:p>
            <a:r>
              <a:t>and flat since 2023</a:t>
            </a:r>
          </a:p>
        </p:txBody>
      </p:sp>
      <p:sp>
        <p:nvSpPr>
          <p:cNvPr id="2252" name="Rounded Rectangle 23"/>
          <p:cNvSpPr/>
          <p:nvPr/>
        </p:nvSpPr>
        <p:spPr>
          <a:xfrm>
            <a:off x="6035040" y="1536700"/>
            <a:ext cx="2651761" cy="1188720"/>
          </a:xfrm>
          <a:prstGeom prst="roundRect">
            <a:avLst>
              <a:gd name="adj" fmla="val 4500"/>
            </a:avLst>
          </a:prstGeom>
          <a:solidFill>
            <a:srgbClr val="F5F1ED"/>
          </a:solidFill>
          <a:ln w="12700">
            <a:miter lim="400000"/>
          </a:ln>
        </p:spPr>
        <p:txBody>
          <a:bodyPr lIns="45719" rIns="45719" anchor="ctr"/>
          <a:lstStyle/>
          <a:p>
            <a:endParaRPr/>
          </a:p>
        </p:txBody>
      </p:sp>
      <p:sp>
        <p:nvSpPr>
          <p:cNvPr id="2253" name="TextBox 24"/>
          <p:cNvSpPr txBox="1"/>
          <p:nvPr/>
        </p:nvSpPr>
        <p:spPr>
          <a:xfrm>
            <a:off x="6199630" y="1646427"/>
            <a:ext cx="2322577" cy="29113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defRPr sz="2300" b="1">
                <a:solidFill>
                  <a:srgbClr val="E0156F"/>
                </a:solidFill>
              </a:defRPr>
            </a:lvl1pPr>
          </a:lstStyle>
          <a:p>
            <a:r>
              <a:t>0.33 – 0.70</a:t>
            </a:r>
          </a:p>
        </p:txBody>
      </p:sp>
      <p:sp>
        <p:nvSpPr>
          <p:cNvPr id="2254" name="TextBox 25"/>
          <p:cNvSpPr txBox="1"/>
          <p:nvPr/>
        </p:nvSpPr>
        <p:spPr>
          <a:xfrm>
            <a:off x="6199630" y="1993900"/>
            <a:ext cx="2322577" cy="36305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p>
            <a:pPr>
              <a:lnSpc>
                <a:spcPct val="110000"/>
              </a:lnSpc>
              <a:defRPr sz="1200">
                <a:solidFill>
                  <a:srgbClr val="5C6470"/>
                </a:solidFill>
              </a:defRPr>
            </a:pPr>
            <a:r>
              <a:t>best Hits@1, subsumption</a:t>
            </a:r>
          </a:p>
          <a:p>
            <a:pPr>
              <a:lnSpc>
                <a:spcPct val="110000"/>
              </a:lnSpc>
              <a:defRPr sz="1200">
                <a:solidFill>
                  <a:srgbClr val="5C6470"/>
                </a:solidFill>
              </a:defRPr>
            </a:pPr>
            <a:r>
              <a:t>ranking</a:t>
            </a:r>
          </a:p>
        </p:txBody>
      </p:sp>
      <p:sp>
        <p:nvSpPr>
          <p:cNvPr id="2255" name="TextBox 26"/>
          <p:cNvSpPr txBox="1"/>
          <p:nvPr/>
        </p:nvSpPr>
        <p:spPr>
          <a:xfrm>
            <a:off x="6199630" y="2469388"/>
            <a:ext cx="2322577" cy="13426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defRPr sz="1100" b="1">
                <a:solidFill>
                  <a:srgbClr val="E0156F"/>
                </a:solidFill>
              </a:defRPr>
            </a:lvl1pPr>
          </a:lstStyle>
          <a:p>
            <a:r>
              <a:t>one genuine entrant, ever</a:t>
            </a:r>
          </a:p>
        </p:txBody>
      </p:sp>
      <p:sp>
        <p:nvSpPr>
          <p:cNvPr id="2256" name="TextBox 44"/>
          <p:cNvSpPr txBox="1"/>
          <p:nvPr/>
        </p:nvSpPr>
        <p:spPr>
          <a:xfrm>
            <a:off x="457200" y="4590288"/>
            <a:ext cx="822960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defRPr sz="700">
                <a:solidFill>
                  <a:srgbClr val="7A828E"/>
                </a:solidFill>
              </a:defRPr>
            </a:lvl1pPr>
          </a:lstStyle>
          <a:p>
            <a:r>
              <a:t>OAEI Bio-ML results, 2023–2025 (CEUR-WS).</a:t>
            </a:r>
          </a:p>
        </p:txBody>
      </p:sp>
      <p:sp>
        <p:nvSpPr>
          <p:cNvPr id="2257" name="LogMapBio — logic-based, 2011 — is still the best unsupervised result on two of the five pairs in 2025."/>
          <p:cNvSpPr txBox="1"/>
          <p:nvPr/>
        </p:nvSpPr>
        <p:spPr>
          <a:xfrm>
            <a:off x="2763320" y="4479390"/>
            <a:ext cx="5622691" cy="26161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tIns="45720" rIns="45719" bIns="45720" anchor="t">
            <a:spAutoFit/>
          </a:bodyPr>
          <a:lstStyle/>
          <a:p>
            <a:pPr defTabSz="457200">
              <a:defRPr sz="1100">
                <a:solidFill>
                  <a:srgbClr val="5C6470"/>
                </a:solidFill>
              </a:defRPr>
            </a:pPr>
            <a:r>
              <a:rPr lang="en-US" err="1">
                <a:solidFill>
                  <a:srgbClr val="1B2A4A"/>
                </a:solidFill>
              </a:rPr>
              <a:t>LogMapBio</a:t>
            </a:r>
            <a:r>
              <a:rPr lang="en-US">
                <a:solidFill>
                  <a:srgbClr val="1B2A4A"/>
                </a:solidFill>
              </a:rPr>
              <a:t>, </a:t>
            </a:r>
            <a:r>
              <a:rPr lang="en-US">
                <a:solidFill>
                  <a:srgbClr val="5C6470"/>
                </a:solidFill>
              </a:rPr>
              <a:t>logic-based</a:t>
            </a:r>
            <a:r>
              <a:t>, 2011 is still the best unsupervised result on two of the five pairs in 2025.</a:t>
            </a:r>
            <a:endParaRPr sz="900">
              <a:solidFill>
                <a:srgbClr val="000000"/>
              </a:solidFill>
            </a:endParaRPr>
          </a:p>
        </p:txBody>
      </p:sp>
      <p:sp>
        <p:nvSpPr>
          <p:cNvPr id="2258" name="Contesters differ each year"/>
          <p:cNvSpPr txBox="1"/>
          <p:nvPr/>
        </p:nvSpPr>
        <p:spPr>
          <a:xfrm>
            <a:off x="423657" y="3067895"/>
            <a:ext cx="1622424" cy="22570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lvl1pPr>
              <a:defRPr sz="1100"/>
            </a:lvl1pPr>
          </a:lstStyle>
          <a:p>
            <a:r>
              <a:t>Contesters differ each year</a:t>
            </a:r>
          </a:p>
        </p:txBody>
      </p:sp>
      <p:sp>
        <p:nvSpPr>
          <p:cNvPr id="2259" name="TextBox 28"/>
          <p:cNvSpPr txBox="1"/>
          <p:nvPr/>
        </p:nvSpPr>
        <p:spPr>
          <a:xfrm>
            <a:off x="2788920" y="3182111"/>
            <a:ext cx="914401"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lgn="ctr">
              <a:defRPr sz="800" b="1">
                <a:solidFill>
                  <a:srgbClr val="7A828E"/>
                </a:solidFill>
              </a:defRPr>
            </a:lvl1pPr>
          </a:lstStyle>
          <a:p>
            <a:r>
              <a:t>2023</a:t>
            </a:r>
          </a:p>
        </p:txBody>
      </p:sp>
      <p:sp>
        <p:nvSpPr>
          <p:cNvPr id="2260" name="TextBox 29"/>
          <p:cNvSpPr txBox="1"/>
          <p:nvPr/>
        </p:nvSpPr>
        <p:spPr>
          <a:xfrm>
            <a:off x="3794759" y="3182111"/>
            <a:ext cx="914401"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lgn="ctr">
              <a:defRPr sz="800" b="1">
                <a:solidFill>
                  <a:srgbClr val="7A828E"/>
                </a:solidFill>
              </a:defRPr>
            </a:lvl1pPr>
          </a:lstStyle>
          <a:p>
            <a:r>
              <a:t>2024</a:t>
            </a:r>
          </a:p>
        </p:txBody>
      </p:sp>
      <p:sp>
        <p:nvSpPr>
          <p:cNvPr id="2261" name="TextBox 30"/>
          <p:cNvSpPr txBox="1"/>
          <p:nvPr/>
        </p:nvSpPr>
        <p:spPr>
          <a:xfrm>
            <a:off x="4800600" y="3182111"/>
            <a:ext cx="91440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lgn="ctr">
              <a:defRPr sz="800" b="1">
                <a:solidFill>
                  <a:srgbClr val="7A828E"/>
                </a:solidFill>
              </a:defRPr>
            </a:lvl1pPr>
          </a:lstStyle>
          <a:p>
            <a:r>
              <a:t>2025</a:t>
            </a:r>
          </a:p>
        </p:txBody>
      </p:sp>
      <p:sp>
        <p:nvSpPr>
          <p:cNvPr id="2262" name="TextBox 31"/>
          <p:cNvSpPr txBox="1"/>
          <p:nvPr/>
        </p:nvSpPr>
        <p:spPr>
          <a:xfrm>
            <a:off x="457200" y="3411220"/>
            <a:ext cx="224028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a:defRPr sz="800" b="1">
                <a:solidFill>
                  <a:srgbClr val="1B2A4A"/>
                </a:solidFill>
              </a:defRPr>
            </a:lvl1pPr>
          </a:lstStyle>
          <a:p>
            <a:r>
              <a:t>OMIM – ORDO</a:t>
            </a:r>
          </a:p>
        </p:txBody>
      </p:sp>
      <p:sp>
        <p:nvSpPr>
          <p:cNvPr id="2263" name="TextBox 32"/>
          <p:cNvSpPr txBox="1"/>
          <p:nvPr/>
        </p:nvSpPr>
        <p:spPr>
          <a:xfrm>
            <a:off x="2788920" y="3406184"/>
            <a:ext cx="914401" cy="13707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algn="ctr">
              <a:defRPr sz="1000" b="1">
                <a:solidFill>
                  <a:srgbClr val="7A828E"/>
                </a:solidFill>
              </a:defRPr>
            </a:lvl1pPr>
          </a:lstStyle>
          <a:p>
            <a:r>
              <a:t>0.715</a:t>
            </a:r>
          </a:p>
        </p:txBody>
      </p:sp>
      <p:sp>
        <p:nvSpPr>
          <p:cNvPr id="2264" name="TextBox 33"/>
          <p:cNvSpPr txBox="1"/>
          <p:nvPr/>
        </p:nvSpPr>
        <p:spPr>
          <a:xfrm>
            <a:off x="3794759" y="3406184"/>
            <a:ext cx="914401" cy="13707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algn="ctr">
              <a:defRPr sz="1000" b="1">
                <a:solidFill>
                  <a:srgbClr val="7A828E"/>
                </a:solidFill>
              </a:defRPr>
            </a:lvl1pPr>
          </a:lstStyle>
          <a:p>
            <a:r>
              <a:t>0.715</a:t>
            </a:r>
          </a:p>
        </p:txBody>
      </p:sp>
      <p:sp>
        <p:nvSpPr>
          <p:cNvPr id="2265" name="TextBox 34"/>
          <p:cNvSpPr txBox="1"/>
          <p:nvPr/>
        </p:nvSpPr>
        <p:spPr>
          <a:xfrm>
            <a:off x="4800600" y="3406184"/>
            <a:ext cx="914400" cy="13707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algn="ctr">
              <a:defRPr sz="1000" b="1">
                <a:solidFill>
                  <a:srgbClr val="7A828E"/>
                </a:solidFill>
              </a:defRPr>
            </a:lvl1pPr>
          </a:lstStyle>
          <a:p>
            <a:r>
              <a:t>0.715</a:t>
            </a:r>
          </a:p>
        </p:txBody>
      </p:sp>
      <p:sp>
        <p:nvSpPr>
          <p:cNvPr id="2266" name="TextBox 35"/>
          <p:cNvSpPr txBox="1"/>
          <p:nvPr/>
        </p:nvSpPr>
        <p:spPr>
          <a:xfrm>
            <a:off x="457200" y="3598672"/>
            <a:ext cx="224028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a:defRPr sz="800" b="1">
                <a:solidFill>
                  <a:srgbClr val="1B2A4A"/>
                </a:solidFill>
              </a:defRPr>
            </a:lvl1pPr>
          </a:lstStyle>
          <a:p>
            <a:r>
              <a:t>NCIT – DOID</a:t>
            </a:r>
          </a:p>
        </p:txBody>
      </p:sp>
      <p:sp>
        <p:nvSpPr>
          <p:cNvPr id="2267" name="TextBox 36"/>
          <p:cNvSpPr txBox="1"/>
          <p:nvPr/>
        </p:nvSpPr>
        <p:spPr>
          <a:xfrm>
            <a:off x="2788920" y="3593636"/>
            <a:ext cx="914401" cy="13707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algn="ctr">
              <a:defRPr sz="1000" b="1">
                <a:solidFill>
                  <a:srgbClr val="5C6470"/>
                </a:solidFill>
              </a:defRPr>
            </a:lvl1pPr>
          </a:lstStyle>
          <a:p>
            <a:r>
              <a:t>0.913</a:t>
            </a:r>
          </a:p>
        </p:txBody>
      </p:sp>
      <p:sp>
        <p:nvSpPr>
          <p:cNvPr id="2268" name="TextBox 37"/>
          <p:cNvSpPr txBox="1"/>
          <p:nvPr/>
        </p:nvSpPr>
        <p:spPr>
          <a:xfrm>
            <a:off x="3794759" y="3593636"/>
            <a:ext cx="914401" cy="13707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algn="ctr">
              <a:defRPr sz="1000" b="1">
                <a:solidFill>
                  <a:srgbClr val="5C6470"/>
                </a:solidFill>
              </a:defRPr>
            </a:lvl1pPr>
          </a:lstStyle>
          <a:p>
            <a:r>
              <a:t>0.918</a:t>
            </a:r>
          </a:p>
        </p:txBody>
      </p:sp>
      <p:sp>
        <p:nvSpPr>
          <p:cNvPr id="2269" name="TextBox 38"/>
          <p:cNvSpPr txBox="1"/>
          <p:nvPr/>
        </p:nvSpPr>
        <p:spPr>
          <a:xfrm>
            <a:off x="4800600" y="3593636"/>
            <a:ext cx="914400" cy="13707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algn="ctr">
              <a:defRPr sz="1000" b="1">
                <a:solidFill>
                  <a:srgbClr val="5C6470"/>
                </a:solidFill>
              </a:defRPr>
            </a:lvl1pPr>
          </a:lstStyle>
          <a:p>
            <a:r>
              <a:t>0.908</a:t>
            </a:r>
          </a:p>
        </p:txBody>
      </p:sp>
      <p:sp>
        <p:nvSpPr>
          <p:cNvPr id="2270" name="TextBox 39"/>
          <p:cNvSpPr txBox="1"/>
          <p:nvPr/>
        </p:nvSpPr>
        <p:spPr>
          <a:xfrm>
            <a:off x="457200" y="3786124"/>
            <a:ext cx="224028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a:defRPr sz="800" b="1">
                <a:solidFill>
                  <a:srgbClr val="1B2A4A"/>
                </a:solidFill>
              </a:defRPr>
            </a:lvl1pPr>
          </a:lstStyle>
          <a:p>
            <a:r>
              <a:t>SNOMED – FMA</a:t>
            </a:r>
          </a:p>
        </p:txBody>
      </p:sp>
      <p:sp>
        <p:nvSpPr>
          <p:cNvPr id="2271" name="TextBox 40"/>
          <p:cNvSpPr txBox="1"/>
          <p:nvPr/>
        </p:nvSpPr>
        <p:spPr>
          <a:xfrm>
            <a:off x="2788920" y="3781088"/>
            <a:ext cx="914401" cy="13707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algn="ctr">
              <a:defRPr sz="1000" b="1">
                <a:solidFill>
                  <a:srgbClr val="7A828E"/>
                </a:solidFill>
              </a:defRPr>
            </a:lvl1pPr>
          </a:lstStyle>
          <a:p>
            <a:r>
              <a:t>0.790</a:t>
            </a:r>
          </a:p>
        </p:txBody>
      </p:sp>
      <p:sp>
        <p:nvSpPr>
          <p:cNvPr id="2272" name="TextBox 41"/>
          <p:cNvSpPr txBox="1"/>
          <p:nvPr/>
        </p:nvSpPr>
        <p:spPr>
          <a:xfrm>
            <a:off x="3794759" y="3781088"/>
            <a:ext cx="914401" cy="13707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algn="ctr">
              <a:defRPr sz="1000" b="1">
                <a:solidFill>
                  <a:srgbClr val="7A828E"/>
                </a:solidFill>
              </a:defRPr>
            </a:lvl1pPr>
          </a:lstStyle>
          <a:p>
            <a:r>
              <a:t>0.790</a:t>
            </a:r>
          </a:p>
        </p:txBody>
      </p:sp>
      <p:sp>
        <p:nvSpPr>
          <p:cNvPr id="2273" name="TextBox 42"/>
          <p:cNvSpPr txBox="1"/>
          <p:nvPr/>
        </p:nvSpPr>
        <p:spPr>
          <a:xfrm>
            <a:off x="4800600" y="3781088"/>
            <a:ext cx="914400" cy="13707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algn="ctr">
              <a:defRPr sz="1000" b="1">
                <a:solidFill>
                  <a:srgbClr val="7A828E"/>
                </a:solidFill>
              </a:defRPr>
            </a:lvl1pPr>
          </a:lstStyle>
          <a:p>
            <a:r>
              <a:t>0.790</a:t>
            </a:r>
          </a:p>
        </p:txBody>
      </p:sp>
      <p:sp>
        <p:nvSpPr>
          <p:cNvPr id="2274" name="TextBox 43"/>
          <p:cNvSpPr txBox="1"/>
          <p:nvPr/>
        </p:nvSpPr>
        <p:spPr>
          <a:xfrm>
            <a:off x="457200" y="3973576"/>
            <a:ext cx="224028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a:defRPr sz="800" b="1">
                <a:solidFill>
                  <a:srgbClr val="1B2A4A"/>
                </a:solidFill>
              </a:defRPr>
            </a:lvl1pPr>
          </a:lstStyle>
          <a:p>
            <a:r>
              <a:t>SNOMED – NCIT  (pharm)</a:t>
            </a:r>
          </a:p>
        </p:txBody>
      </p:sp>
      <p:sp>
        <p:nvSpPr>
          <p:cNvPr id="2275" name="TextBox 44"/>
          <p:cNvSpPr txBox="1"/>
          <p:nvPr/>
        </p:nvSpPr>
        <p:spPr>
          <a:xfrm>
            <a:off x="2788920" y="3968540"/>
            <a:ext cx="914401" cy="13707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algn="ctr">
              <a:defRPr sz="1000" b="1">
                <a:solidFill>
                  <a:srgbClr val="5C6470"/>
                </a:solidFill>
              </a:defRPr>
            </a:lvl1pPr>
          </a:lstStyle>
          <a:p>
            <a:r>
              <a:t>0.790</a:t>
            </a:r>
          </a:p>
        </p:txBody>
      </p:sp>
      <p:sp>
        <p:nvSpPr>
          <p:cNvPr id="2276" name="TextBox 45"/>
          <p:cNvSpPr txBox="1"/>
          <p:nvPr/>
        </p:nvSpPr>
        <p:spPr>
          <a:xfrm>
            <a:off x="3794759" y="3968540"/>
            <a:ext cx="914401" cy="13707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algn="ctr">
              <a:defRPr sz="1000" b="1">
                <a:solidFill>
                  <a:srgbClr val="5C6470"/>
                </a:solidFill>
              </a:defRPr>
            </a:lvl1pPr>
          </a:lstStyle>
          <a:p>
            <a:r>
              <a:t>0.902</a:t>
            </a:r>
          </a:p>
        </p:txBody>
      </p:sp>
      <p:sp>
        <p:nvSpPr>
          <p:cNvPr id="2277" name="TextBox 46"/>
          <p:cNvSpPr txBox="1"/>
          <p:nvPr/>
        </p:nvSpPr>
        <p:spPr>
          <a:xfrm>
            <a:off x="4800600" y="3968540"/>
            <a:ext cx="914400" cy="13707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algn="ctr">
              <a:defRPr sz="1000" b="1">
                <a:solidFill>
                  <a:srgbClr val="5C6470"/>
                </a:solidFill>
              </a:defRPr>
            </a:lvl1pPr>
          </a:lstStyle>
          <a:p>
            <a:r>
              <a:t>0.760</a:t>
            </a:r>
          </a:p>
        </p:txBody>
      </p:sp>
      <p:sp>
        <p:nvSpPr>
          <p:cNvPr id="2278" name="TextBox 47"/>
          <p:cNvSpPr txBox="1"/>
          <p:nvPr/>
        </p:nvSpPr>
        <p:spPr>
          <a:xfrm>
            <a:off x="457200" y="4161028"/>
            <a:ext cx="224028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a:defRPr sz="800" b="1">
                <a:solidFill>
                  <a:srgbClr val="1B2A4A"/>
                </a:solidFill>
              </a:defRPr>
            </a:lvl1pPr>
          </a:lstStyle>
          <a:p>
            <a:r>
              <a:t>SNOMED – NCIT  (neoplasm)</a:t>
            </a:r>
          </a:p>
        </p:txBody>
      </p:sp>
      <p:sp>
        <p:nvSpPr>
          <p:cNvPr id="2279" name="TextBox 48"/>
          <p:cNvSpPr txBox="1"/>
          <p:nvPr/>
        </p:nvSpPr>
        <p:spPr>
          <a:xfrm>
            <a:off x="2788920" y="4155992"/>
            <a:ext cx="914401" cy="13707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algn="ctr">
              <a:defRPr sz="1000" b="1">
                <a:solidFill>
                  <a:srgbClr val="5C6470"/>
                </a:solidFill>
              </a:defRPr>
            </a:lvl1pPr>
          </a:lstStyle>
          <a:p>
            <a:r>
              <a:t>0.771</a:t>
            </a:r>
          </a:p>
        </p:txBody>
      </p:sp>
      <p:sp>
        <p:nvSpPr>
          <p:cNvPr id="2280" name="TextBox 49"/>
          <p:cNvSpPr txBox="1"/>
          <p:nvPr/>
        </p:nvSpPr>
        <p:spPr>
          <a:xfrm>
            <a:off x="3794759" y="4155992"/>
            <a:ext cx="914401" cy="13707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algn="ctr">
              <a:defRPr sz="1000" b="1">
                <a:solidFill>
                  <a:srgbClr val="5C6470"/>
                </a:solidFill>
              </a:defRPr>
            </a:lvl1pPr>
          </a:lstStyle>
          <a:p>
            <a:r>
              <a:t>0.771</a:t>
            </a:r>
          </a:p>
        </p:txBody>
      </p:sp>
      <p:sp>
        <p:nvSpPr>
          <p:cNvPr id="2281" name="TextBox 50"/>
          <p:cNvSpPr txBox="1"/>
          <p:nvPr/>
        </p:nvSpPr>
        <p:spPr>
          <a:xfrm>
            <a:off x="4800600" y="4155992"/>
            <a:ext cx="914400" cy="13707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algn="ctr">
              <a:defRPr sz="1000" b="1">
                <a:solidFill>
                  <a:srgbClr val="5C6470"/>
                </a:solidFill>
              </a:defRPr>
            </a:lvl1pPr>
          </a:lstStyle>
          <a:p>
            <a:r>
              <a:t>0.782</a:t>
            </a:r>
          </a:p>
        </p:txBody>
      </p:sp>
    </p:spTree>
    <p:extLst>
      <p:ext uri="{BB962C8B-B14F-4D97-AF65-F5344CB8AC3E}">
        <p14:creationId xmlns:p14="http://schemas.microsoft.com/office/powerpoint/2010/main" val="3945158966"/>
      </p:ext>
    </p:extLst>
  </p:cSld>
  <p:clrMapOvr>
    <a:masterClrMapping/>
  </p:clrMapOvr>
  <p:transition spd="med"/>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5" name="TextBox 1"/>
          <p:cNvSpPr txBox="1"/>
          <p:nvPr/>
        </p:nvSpPr>
        <p:spPr>
          <a:xfrm>
            <a:off x="457200" y="301752"/>
            <a:ext cx="3840480" cy="13426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defRPr sz="1100" b="1" spc="120">
                <a:solidFill>
                  <a:srgbClr val="004791"/>
                </a:solidFill>
              </a:defRPr>
            </a:lvl1pPr>
          </a:lstStyle>
          <a:p>
            <a:r>
              <a:t>THIRD GENERATION</a:t>
            </a:r>
          </a:p>
        </p:txBody>
      </p:sp>
      <p:sp>
        <p:nvSpPr>
          <p:cNvPr id="2286" name="TextBox 2"/>
          <p:cNvSpPr txBox="1"/>
          <p:nvPr/>
        </p:nvSpPr>
        <p:spPr>
          <a:xfrm>
            <a:off x="457199" y="921511"/>
            <a:ext cx="7863842" cy="406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a:defRPr sz="2800" b="1">
                <a:solidFill>
                  <a:srgbClr val="1B2A4A"/>
                </a:solidFill>
                <a:latin typeface="Bookman Old Style"/>
                <a:ea typeface="Bookman Old Style"/>
                <a:cs typeface="Bookman Old Style"/>
                <a:sym typeface="Bookman Old Style"/>
              </a:defRPr>
            </a:lvl1pPr>
          </a:lstStyle>
          <a:p>
            <a:r>
              <a:t>Where the Difficulty Actually Lives</a:t>
            </a:r>
          </a:p>
        </p:txBody>
      </p:sp>
      <p:sp>
        <p:nvSpPr>
          <p:cNvPr id="2288" name="TextBox 5"/>
          <p:cNvSpPr txBox="1"/>
          <p:nvPr/>
        </p:nvSpPr>
        <p:spPr>
          <a:xfrm>
            <a:off x="6446520" y="384555"/>
            <a:ext cx="886968"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algn="ctr">
              <a:defRPr sz="900" b="1">
                <a:solidFill>
                  <a:srgbClr val="FFFFFF"/>
                </a:solidFill>
              </a:defRPr>
            </a:lvl1pPr>
          </a:lstStyle>
          <a:p>
            <a:r>
              <a:t>Diagnosis</a:t>
            </a:r>
          </a:p>
        </p:txBody>
      </p:sp>
      <p:sp>
        <p:nvSpPr>
          <p:cNvPr id="2294" name="Rectangle 11"/>
          <p:cNvSpPr/>
          <p:nvPr/>
        </p:nvSpPr>
        <p:spPr>
          <a:xfrm>
            <a:off x="457200" y="4716525"/>
            <a:ext cx="8229600" cy="12701"/>
          </a:xfrm>
          <a:prstGeom prst="rect">
            <a:avLst/>
          </a:prstGeom>
          <a:solidFill>
            <a:srgbClr val="C9C3BB"/>
          </a:solidFill>
          <a:ln w="12700">
            <a:miter lim="400000"/>
          </a:ln>
        </p:spPr>
        <p:txBody>
          <a:bodyPr lIns="45719" rIns="45719" anchor="ctr"/>
          <a:lstStyle/>
          <a:p>
            <a:endParaRPr/>
          </a:p>
        </p:txBody>
      </p:sp>
      <p:sp>
        <p:nvSpPr>
          <p:cNvPr id="2295" name="TextBox 12"/>
          <p:cNvSpPr txBox="1"/>
          <p:nvPr/>
        </p:nvSpPr>
        <p:spPr>
          <a:xfrm>
            <a:off x="457200" y="4846828"/>
            <a:ext cx="274320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p>
            <a:pPr>
              <a:defRPr sz="800" b="1" spc="100">
                <a:solidFill>
                  <a:srgbClr val="004791"/>
                </a:solidFill>
              </a:defRPr>
            </a:pPr>
            <a:r>
              <a:t>KTH</a:t>
            </a:r>
            <a:r>
              <a:rPr b="0">
                <a:solidFill>
                  <a:srgbClr val="C9C3BB"/>
                </a:solidFill>
              </a:rPr>
              <a:t>  /  </a:t>
            </a:r>
            <a:r>
              <a:rPr>
                <a:solidFill>
                  <a:srgbClr val="57068C"/>
                </a:solidFill>
              </a:rPr>
              <a:t>NYU</a:t>
            </a:r>
            <a:r>
              <a:rPr b="0">
                <a:solidFill>
                  <a:srgbClr val="C9C3BB"/>
                </a:solidFill>
              </a:rPr>
              <a:t>  /  </a:t>
            </a:r>
            <a:r>
              <a:rPr>
                <a:solidFill>
                  <a:srgbClr val="0066B3"/>
                </a:solidFill>
              </a:rPr>
              <a:t>TU Wien</a:t>
            </a:r>
          </a:p>
        </p:txBody>
      </p:sp>
      <p:sp>
        <p:nvSpPr>
          <p:cNvPr id="2296" name="TextBox 13"/>
          <p:cNvSpPr txBox="1"/>
          <p:nvPr/>
        </p:nvSpPr>
        <p:spPr>
          <a:xfrm>
            <a:off x="5486400" y="4846828"/>
            <a:ext cx="274320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algn="r">
              <a:defRPr sz="800">
                <a:solidFill>
                  <a:srgbClr val="5C6470"/>
                </a:solidFill>
              </a:defRPr>
            </a:lvl1pPr>
          </a:lstStyle>
          <a:p>
            <a:r>
              <a:t>Paris Carbone</a:t>
            </a:r>
          </a:p>
        </p:txBody>
      </p:sp>
      <p:sp>
        <p:nvSpPr>
          <p:cNvPr id="2297" name="TextBox 14"/>
          <p:cNvSpPr txBox="1">
            <a:spLocks noGrp="1"/>
          </p:cNvSpPr>
          <p:nvPr>
            <p:ph type="sldNum" sz="quarter" idx="4294967295"/>
          </p:nvPr>
        </p:nvSpPr>
        <p:spPr>
          <a:xfrm>
            <a:off x="8559799" y="4846828"/>
            <a:ext cx="127001" cy="1270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lstStyle>
            <a:lvl1pPr>
              <a:defRPr sz="800">
                <a:solidFill>
                  <a:srgbClr val="5C6470"/>
                </a:solidFill>
              </a:defRPr>
            </a:lvl1pPr>
          </a:lstStyle>
          <a:p>
            <a:fld id="{86CB4B4D-7CA3-9044-876B-883B54F8677D}" type="slidenum">
              <a:rPr/>
              <a:t>80</a:t>
            </a:fld>
            <a:endParaRPr/>
          </a:p>
        </p:txBody>
      </p:sp>
      <p:sp>
        <p:nvSpPr>
          <p:cNvPr id="2298" name="Rounded Rectangle 15"/>
          <p:cNvSpPr/>
          <p:nvPr/>
        </p:nvSpPr>
        <p:spPr>
          <a:xfrm>
            <a:off x="457200" y="1663700"/>
            <a:ext cx="2651761" cy="1700784"/>
          </a:xfrm>
          <a:prstGeom prst="roundRect">
            <a:avLst>
              <a:gd name="adj" fmla="val 4500"/>
            </a:avLst>
          </a:prstGeom>
          <a:solidFill>
            <a:srgbClr val="F5F1ED"/>
          </a:solidFill>
          <a:ln w="12700">
            <a:miter lim="400000"/>
          </a:ln>
        </p:spPr>
        <p:txBody>
          <a:bodyPr lIns="45719" rIns="45719" anchor="ctr"/>
          <a:lstStyle/>
          <a:p>
            <a:endParaRPr/>
          </a:p>
        </p:txBody>
      </p:sp>
      <p:sp>
        <p:nvSpPr>
          <p:cNvPr id="2299" name="TextBox 16"/>
          <p:cNvSpPr txBox="1"/>
          <p:nvPr/>
        </p:nvSpPr>
        <p:spPr>
          <a:xfrm>
            <a:off x="621791" y="1782572"/>
            <a:ext cx="2286001"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defRPr sz="900" b="1" spc="135">
                <a:solidFill>
                  <a:srgbClr val="004791"/>
                </a:solidFill>
              </a:defRPr>
            </a:lvl1pPr>
          </a:lstStyle>
          <a:p>
            <a:r>
              <a:t>A RECALL PROBLEM</a:t>
            </a:r>
          </a:p>
        </p:txBody>
      </p:sp>
      <p:sp>
        <p:nvSpPr>
          <p:cNvPr id="2300" name="TextBox 17"/>
          <p:cNvSpPr txBox="1"/>
          <p:nvPr/>
        </p:nvSpPr>
        <p:spPr>
          <a:xfrm>
            <a:off x="621791" y="1992883"/>
            <a:ext cx="2322578" cy="13707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defRPr sz="1000" b="1">
                <a:solidFill>
                  <a:srgbClr val="1B2A4A"/>
                </a:solidFill>
              </a:defRPr>
            </a:lvl1pPr>
          </a:lstStyle>
          <a:p>
            <a:r>
              <a:t>OMIM – ORDO</a:t>
            </a:r>
          </a:p>
        </p:txBody>
      </p:sp>
      <p:sp>
        <p:nvSpPr>
          <p:cNvPr id="2301" name="TextBox 18"/>
          <p:cNvSpPr txBox="1"/>
          <p:nvPr/>
        </p:nvSpPr>
        <p:spPr>
          <a:xfrm>
            <a:off x="621791" y="2301860"/>
            <a:ext cx="2322578" cy="31548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lnSpc>
                <a:spcPct val="112000"/>
              </a:lnSpc>
              <a:defRPr sz="1100">
                <a:solidFill>
                  <a:srgbClr val="5C6470"/>
                </a:solidFill>
              </a:defRPr>
            </a:lvl1pPr>
          </a:lstStyle>
          <a:p>
            <a:r>
              <a:t>LogMapLt: P = 0.94, R = 0.25. Even the best system reaches only R = 0.61.</a:t>
            </a:r>
          </a:p>
        </p:txBody>
      </p:sp>
      <p:sp>
        <p:nvSpPr>
          <p:cNvPr id="2302" name="TextBox 19"/>
          <p:cNvSpPr txBox="1"/>
          <p:nvPr/>
        </p:nvSpPr>
        <p:spPr>
          <a:xfrm>
            <a:off x="603503" y="2789245"/>
            <a:ext cx="2322578" cy="49669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lnSpc>
                <a:spcPct val="112000"/>
              </a:lnSpc>
              <a:defRPr sz="1100" b="1">
                <a:solidFill>
                  <a:srgbClr val="1B2A4A"/>
                </a:solidFill>
              </a:defRPr>
            </a:lvl1pPr>
          </a:lstStyle>
          <a:p>
            <a:r>
              <a:t>Gene- and phenotype-style names share almost no surface form with Orphanet labels.</a:t>
            </a:r>
          </a:p>
        </p:txBody>
      </p:sp>
      <p:sp>
        <p:nvSpPr>
          <p:cNvPr id="2303" name="Rounded Rectangle 20"/>
          <p:cNvSpPr/>
          <p:nvPr/>
        </p:nvSpPr>
        <p:spPr>
          <a:xfrm>
            <a:off x="3246120" y="1663700"/>
            <a:ext cx="2651761" cy="1700784"/>
          </a:xfrm>
          <a:prstGeom prst="roundRect">
            <a:avLst>
              <a:gd name="adj" fmla="val 4500"/>
            </a:avLst>
          </a:prstGeom>
          <a:solidFill>
            <a:srgbClr val="F5F1ED"/>
          </a:solidFill>
          <a:ln w="12700">
            <a:miter lim="400000"/>
          </a:ln>
        </p:spPr>
        <p:txBody>
          <a:bodyPr lIns="45719" rIns="45719" anchor="ctr"/>
          <a:lstStyle/>
          <a:p>
            <a:endParaRPr/>
          </a:p>
        </p:txBody>
      </p:sp>
      <p:sp>
        <p:nvSpPr>
          <p:cNvPr id="2304" name="TextBox 21"/>
          <p:cNvSpPr txBox="1"/>
          <p:nvPr/>
        </p:nvSpPr>
        <p:spPr>
          <a:xfrm>
            <a:off x="3410711" y="1782572"/>
            <a:ext cx="2286001"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defRPr sz="900" b="1" spc="135">
                <a:solidFill>
                  <a:srgbClr val="E0156F"/>
                </a:solidFill>
              </a:defRPr>
            </a:lvl1pPr>
          </a:lstStyle>
          <a:p>
            <a:r>
              <a:t>A THRESHOLDING PROBLEM</a:t>
            </a:r>
          </a:p>
        </p:txBody>
      </p:sp>
      <p:sp>
        <p:nvSpPr>
          <p:cNvPr id="2305" name="TextBox 22"/>
          <p:cNvSpPr txBox="1"/>
          <p:nvPr/>
        </p:nvSpPr>
        <p:spPr>
          <a:xfrm>
            <a:off x="3410711" y="1992883"/>
            <a:ext cx="2322578" cy="13707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defRPr sz="1000" b="1">
                <a:solidFill>
                  <a:srgbClr val="1B2A4A"/>
                </a:solidFill>
              </a:defRPr>
            </a:lvl1pPr>
          </a:lstStyle>
          <a:p>
            <a:r>
              <a:t>SNOMED – NCIT (neoplasm)</a:t>
            </a:r>
          </a:p>
        </p:txBody>
      </p:sp>
      <p:sp>
        <p:nvSpPr>
          <p:cNvPr id="2306" name="TextBox 23"/>
          <p:cNvSpPr txBox="1"/>
          <p:nvPr/>
        </p:nvSpPr>
        <p:spPr>
          <a:xfrm>
            <a:off x="3410713" y="2265745"/>
            <a:ext cx="2322577" cy="49669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lnSpc>
                <a:spcPct val="112000"/>
              </a:lnSpc>
              <a:defRPr sz="1100">
                <a:solidFill>
                  <a:srgbClr val="5C6470"/>
                </a:solidFill>
              </a:defRPr>
            </a:lvl1pPr>
          </a:lstStyle>
          <a:p>
            <a:r>
              <a:t>BERTMap P = 0.56 / R = 0.76.  LogMapLt P = 0.95 / R = 0.52. Opposite operating points, near-identical F1.</a:t>
            </a:r>
          </a:p>
        </p:txBody>
      </p:sp>
      <p:sp>
        <p:nvSpPr>
          <p:cNvPr id="2307" name="TextBox 24"/>
          <p:cNvSpPr txBox="1"/>
          <p:nvPr/>
        </p:nvSpPr>
        <p:spPr>
          <a:xfrm>
            <a:off x="3410713" y="2879852"/>
            <a:ext cx="2322577" cy="31548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p>
            <a:pPr>
              <a:lnSpc>
                <a:spcPct val="112000"/>
              </a:lnSpc>
              <a:defRPr sz="1100" b="1">
                <a:solidFill>
                  <a:srgbClr val="1B2A4A"/>
                </a:solidFill>
              </a:defRPr>
            </a:pPr>
            <a:r>
              <a:t>Compositional terms </a:t>
            </a:r>
          </a:p>
          <a:p>
            <a:pPr>
              <a:lnSpc>
                <a:spcPct val="112000"/>
              </a:lnSpc>
              <a:defRPr sz="1100" b="1">
                <a:solidFill>
                  <a:srgbClr val="1B2A4A"/>
                </a:solidFill>
              </a:defRPr>
            </a:pPr>
            <a:r>
              <a:t>site + morphology + behaviour.</a:t>
            </a:r>
          </a:p>
        </p:txBody>
      </p:sp>
      <p:sp>
        <p:nvSpPr>
          <p:cNvPr id="2308" name="Rounded Rectangle 25"/>
          <p:cNvSpPr/>
          <p:nvPr/>
        </p:nvSpPr>
        <p:spPr>
          <a:xfrm>
            <a:off x="6035040" y="1663700"/>
            <a:ext cx="2651761" cy="1700784"/>
          </a:xfrm>
          <a:prstGeom prst="roundRect">
            <a:avLst>
              <a:gd name="adj" fmla="val 4500"/>
            </a:avLst>
          </a:prstGeom>
          <a:solidFill>
            <a:srgbClr val="F5F1ED"/>
          </a:solidFill>
          <a:ln w="12700">
            <a:miter lim="400000"/>
          </a:ln>
        </p:spPr>
        <p:txBody>
          <a:bodyPr lIns="45719" rIns="45719" anchor="ctr"/>
          <a:lstStyle/>
          <a:p>
            <a:endParaRPr/>
          </a:p>
        </p:txBody>
      </p:sp>
      <p:sp>
        <p:nvSpPr>
          <p:cNvPr id="2309" name="TextBox 26"/>
          <p:cNvSpPr txBox="1"/>
          <p:nvPr/>
        </p:nvSpPr>
        <p:spPr>
          <a:xfrm>
            <a:off x="6199630" y="1782572"/>
            <a:ext cx="2286001"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defRPr sz="900" b="1" spc="135">
                <a:solidFill>
                  <a:srgbClr val="0066B3"/>
                </a:solidFill>
              </a:defRPr>
            </a:lvl1pPr>
          </a:lstStyle>
          <a:p>
            <a:r>
              <a:t>THE EASY ONE</a:t>
            </a:r>
          </a:p>
        </p:txBody>
      </p:sp>
      <p:sp>
        <p:nvSpPr>
          <p:cNvPr id="2310" name="TextBox 27"/>
          <p:cNvSpPr txBox="1"/>
          <p:nvPr/>
        </p:nvSpPr>
        <p:spPr>
          <a:xfrm>
            <a:off x="6199630" y="1992883"/>
            <a:ext cx="2322577" cy="13707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defRPr sz="1000" b="1">
                <a:solidFill>
                  <a:srgbClr val="1B2A4A"/>
                </a:solidFill>
              </a:defRPr>
            </a:lvl1pPr>
          </a:lstStyle>
          <a:p>
            <a:r>
              <a:t>NCIT – DOID</a:t>
            </a:r>
          </a:p>
        </p:txBody>
      </p:sp>
      <p:sp>
        <p:nvSpPr>
          <p:cNvPr id="2311" name="TextBox 28"/>
          <p:cNvSpPr txBox="1"/>
          <p:nvPr/>
        </p:nvSpPr>
        <p:spPr>
          <a:xfrm>
            <a:off x="6199632" y="2301860"/>
            <a:ext cx="2322577" cy="31548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lnSpc>
                <a:spcPct val="112000"/>
              </a:lnSpc>
              <a:defRPr sz="1100">
                <a:solidFill>
                  <a:srgbClr val="5C6470"/>
                </a:solidFill>
              </a:defRPr>
            </a:lvl1pPr>
          </a:lstStyle>
          <a:p>
            <a:r>
              <a:t>Best F1 above 0.90, and subsumption is near-solved here too.</a:t>
            </a:r>
          </a:p>
        </p:txBody>
      </p:sp>
      <p:sp>
        <p:nvSpPr>
          <p:cNvPr id="2312" name="TextBox 29"/>
          <p:cNvSpPr txBox="1"/>
          <p:nvPr/>
        </p:nvSpPr>
        <p:spPr>
          <a:xfrm>
            <a:off x="6181342" y="2879852"/>
            <a:ext cx="2322577" cy="31548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lnSpc>
                <a:spcPct val="112000"/>
              </a:lnSpc>
              <a:defRPr sz="1100" b="1">
                <a:solidFill>
                  <a:srgbClr val="1B2A4A"/>
                </a:solidFill>
              </a:defRPr>
            </a:lvl1pPr>
          </a:lstStyle>
          <a:p>
            <a:r>
              <a:t>Two disease ontologies with heavily overlapping English labels.</a:t>
            </a:r>
          </a:p>
        </p:txBody>
      </p:sp>
      <p:sp>
        <p:nvSpPr>
          <p:cNvPr id="2313" name="Rounded Rectangle 30"/>
          <p:cNvSpPr/>
          <p:nvPr/>
        </p:nvSpPr>
        <p:spPr>
          <a:xfrm>
            <a:off x="457200" y="3694176"/>
            <a:ext cx="8229600" cy="566929"/>
          </a:xfrm>
          <a:prstGeom prst="roundRect">
            <a:avLst>
              <a:gd name="adj" fmla="val 4500"/>
            </a:avLst>
          </a:prstGeom>
          <a:solidFill>
            <a:srgbClr val="E8ECF1"/>
          </a:solidFill>
          <a:ln w="12700">
            <a:miter lim="400000"/>
          </a:ln>
        </p:spPr>
        <p:txBody>
          <a:bodyPr lIns="45719" rIns="45719" anchor="ctr"/>
          <a:lstStyle/>
          <a:p>
            <a:endParaRPr/>
          </a:p>
        </p:txBody>
      </p:sp>
      <p:sp>
        <p:nvSpPr>
          <p:cNvPr id="2314" name="Rounded Rectangle 31"/>
          <p:cNvSpPr/>
          <p:nvPr/>
        </p:nvSpPr>
        <p:spPr>
          <a:xfrm>
            <a:off x="658368" y="3877055"/>
            <a:ext cx="201169" cy="201169"/>
          </a:xfrm>
          <a:prstGeom prst="roundRect">
            <a:avLst>
              <a:gd name="adj" fmla="val 28000"/>
            </a:avLst>
          </a:prstGeom>
          <a:solidFill>
            <a:srgbClr val="E0156F"/>
          </a:solidFill>
          <a:ln w="12700">
            <a:miter lim="400000"/>
          </a:ln>
        </p:spPr>
        <p:txBody>
          <a:bodyPr lIns="45719" rIns="45719" anchor="ctr"/>
          <a:lstStyle/>
          <a:p>
            <a:endParaRPr/>
          </a:p>
        </p:txBody>
      </p:sp>
      <p:sp>
        <p:nvSpPr>
          <p:cNvPr id="2315" name="TextBox 32"/>
          <p:cNvSpPr txBox="1"/>
          <p:nvPr/>
        </p:nvSpPr>
        <p:spPr>
          <a:xfrm>
            <a:off x="658368" y="3909104"/>
            <a:ext cx="201169" cy="13707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algn="ctr">
              <a:defRPr sz="1000" b="1">
                <a:solidFill>
                  <a:srgbClr val="FFFFFF"/>
                </a:solidFill>
              </a:defRPr>
            </a:lvl1pPr>
          </a:lstStyle>
          <a:p>
            <a:r>
              <a:t>!</a:t>
            </a:r>
          </a:p>
        </p:txBody>
      </p:sp>
      <p:sp>
        <p:nvSpPr>
          <p:cNvPr id="2316" name="TextBox 33"/>
          <p:cNvSpPr txBox="1"/>
          <p:nvPr/>
        </p:nvSpPr>
        <p:spPr>
          <a:xfrm>
            <a:off x="969264" y="3791257"/>
            <a:ext cx="7498079" cy="37276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p>
            <a:pPr>
              <a:defRPr sz="1200" b="1">
                <a:solidFill>
                  <a:srgbClr val="1B2A4A"/>
                </a:solidFill>
              </a:defRPr>
            </a:pPr>
            <a:r>
              <a:t>Only the first is a problem of representation. The second is a problem of deciding where to cut.</a:t>
            </a:r>
          </a:p>
          <a:p>
            <a:pPr>
              <a:spcBef>
                <a:spcPts val="200"/>
              </a:spcBef>
              <a:defRPr sz="1200">
                <a:solidFill>
                  <a:srgbClr val="5C6470"/>
                </a:solidFill>
              </a:defRPr>
            </a:pPr>
            <a:r>
              <a:t>Two systems can agree on every score and still disagree completely about which mappings to commit.</a:t>
            </a:r>
          </a:p>
        </p:txBody>
      </p:sp>
    </p:spTree>
    <p:extLst>
      <p:ext uri="{BB962C8B-B14F-4D97-AF65-F5344CB8AC3E}">
        <p14:creationId xmlns:p14="http://schemas.microsoft.com/office/powerpoint/2010/main" val="1718987185"/>
      </p:ext>
    </p:extLst>
  </p:cSld>
  <p:clrMapOvr>
    <a:masterClrMapping/>
  </p:clrMapOvr>
  <p:transition spd="med"/>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0" name="TextBox 1"/>
          <p:cNvSpPr txBox="1"/>
          <p:nvPr/>
        </p:nvSpPr>
        <p:spPr>
          <a:xfrm>
            <a:off x="457200" y="301752"/>
            <a:ext cx="3840480" cy="13426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defRPr sz="1100" b="1" spc="120">
                <a:solidFill>
                  <a:srgbClr val="004791"/>
                </a:solidFill>
              </a:defRPr>
            </a:lvl1pPr>
          </a:lstStyle>
          <a:p>
            <a:r>
              <a:t>THIRD GENERATION</a:t>
            </a:r>
          </a:p>
        </p:txBody>
      </p:sp>
      <p:sp>
        <p:nvSpPr>
          <p:cNvPr id="2321" name="TextBox 2"/>
          <p:cNvSpPr txBox="1"/>
          <p:nvPr/>
        </p:nvSpPr>
        <p:spPr>
          <a:xfrm>
            <a:off x="457199" y="902461"/>
            <a:ext cx="7863842" cy="4445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a:defRPr sz="3000" b="1">
                <a:solidFill>
                  <a:srgbClr val="1B2A4A"/>
                </a:solidFill>
                <a:latin typeface="Bookman Old Style"/>
                <a:ea typeface="Bookman Old Style"/>
                <a:cs typeface="Bookman Old Style"/>
                <a:sym typeface="Bookman Old Style"/>
              </a:defRPr>
            </a:lvl1pPr>
          </a:lstStyle>
          <a:p>
            <a:r>
              <a:t>Does the Structure Earn Its Place?</a:t>
            </a:r>
          </a:p>
        </p:txBody>
      </p:sp>
      <p:sp>
        <p:nvSpPr>
          <p:cNvPr id="2323" name="TextBox 5"/>
          <p:cNvSpPr txBox="1"/>
          <p:nvPr/>
        </p:nvSpPr>
        <p:spPr>
          <a:xfrm>
            <a:off x="6446520" y="384555"/>
            <a:ext cx="886968"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algn="ctr">
              <a:defRPr sz="900" b="1">
                <a:solidFill>
                  <a:srgbClr val="FFFFFF"/>
                </a:solidFill>
              </a:defRPr>
            </a:lvl1pPr>
          </a:lstStyle>
          <a:p>
            <a:r>
              <a:t>Evidence</a:t>
            </a:r>
          </a:p>
        </p:txBody>
      </p:sp>
      <p:sp>
        <p:nvSpPr>
          <p:cNvPr id="2329" name="Rectangle 11"/>
          <p:cNvSpPr/>
          <p:nvPr/>
        </p:nvSpPr>
        <p:spPr>
          <a:xfrm>
            <a:off x="457200" y="4716525"/>
            <a:ext cx="8229600" cy="12701"/>
          </a:xfrm>
          <a:prstGeom prst="rect">
            <a:avLst/>
          </a:prstGeom>
          <a:solidFill>
            <a:srgbClr val="C9C3BB"/>
          </a:solidFill>
          <a:ln w="12700">
            <a:miter lim="400000"/>
          </a:ln>
        </p:spPr>
        <p:txBody>
          <a:bodyPr lIns="45719" rIns="45719" anchor="ctr"/>
          <a:lstStyle/>
          <a:p>
            <a:endParaRPr/>
          </a:p>
        </p:txBody>
      </p:sp>
      <p:sp>
        <p:nvSpPr>
          <p:cNvPr id="2330" name="TextBox 12"/>
          <p:cNvSpPr txBox="1"/>
          <p:nvPr/>
        </p:nvSpPr>
        <p:spPr>
          <a:xfrm>
            <a:off x="457200" y="4846828"/>
            <a:ext cx="274320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p>
            <a:pPr>
              <a:defRPr sz="800" b="1" spc="100">
                <a:solidFill>
                  <a:srgbClr val="004791"/>
                </a:solidFill>
              </a:defRPr>
            </a:pPr>
            <a:r>
              <a:t>KTH</a:t>
            </a:r>
            <a:r>
              <a:rPr b="0">
                <a:solidFill>
                  <a:srgbClr val="C9C3BB"/>
                </a:solidFill>
              </a:rPr>
              <a:t>  /  </a:t>
            </a:r>
            <a:r>
              <a:rPr>
                <a:solidFill>
                  <a:srgbClr val="57068C"/>
                </a:solidFill>
              </a:rPr>
              <a:t>NYU</a:t>
            </a:r>
            <a:r>
              <a:rPr b="0">
                <a:solidFill>
                  <a:srgbClr val="C9C3BB"/>
                </a:solidFill>
              </a:rPr>
              <a:t>  /  </a:t>
            </a:r>
            <a:r>
              <a:rPr>
                <a:solidFill>
                  <a:srgbClr val="0066B3"/>
                </a:solidFill>
              </a:rPr>
              <a:t>TU Wien</a:t>
            </a:r>
          </a:p>
        </p:txBody>
      </p:sp>
      <p:sp>
        <p:nvSpPr>
          <p:cNvPr id="2331" name="TextBox 13"/>
          <p:cNvSpPr txBox="1"/>
          <p:nvPr/>
        </p:nvSpPr>
        <p:spPr>
          <a:xfrm>
            <a:off x="5486400" y="4846828"/>
            <a:ext cx="274320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algn="r">
              <a:defRPr sz="800">
                <a:solidFill>
                  <a:srgbClr val="5C6470"/>
                </a:solidFill>
              </a:defRPr>
            </a:lvl1pPr>
          </a:lstStyle>
          <a:p>
            <a:r>
              <a:t>Paris Carbone</a:t>
            </a:r>
          </a:p>
        </p:txBody>
      </p:sp>
      <p:sp>
        <p:nvSpPr>
          <p:cNvPr id="2332" name="TextBox 14"/>
          <p:cNvSpPr txBox="1">
            <a:spLocks noGrp="1"/>
          </p:cNvSpPr>
          <p:nvPr>
            <p:ph type="sldNum" sz="quarter" idx="4294967295"/>
          </p:nvPr>
        </p:nvSpPr>
        <p:spPr>
          <a:xfrm>
            <a:off x="8559799" y="4846828"/>
            <a:ext cx="127001" cy="1270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lstStyle>
            <a:lvl1pPr>
              <a:defRPr sz="800">
                <a:solidFill>
                  <a:srgbClr val="5C6470"/>
                </a:solidFill>
              </a:defRPr>
            </a:lvl1pPr>
          </a:lstStyle>
          <a:p>
            <a:fld id="{86CB4B4D-7CA3-9044-876B-883B54F8677D}" type="slidenum">
              <a:t>81</a:t>
            </a:fld>
            <a:endParaRPr/>
          </a:p>
        </p:txBody>
      </p:sp>
      <p:sp>
        <p:nvSpPr>
          <p:cNvPr id="2333" name="Rounded Rectangle 15"/>
          <p:cNvSpPr/>
          <p:nvPr/>
        </p:nvSpPr>
        <p:spPr>
          <a:xfrm>
            <a:off x="457200" y="1600200"/>
            <a:ext cx="3977639" cy="1920240"/>
          </a:xfrm>
          <a:prstGeom prst="roundRect">
            <a:avLst>
              <a:gd name="adj" fmla="val 4500"/>
            </a:avLst>
          </a:prstGeom>
          <a:solidFill>
            <a:srgbClr val="F5F1ED"/>
          </a:solidFill>
          <a:ln w="12700">
            <a:miter lim="400000"/>
          </a:ln>
        </p:spPr>
        <p:txBody>
          <a:bodyPr lIns="45719" rIns="45719" anchor="ctr"/>
          <a:lstStyle/>
          <a:p>
            <a:endParaRPr/>
          </a:p>
        </p:txBody>
      </p:sp>
      <p:sp>
        <p:nvSpPr>
          <p:cNvPr id="2334" name="TextBox 16"/>
          <p:cNvSpPr txBox="1"/>
          <p:nvPr/>
        </p:nvSpPr>
        <p:spPr>
          <a:xfrm>
            <a:off x="658368" y="1728216"/>
            <a:ext cx="2194561"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defRPr sz="900" b="1" spc="120">
                <a:solidFill>
                  <a:srgbClr val="E0156F"/>
                </a:solidFill>
              </a:defRPr>
            </a:lvl1pPr>
          </a:lstStyle>
          <a:p>
            <a:r>
              <a:t>ABLATIONS</a:t>
            </a:r>
          </a:p>
        </p:txBody>
      </p:sp>
      <p:sp>
        <p:nvSpPr>
          <p:cNvPr id="2335" name="TextBox 17"/>
          <p:cNvSpPr txBox="1"/>
          <p:nvPr/>
        </p:nvSpPr>
        <p:spPr>
          <a:xfrm>
            <a:off x="658368" y="1908048"/>
            <a:ext cx="3611880" cy="13707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defRPr sz="1000" b="1">
                <a:solidFill>
                  <a:srgbClr val="004791"/>
                </a:solidFill>
              </a:defRPr>
            </a:lvl1pPr>
          </a:lstStyle>
          <a:p>
            <a:r>
              <a:t>BERTMap  ·  AAAI 2022, SNOMED–FMA</a:t>
            </a:r>
          </a:p>
        </p:txBody>
      </p:sp>
      <p:sp>
        <p:nvSpPr>
          <p:cNvPr id="2336" name="TextBox 18"/>
          <p:cNvSpPr txBox="1"/>
          <p:nvPr/>
        </p:nvSpPr>
        <p:spPr>
          <a:xfrm>
            <a:off x="658368" y="2090927"/>
            <a:ext cx="3611880" cy="31862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lnSpc>
                <a:spcPct val="112000"/>
              </a:lnSpc>
              <a:defRPr sz="1000">
                <a:solidFill>
                  <a:srgbClr val="5C6470"/>
                </a:solidFill>
              </a:defRPr>
            </a:lvl1pPr>
          </a:lstStyle>
          <a:p>
            <a:r>
              <a:t>Prediction only 0.832  →  + structure 0.832  →  + repair 0.836. The text-corpus ablation moves F1 from 0.350 to 0.832.</a:t>
            </a:r>
          </a:p>
        </p:txBody>
      </p:sp>
      <p:sp>
        <p:nvSpPr>
          <p:cNvPr id="2337" name="TextBox 19"/>
          <p:cNvSpPr txBox="1"/>
          <p:nvPr/>
        </p:nvSpPr>
        <p:spPr>
          <a:xfrm>
            <a:off x="658368" y="2458211"/>
            <a:ext cx="3611880" cy="13707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defRPr sz="1000" b="1">
                <a:solidFill>
                  <a:srgbClr val="57068C"/>
                </a:solidFill>
              </a:defRPr>
            </a:lvl1pPr>
          </a:lstStyle>
          <a:p>
            <a:r>
              <a:t>LogMap-ML  ·  ESWC 2021</a:t>
            </a:r>
          </a:p>
        </p:txBody>
      </p:sp>
      <p:sp>
        <p:nvSpPr>
          <p:cNvPr id="2338" name="TextBox 20"/>
          <p:cNvSpPr txBox="1"/>
          <p:nvPr/>
        </p:nvSpPr>
        <p:spPr>
          <a:xfrm>
            <a:off x="658368" y="2641092"/>
            <a:ext cx="3611880" cy="31862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lnSpc>
                <a:spcPct val="112000"/>
              </a:lnSpc>
              <a:defRPr sz="1000">
                <a:solidFill>
                  <a:srgbClr val="5C6470"/>
                </a:solidFill>
              </a:defRPr>
            </a:lvl1pPr>
          </a:lstStyle>
          <a:p>
            <a:r>
              <a:t>Adding path context made it worse: 0.885 with paths against 0.927 without.</a:t>
            </a:r>
          </a:p>
        </p:txBody>
      </p:sp>
      <p:sp>
        <p:nvSpPr>
          <p:cNvPr id="2339" name="TextBox 21"/>
          <p:cNvSpPr txBox="1"/>
          <p:nvPr/>
        </p:nvSpPr>
        <p:spPr>
          <a:xfrm>
            <a:off x="658368" y="3008376"/>
            <a:ext cx="3611880" cy="13707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defRPr sz="1000" b="1">
                <a:solidFill>
                  <a:srgbClr val="0066B3"/>
                </a:solidFill>
              </a:defRPr>
            </a:lvl1pPr>
          </a:lstStyle>
          <a:p>
            <a:r>
              <a:t>LLMs4OM  ·  ESWC 2024</a:t>
            </a:r>
          </a:p>
        </p:txBody>
      </p:sp>
      <p:sp>
        <p:nvSpPr>
          <p:cNvPr id="2340" name="TextBox 22"/>
          <p:cNvSpPr txBox="1"/>
          <p:nvPr/>
        </p:nvSpPr>
        <p:spPr>
          <a:xfrm>
            <a:off x="658368" y="3191255"/>
            <a:ext cx="3611880" cy="31862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lnSpc>
                <a:spcPct val="112000"/>
              </a:lnSpc>
              <a:defRPr sz="1000">
                <a:solidFill>
                  <a:srgbClr val="5C6470"/>
                </a:solidFill>
              </a:defRPr>
            </a:lvl1pPr>
          </a:lstStyle>
          <a:p>
            <a:r>
              <a:t>Parent/child context helped in some domains and degraded performance on the Bio-ML tasks.</a:t>
            </a:r>
          </a:p>
        </p:txBody>
      </p:sp>
      <p:sp>
        <p:nvSpPr>
          <p:cNvPr id="2341" name="Rounded Rectangle 23"/>
          <p:cNvSpPr/>
          <p:nvPr/>
        </p:nvSpPr>
        <p:spPr>
          <a:xfrm>
            <a:off x="4709159" y="1600200"/>
            <a:ext cx="3977640" cy="1920240"/>
          </a:xfrm>
          <a:prstGeom prst="roundRect">
            <a:avLst>
              <a:gd name="adj" fmla="val 4500"/>
            </a:avLst>
          </a:prstGeom>
          <a:solidFill>
            <a:srgbClr val="E8ECF1"/>
          </a:solidFill>
          <a:ln w="12700">
            <a:miter lim="400000"/>
          </a:ln>
        </p:spPr>
        <p:txBody>
          <a:bodyPr lIns="45719" rIns="45719" anchor="ctr"/>
          <a:lstStyle/>
          <a:p>
            <a:endParaRPr/>
          </a:p>
        </p:txBody>
      </p:sp>
      <p:sp>
        <p:nvSpPr>
          <p:cNvPr id="2342" name="TextBox 24"/>
          <p:cNvSpPr txBox="1"/>
          <p:nvPr/>
        </p:nvSpPr>
        <p:spPr>
          <a:xfrm>
            <a:off x="4910328" y="1728216"/>
            <a:ext cx="3657601"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defRPr sz="900" b="1" spc="120">
                <a:solidFill>
                  <a:srgbClr val="E0156F"/>
                </a:solidFill>
              </a:defRPr>
            </a:lvl1pPr>
          </a:lstStyle>
          <a:p>
            <a:r>
              <a:t>RE-EVALUATIONS, FROM OUR OWN COMMUNITY</a:t>
            </a:r>
          </a:p>
        </p:txBody>
      </p:sp>
      <p:sp>
        <p:nvSpPr>
          <p:cNvPr id="2343" name="TextBox 25"/>
          <p:cNvSpPr txBox="1"/>
          <p:nvPr/>
        </p:nvSpPr>
        <p:spPr>
          <a:xfrm>
            <a:off x="4821428" y="1895348"/>
            <a:ext cx="3611881" cy="13707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defRPr sz="1000" b="1">
                <a:solidFill>
                  <a:srgbClr val="004791"/>
                </a:solidFill>
              </a:defRPr>
            </a:lvl1pPr>
          </a:lstStyle>
          <a:p>
            <a:r>
              <a:t>OpenEA  ·  PVLDB 2020</a:t>
            </a:r>
          </a:p>
        </p:txBody>
      </p:sp>
      <p:sp>
        <p:nvSpPr>
          <p:cNvPr id="2344" name="TextBox 26"/>
          <p:cNvSpPr txBox="1"/>
          <p:nvPr/>
        </p:nvSpPr>
        <p:spPr>
          <a:xfrm>
            <a:off x="4818888" y="2081636"/>
            <a:ext cx="3611881" cy="31862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lnSpc>
                <a:spcPct val="112000"/>
              </a:lnSpc>
              <a:defRPr sz="1000">
                <a:solidFill>
                  <a:srgbClr val="5C6470"/>
                </a:solidFill>
              </a:defRPr>
            </a:lvl1pPr>
          </a:lstStyle>
          <a:p>
            <a:r>
              <a:t>Embedding-based entity alignment showed “no superiority over the conventional approaches PARIS and LogMap”.</a:t>
            </a:r>
          </a:p>
        </p:txBody>
      </p:sp>
      <p:sp>
        <p:nvSpPr>
          <p:cNvPr id="2345" name="TextBox 27"/>
          <p:cNvSpPr txBox="1"/>
          <p:nvPr/>
        </p:nvSpPr>
        <p:spPr>
          <a:xfrm>
            <a:off x="4821428" y="2458211"/>
            <a:ext cx="3611881" cy="13707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defRPr sz="1000" b="1">
                <a:solidFill>
                  <a:srgbClr val="57068C"/>
                </a:solidFill>
              </a:defRPr>
            </a:lvl1pPr>
          </a:lstStyle>
          <a:p>
            <a:r>
              <a:t>Leone et al.  ·  PVLDB 2022</a:t>
            </a:r>
          </a:p>
        </p:txBody>
      </p:sp>
      <p:sp>
        <p:nvSpPr>
          <p:cNvPr id="2346" name="TextBox 28"/>
          <p:cNvSpPr txBox="1"/>
          <p:nvPr/>
        </p:nvSpPr>
        <p:spPr>
          <a:xfrm>
            <a:off x="4818888" y="2593700"/>
            <a:ext cx="3840481" cy="31862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lnSpc>
                <a:spcPct val="112000"/>
              </a:lnSpc>
              <a:defRPr sz="1000">
                <a:solidFill>
                  <a:srgbClr val="5C6470"/>
                </a:solidFill>
              </a:defRPr>
            </a:lvl1pPr>
          </a:lstStyle>
          <a:p>
            <a:r>
              <a:t>Non-neural PARIS+ significantly outperforms all representative neural methods; ~80% of the gap is entities matchable by simple string matching.</a:t>
            </a:r>
          </a:p>
        </p:txBody>
      </p:sp>
      <p:sp>
        <p:nvSpPr>
          <p:cNvPr id="2347" name="TextBox 29"/>
          <p:cNvSpPr txBox="1"/>
          <p:nvPr/>
        </p:nvSpPr>
        <p:spPr>
          <a:xfrm>
            <a:off x="4821428" y="2944876"/>
            <a:ext cx="3611881" cy="13707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defRPr sz="1000" b="1">
                <a:solidFill>
                  <a:srgbClr val="0066B3"/>
                </a:solidFill>
              </a:defRPr>
            </a:lvl1pPr>
          </a:lstStyle>
          <a:p>
            <a:r>
              <a:t>OM as link prediction  ·  OM 2025</a:t>
            </a:r>
          </a:p>
        </p:txBody>
      </p:sp>
      <p:sp>
        <p:nvSpPr>
          <p:cNvPr id="2348" name="TextBox 30"/>
          <p:cNvSpPr txBox="1"/>
          <p:nvPr/>
        </p:nvSpPr>
        <p:spPr>
          <a:xfrm>
            <a:off x="4823314" y="3119075"/>
            <a:ext cx="4069372" cy="31862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lnSpc>
                <a:spcPct val="112000"/>
              </a:lnSpc>
              <a:defRPr sz="1000">
                <a:solidFill>
                  <a:srgbClr val="5C6470"/>
                </a:solidFill>
              </a:defRPr>
            </a:lvl1pPr>
          </a:lstStyle>
          <a:p>
            <a:r>
              <a:t>17 KGE models over the merged ontologies: 74.9% F1 on a structure-rich, label-poor task, but 31.8% vs BERTMap's 64.6% on OMIM–ORDO.</a:t>
            </a:r>
          </a:p>
        </p:txBody>
      </p:sp>
      <p:sp>
        <p:nvSpPr>
          <p:cNvPr id="2349" name="Rounded Rectangle 31"/>
          <p:cNvSpPr/>
          <p:nvPr/>
        </p:nvSpPr>
        <p:spPr>
          <a:xfrm>
            <a:off x="457200" y="3630167"/>
            <a:ext cx="8229600" cy="603505"/>
          </a:xfrm>
          <a:prstGeom prst="roundRect">
            <a:avLst>
              <a:gd name="adj" fmla="val 4500"/>
            </a:avLst>
          </a:prstGeom>
          <a:solidFill>
            <a:srgbClr val="F5F1ED"/>
          </a:solidFill>
          <a:ln w="12700">
            <a:miter lim="400000"/>
          </a:ln>
        </p:spPr>
        <p:txBody>
          <a:bodyPr lIns="45719" rIns="45719" anchor="ctr"/>
          <a:lstStyle/>
          <a:p>
            <a:endParaRPr/>
          </a:p>
        </p:txBody>
      </p:sp>
      <p:sp>
        <p:nvSpPr>
          <p:cNvPr id="2350" name="TextBox 32"/>
          <p:cNvSpPr txBox="1"/>
          <p:nvPr/>
        </p:nvSpPr>
        <p:spPr>
          <a:xfrm>
            <a:off x="694944" y="3734430"/>
            <a:ext cx="7754112" cy="39498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p>
            <a:pPr>
              <a:defRPr sz="1200">
                <a:solidFill>
                  <a:srgbClr val="5C6470"/>
                </a:solidFill>
              </a:defRPr>
            </a:pPr>
            <a:r>
              <a:t>Structure earns its place in domains that are structure-rich and label-poor.</a:t>
            </a:r>
          </a:p>
          <a:p>
            <a:pPr>
              <a:spcBef>
                <a:spcPts val="200"/>
              </a:spcBef>
              <a:defRPr sz="1200" b="1">
                <a:solidFill>
                  <a:srgbClr val="1B2A4A"/>
                </a:solidFill>
              </a:defRPr>
            </a:pPr>
            <a:r>
              <a:t>Biomedical vocabularies are label-rich. </a:t>
            </a:r>
            <a:r>
              <a:rPr lang="en-US"/>
              <a:t>Which makes structural</a:t>
            </a:r>
            <a:r>
              <a:t> methods struggle to justify themselves here.</a:t>
            </a:r>
            <a:endParaRPr>
              <a:ea typeface="Calibri"/>
              <a:cs typeface="Calibri"/>
            </a:endParaRPr>
          </a:p>
        </p:txBody>
      </p:sp>
    </p:spTree>
    <p:extLst>
      <p:ext uri="{BB962C8B-B14F-4D97-AF65-F5344CB8AC3E}">
        <p14:creationId xmlns:p14="http://schemas.microsoft.com/office/powerpoint/2010/main" val="2532073367"/>
      </p:ext>
    </p:extLst>
  </p:cSld>
  <p:clrMapOvr>
    <a:masterClrMapping/>
  </p:clrMapOvr>
  <p:transition spd="med"/>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4" name="TextBox 1"/>
          <p:cNvSpPr txBox="1"/>
          <p:nvPr/>
        </p:nvSpPr>
        <p:spPr>
          <a:xfrm>
            <a:off x="457200" y="301752"/>
            <a:ext cx="3840480" cy="13426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defRPr sz="1100" b="1" spc="120">
                <a:solidFill>
                  <a:srgbClr val="004791"/>
                </a:solidFill>
              </a:defRPr>
            </a:lvl1pPr>
          </a:lstStyle>
          <a:p>
            <a:r>
              <a:t>THIRD GENERATION</a:t>
            </a:r>
          </a:p>
        </p:txBody>
      </p:sp>
      <p:sp>
        <p:nvSpPr>
          <p:cNvPr id="2355" name="TextBox 2"/>
          <p:cNvSpPr txBox="1"/>
          <p:nvPr/>
        </p:nvSpPr>
        <p:spPr>
          <a:xfrm>
            <a:off x="457199" y="902461"/>
            <a:ext cx="7863842" cy="4445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a:defRPr sz="3000" b="1">
                <a:solidFill>
                  <a:srgbClr val="1B2A4A"/>
                </a:solidFill>
                <a:latin typeface="Bookman Old Style"/>
                <a:ea typeface="Bookman Old Style"/>
                <a:cs typeface="Bookman Old Style"/>
                <a:sym typeface="Bookman Old Style"/>
              </a:defRPr>
            </a:lvl1pPr>
          </a:lstStyle>
          <a:p>
            <a:r>
              <a:t>What If the Wrong Line Is Drawn?</a:t>
            </a:r>
          </a:p>
        </p:txBody>
      </p:sp>
      <p:sp>
        <p:nvSpPr>
          <p:cNvPr id="2356" name="TextBox 3"/>
          <p:cNvSpPr txBox="1"/>
          <p:nvPr/>
        </p:nvSpPr>
        <p:spPr>
          <a:xfrm>
            <a:off x="457199" y="1482197"/>
            <a:ext cx="7863842" cy="15686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a:defRPr sz="1200">
                <a:solidFill>
                  <a:srgbClr val="5C6470"/>
                </a:solidFill>
              </a:defRPr>
            </a:lvl1pPr>
          </a:lstStyle>
          <a:p>
            <a:r>
              <a:t>The failure is silent, the shortcut is invisible, and both move when the data moves</a:t>
            </a:r>
          </a:p>
        </p:txBody>
      </p:sp>
      <p:sp>
        <p:nvSpPr>
          <p:cNvPr id="2358" name="TextBox 5"/>
          <p:cNvSpPr txBox="1"/>
          <p:nvPr/>
        </p:nvSpPr>
        <p:spPr>
          <a:xfrm>
            <a:off x="6446520" y="384555"/>
            <a:ext cx="886968"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algn="ctr">
              <a:defRPr sz="900" b="1">
                <a:solidFill>
                  <a:srgbClr val="FFFFFF"/>
                </a:solidFill>
              </a:defRPr>
            </a:lvl1pPr>
          </a:lstStyle>
          <a:p>
            <a:r>
              <a:t>Risk</a:t>
            </a:r>
          </a:p>
        </p:txBody>
      </p:sp>
      <p:sp>
        <p:nvSpPr>
          <p:cNvPr id="2364" name="Rectangle 11"/>
          <p:cNvSpPr/>
          <p:nvPr/>
        </p:nvSpPr>
        <p:spPr>
          <a:xfrm>
            <a:off x="457200" y="4716525"/>
            <a:ext cx="8229600" cy="12701"/>
          </a:xfrm>
          <a:prstGeom prst="rect">
            <a:avLst/>
          </a:prstGeom>
          <a:solidFill>
            <a:srgbClr val="C9C3BB"/>
          </a:solidFill>
          <a:ln w="12700">
            <a:miter lim="400000"/>
          </a:ln>
        </p:spPr>
        <p:txBody>
          <a:bodyPr lIns="45719" rIns="45719" anchor="ctr"/>
          <a:lstStyle/>
          <a:p>
            <a:endParaRPr/>
          </a:p>
        </p:txBody>
      </p:sp>
      <p:sp>
        <p:nvSpPr>
          <p:cNvPr id="2365" name="TextBox 12"/>
          <p:cNvSpPr txBox="1"/>
          <p:nvPr/>
        </p:nvSpPr>
        <p:spPr>
          <a:xfrm>
            <a:off x="457200" y="4846828"/>
            <a:ext cx="274320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p>
            <a:pPr>
              <a:defRPr sz="800" b="1" spc="100">
                <a:solidFill>
                  <a:srgbClr val="004791"/>
                </a:solidFill>
              </a:defRPr>
            </a:pPr>
            <a:r>
              <a:t>KTH</a:t>
            </a:r>
            <a:r>
              <a:rPr b="0">
                <a:solidFill>
                  <a:srgbClr val="C9C3BB"/>
                </a:solidFill>
              </a:rPr>
              <a:t>  /  </a:t>
            </a:r>
            <a:r>
              <a:rPr>
                <a:solidFill>
                  <a:srgbClr val="57068C"/>
                </a:solidFill>
              </a:rPr>
              <a:t>NYU</a:t>
            </a:r>
            <a:r>
              <a:rPr b="0">
                <a:solidFill>
                  <a:srgbClr val="C9C3BB"/>
                </a:solidFill>
              </a:rPr>
              <a:t>  /  </a:t>
            </a:r>
            <a:r>
              <a:rPr>
                <a:solidFill>
                  <a:srgbClr val="0066B3"/>
                </a:solidFill>
              </a:rPr>
              <a:t>TU Wien</a:t>
            </a:r>
          </a:p>
        </p:txBody>
      </p:sp>
      <p:sp>
        <p:nvSpPr>
          <p:cNvPr id="2366" name="TextBox 13"/>
          <p:cNvSpPr txBox="1"/>
          <p:nvPr/>
        </p:nvSpPr>
        <p:spPr>
          <a:xfrm>
            <a:off x="5486400" y="4846828"/>
            <a:ext cx="274320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algn="r">
              <a:defRPr sz="800">
                <a:solidFill>
                  <a:srgbClr val="5C6470"/>
                </a:solidFill>
              </a:defRPr>
            </a:lvl1pPr>
          </a:lstStyle>
          <a:p>
            <a:r>
              <a:t>Paris Carbone</a:t>
            </a:r>
          </a:p>
        </p:txBody>
      </p:sp>
      <p:sp>
        <p:nvSpPr>
          <p:cNvPr id="2367" name="TextBox 14"/>
          <p:cNvSpPr txBox="1">
            <a:spLocks noGrp="1"/>
          </p:cNvSpPr>
          <p:nvPr>
            <p:ph type="sldNum" sz="quarter" idx="4294967295"/>
          </p:nvPr>
        </p:nvSpPr>
        <p:spPr>
          <a:xfrm>
            <a:off x="8559799" y="4846828"/>
            <a:ext cx="127001" cy="1270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lstStyle>
            <a:lvl1pPr>
              <a:defRPr sz="800">
                <a:solidFill>
                  <a:srgbClr val="5C6470"/>
                </a:solidFill>
              </a:defRPr>
            </a:lvl1pPr>
          </a:lstStyle>
          <a:p>
            <a:fld id="{86CB4B4D-7CA3-9044-876B-883B54F8677D}" type="slidenum">
              <a:t>82</a:t>
            </a:fld>
            <a:endParaRPr/>
          </a:p>
        </p:txBody>
      </p:sp>
      <p:sp>
        <p:nvSpPr>
          <p:cNvPr id="2368" name="TextBox 17"/>
          <p:cNvSpPr txBox="1"/>
          <p:nvPr/>
        </p:nvSpPr>
        <p:spPr>
          <a:xfrm>
            <a:off x="457199" y="1925320"/>
            <a:ext cx="4617722" cy="13426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defRPr sz="1100" b="1">
                <a:solidFill>
                  <a:srgbClr val="57068C"/>
                </a:solidFill>
              </a:defRPr>
            </a:lvl1pPr>
          </a:lstStyle>
          <a:p>
            <a:r>
              <a:t>The model may be learning the wrong regularity</a:t>
            </a:r>
          </a:p>
        </p:txBody>
      </p:sp>
      <p:sp>
        <p:nvSpPr>
          <p:cNvPr id="2369" name="TextBox 18"/>
          <p:cNvSpPr txBox="1"/>
          <p:nvPr/>
        </p:nvSpPr>
        <p:spPr>
          <a:xfrm>
            <a:off x="457199" y="2108200"/>
            <a:ext cx="4617722" cy="49669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lnSpc>
                <a:spcPct val="112000"/>
              </a:lnSpc>
              <a:defRPr sz="1100">
                <a:solidFill>
                  <a:srgbClr val="5C6470"/>
                </a:solidFill>
              </a:defRPr>
            </a:lvl1pPr>
          </a:lstStyle>
          <a:p>
            <a:r>
              <a:t>In biomedical knowledge-graph completion, accuracy tracks how well-connected a node is. Well-connected concepts match well-connected concepts whether or not they mean the same thing.</a:t>
            </a:r>
          </a:p>
        </p:txBody>
      </p:sp>
      <p:sp>
        <p:nvSpPr>
          <p:cNvPr id="2370" name="TextBox 19"/>
          <p:cNvSpPr txBox="1"/>
          <p:nvPr/>
        </p:nvSpPr>
        <p:spPr>
          <a:xfrm>
            <a:off x="457199" y="3019552"/>
            <a:ext cx="4617722" cy="13426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defRPr sz="1100" b="1">
                <a:solidFill>
                  <a:srgbClr val="0066B3"/>
                </a:solidFill>
              </a:defRPr>
            </a:lvl1pPr>
          </a:lstStyle>
          <a:p>
            <a:r>
              <a:t>And it moves when you move site</a:t>
            </a:r>
          </a:p>
        </p:txBody>
      </p:sp>
      <p:sp>
        <p:nvSpPr>
          <p:cNvPr id="2371" name="TextBox 20"/>
          <p:cNvSpPr txBox="1"/>
          <p:nvPr/>
        </p:nvSpPr>
        <p:spPr>
          <a:xfrm>
            <a:off x="457199" y="3202432"/>
            <a:ext cx="4617722" cy="31548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lnSpc>
                <a:spcPct val="112000"/>
              </a:lnSpc>
              <a:defRPr sz="1100">
                <a:solidFill>
                  <a:srgbClr val="5C6470"/>
                </a:solidFill>
              </a:defRPr>
            </a:lvl1pPr>
          </a:lstStyle>
          <a:p>
            <a:r>
              <a:t>Coding practice, episode structure and graph topology all differ across hospitals. A system tuned on one site is not tuned on the next.</a:t>
            </a:r>
          </a:p>
        </p:txBody>
      </p:sp>
      <p:sp>
        <p:nvSpPr>
          <p:cNvPr id="2372" name="Rounded Rectangle 21"/>
          <p:cNvSpPr/>
          <p:nvPr/>
        </p:nvSpPr>
        <p:spPr>
          <a:xfrm>
            <a:off x="6066937" y="1873096"/>
            <a:ext cx="2743201" cy="1533907"/>
          </a:xfrm>
          <a:prstGeom prst="roundRect">
            <a:avLst>
              <a:gd name="adj" fmla="val 5633"/>
            </a:avLst>
          </a:prstGeom>
          <a:solidFill>
            <a:srgbClr val="E8ECF1"/>
          </a:solidFill>
          <a:ln w="12700">
            <a:miter lim="400000"/>
          </a:ln>
        </p:spPr>
        <p:txBody>
          <a:bodyPr lIns="45719" rIns="45719" anchor="ctr"/>
          <a:lstStyle/>
          <a:p>
            <a:endParaRPr/>
          </a:p>
        </p:txBody>
      </p:sp>
      <p:sp>
        <p:nvSpPr>
          <p:cNvPr id="2373" name="TextBox 22"/>
          <p:cNvSpPr txBox="1"/>
          <p:nvPr/>
        </p:nvSpPr>
        <p:spPr>
          <a:xfrm>
            <a:off x="6295537" y="2037688"/>
            <a:ext cx="2880361"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defRPr sz="800" b="1">
                <a:solidFill>
                  <a:srgbClr val="E0156F"/>
                </a:solidFill>
              </a:defRPr>
            </a:lvl1pPr>
          </a:lstStyle>
          <a:p>
            <a:r>
              <a:t>WHAT WE ACTUALLY WANT</a:t>
            </a:r>
          </a:p>
        </p:txBody>
      </p:sp>
      <p:sp>
        <p:nvSpPr>
          <p:cNvPr id="2374" name="TextBox 23"/>
          <p:cNvSpPr txBox="1"/>
          <p:nvPr/>
        </p:nvSpPr>
        <p:spPr>
          <a:xfrm>
            <a:off x="6295537" y="2366872"/>
            <a:ext cx="2880361" cy="39497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p>
            <a:pPr>
              <a:lnSpc>
                <a:spcPct val="115000"/>
              </a:lnSpc>
              <a:defRPr sz="1300" b="1">
                <a:solidFill>
                  <a:srgbClr val="1B2A4A"/>
                </a:solidFill>
              </a:defRPr>
            </a:pPr>
            <a:r>
              <a:t>“I am not sure about this one.</a:t>
            </a:r>
          </a:p>
          <a:p>
            <a:pPr>
              <a:lnSpc>
                <a:spcPct val="115000"/>
              </a:lnSpc>
              <a:defRPr sz="1300" b="1">
                <a:solidFill>
                  <a:srgbClr val="1B2A4A"/>
                </a:solidFill>
              </a:defRPr>
            </a:pPr>
            <a:r>
              <a:t>Can you take a look?”</a:t>
            </a:r>
          </a:p>
        </p:txBody>
      </p:sp>
      <p:sp>
        <p:nvSpPr>
          <p:cNvPr id="2375" name="TextBox 24"/>
          <p:cNvSpPr txBox="1"/>
          <p:nvPr/>
        </p:nvSpPr>
        <p:spPr>
          <a:xfrm>
            <a:off x="6144909" y="2961848"/>
            <a:ext cx="2880361" cy="32273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lnSpc>
                <a:spcPct val="115000"/>
              </a:lnSpc>
              <a:defRPr sz="1000">
                <a:solidFill>
                  <a:srgbClr val="5C6470"/>
                </a:solidFill>
              </a:defRPr>
            </a:lvl1pPr>
          </a:lstStyle>
          <a:p>
            <a:r>
              <a:t>A system that knows which of its own outputs to escalate based on the uncertainty.</a:t>
            </a:r>
          </a:p>
        </p:txBody>
      </p:sp>
      <p:sp>
        <p:nvSpPr>
          <p:cNvPr id="2376" name="Rounded Rectangle 25"/>
          <p:cNvSpPr/>
          <p:nvPr/>
        </p:nvSpPr>
        <p:spPr>
          <a:xfrm>
            <a:off x="457200" y="3781759"/>
            <a:ext cx="8229600" cy="512065"/>
          </a:xfrm>
          <a:prstGeom prst="roundRect">
            <a:avLst>
              <a:gd name="adj" fmla="val 4500"/>
            </a:avLst>
          </a:prstGeom>
          <a:solidFill>
            <a:srgbClr val="F5F1ED"/>
          </a:solidFill>
          <a:ln w="12700">
            <a:miter lim="400000"/>
          </a:ln>
        </p:spPr>
        <p:txBody>
          <a:bodyPr lIns="45719" rIns="45719" anchor="ctr"/>
          <a:lstStyle/>
          <a:p>
            <a:endParaRPr/>
          </a:p>
        </p:txBody>
      </p:sp>
      <p:sp>
        <p:nvSpPr>
          <p:cNvPr id="2377" name="Rounded Rectangle 26"/>
          <p:cNvSpPr/>
          <p:nvPr/>
        </p:nvSpPr>
        <p:spPr>
          <a:xfrm>
            <a:off x="658368" y="3918919"/>
            <a:ext cx="201169" cy="201169"/>
          </a:xfrm>
          <a:prstGeom prst="roundRect">
            <a:avLst>
              <a:gd name="adj" fmla="val 28000"/>
            </a:avLst>
          </a:prstGeom>
          <a:solidFill>
            <a:srgbClr val="E0156F"/>
          </a:solidFill>
          <a:ln w="12700">
            <a:miter lim="400000"/>
          </a:ln>
        </p:spPr>
        <p:txBody>
          <a:bodyPr lIns="45719" rIns="45719" anchor="ctr"/>
          <a:lstStyle/>
          <a:p>
            <a:endParaRPr/>
          </a:p>
        </p:txBody>
      </p:sp>
      <p:sp>
        <p:nvSpPr>
          <p:cNvPr id="2378" name="TextBox 27"/>
          <p:cNvSpPr txBox="1"/>
          <p:nvPr/>
        </p:nvSpPr>
        <p:spPr>
          <a:xfrm>
            <a:off x="658368" y="3950968"/>
            <a:ext cx="201169" cy="13707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algn="ctr">
              <a:defRPr sz="1000" b="1">
                <a:solidFill>
                  <a:srgbClr val="FFFFFF"/>
                </a:solidFill>
              </a:defRPr>
            </a:lvl1pPr>
          </a:lstStyle>
          <a:p>
            <a:r>
              <a:t>!</a:t>
            </a:r>
          </a:p>
        </p:txBody>
      </p:sp>
      <p:sp>
        <p:nvSpPr>
          <p:cNvPr id="2379" name="TextBox 28"/>
          <p:cNvSpPr txBox="1"/>
          <p:nvPr/>
        </p:nvSpPr>
        <p:spPr>
          <a:xfrm>
            <a:off x="969264" y="3864109"/>
            <a:ext cx="7498079" cy="34736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p>
            <a:pPr defTabSz="457200">
              <a:defRPr sz="1200" b="1"/>
            </a:pPr>
            <a:r>
              <a:t>The system already produces a confidence score. It just isn't a probability.</a:t>
            </a:r>
            <a:endParaRPr b="0"/>
          </a:p>
          <a:p>
            <a:pPr defTabSz="457200">
              <a:defRPr sz="1200"/>
            </a:pPr>
            <a:r>
              <a:t>A 0.9 does not mean a nine-in-ten chance of being right and nobody knows what it does mean.</a:t>
            </a:r>
          </a:p>
        </p:txBody>
      </p:sp>
    </p:spTree>
    <p:extLst>
      <p:ext uri="{BB962C8B-B14F-4D97-AF65-F5344CB8AC3E}">
        <p14:creationId xmlns:p14="http://schemas.microsoft.com/office/powerpoint/2010/main" val="3766003545"/>
      </p:ext>
    </p:extLst>
  </p:cSld>
  <p:clrMapOvr>
    <a:masterClrMapping/>
  </p:clrMapOvr>
  <p:transition spd="med"/>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3" name="TextBox 1"/>
          <p:cNvSpPr txBox="1"/>
          <p:nvPr/>
        </p:nvSpPr>
        <p:spPr>
          <a:xfrm>
            <a:off x="457200" y="301752"/>
            <a:ext cx="3840480" cy="13426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defRPr sz="1100" b="1" spc="120">
                <a:solidFill>
                  <a:srgbClr val="004791"/>
                </a:solidFill>
              </a:defRPr>
            </a:lvl1pPr>
          </a:lstStyle>
          <a:p>
            <a:r>
              <a:t>THIRD GENERATION</a:t>
            </a:r>
          </a:p>
        </p:txBody>
      </p:sp>
      <p:sp>
        <p:nvSpPr>
          <p:cNvPr id="2384" name="TextBox 2"/>
          <p:cNvSpPr txBox="1"/>
          <p:nvPr/>
        </p:nvSpPr>
        <p:spPr>
          <a:xfrm>
            <a:off x="457199" y="902461"/>
            <a:ext cx="7863842" cy="4445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a:defRPr sz="3000" b="1">
                <a:solidFill>
                  <a:srgbClr val="1B2A4A"/>
                </a:solidFill>
                <a:latin typeface="Bookman Old Style"/>
                <a:ea typeface="Bookman Old Style"/>
                <a:cs typeface="Bookman Old Style"/>
                <a:sym typeface="Bookman Old Style"/>
              </a:defRPr>
            </a:lvl1pPr>
          </a:lstStyle>
          <a:p>
            <a:r>
              <a:t>Uncertainty for decision processes</a:t>
            </a:r>
          </a:p>
        </p:txBody>
      </p:sp>
      <p:sp>
        <p:nvSpPr>
          <p:cNvPr id="2386" name="TextBox 5"/>
          <p:cNvSpPr txBox="1"/>
          <p:nvPr/>
        </p:nvSpPr>
        <p:spPr>
          <a:xfrm>
            <a:off x="6446520" y="384555"/>
            <a:ext cx="886968"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algn="ctr">
              <a:defRPr sz="900" b="1">
                <a:solidFill>
                  <a:srgbClr val="FFFFFF"/>
                </a:solidFill>
              </a:defRPr>
            </a:lvl1pPr>
          </a:lstStyle>
          <a:p>
            <a:r>
              <a:t>Risk</a:t>
            </a:r>
          </a:p>
        </p:txBody>
      </p:sp>
      <p:sp>
        <p:nvSpPr>
          <p:cNvPr id="2392" name="Rectangle 11"/>
          <p:cNvSpPr/>
          <p:nvPr/>
        </p:nvSpPr>
        <p:spPr>
          <a:xfrm>
            <a:off x="457200" y="4716525"/>
            <a:ext cx="8229600" cy="12701"/>
          </a:xfrm>
          <a:prstGeom prst="rect">
            <a:avLst/>
          </a:prstGeom>
          <a:solidFill>
            <a:srgbClr val="C9C3BB"/>
          </a:solidFill>
          <a:ln w="12700">
            <a:miter lim="400000"/>
          </a:ln>
        </p:spPr>
        <p:txBody>
          <a:bodyPr lIns="45719" rIns="45719" anchor="ctr"/>
          <a:lstStyle/>
          <a:p>
            <a:endParaRPr/>
          </a:p>
        </p:txBody>
      </p:sp>
      <p:sp>
        <p:nvSpPr>
          <p:cNvPr id="2393" name="TextBox 12"/>
          <p:cNvSpPr txBox="1"/>
          <p:nvPr/>
        </p:nvSpPr>
        <p:spPr>
          <a:xfrm>
            <a:off x="457200" y="4846828"/>
            <a:ext cx="274320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p>
            <a:pPr>
              <a:defRPr sz="800" b="1" spc="100">
                <a:solidFill>
                  <a:srgbClr val="004791"/>
                </a:solidFill>
              </a:defRPr>
            </a:pPr>
            <a:r>
              <a:t>KTH</a:t>
            </a:r>
            <a:r>
              <a:rPr b="0">
                <a:solidFill>
                  <a:srgbClr val="C9C3BB"/>
                </a:solidFill>
              </a:rPr>
              <a:t>  /  </a:t>
            </a:r>
            <a:r>
              <a:rPr>
                <a:solidFill>
                  <a:srgbClr val="57068C"/>
                </a:solidFill>
              </a:rPr>
              <a:t>NYU</a:t>
            </a:r>
            <a:r>
              <a:rPr b="0">
                <a:solidFill>
                  <a:srgbClr val="C9C3BB"/>
                </a:solidFill>
              </a:rPr>
              <a:t>  /  </a:t>
            </a:r>
            <a:r>
              <a:rPr>
                <a:solidFill>
                  <a:srgbClr val="0066B3"/>
                </a:solidFill>
              </a:rPr>
              <a:t>TU Wien</a:t>
            </a:r>
          </a:p>
        </p:txBody>
      </p:sp>
      <p:sp>
        <p:nvSpPr>
          <p:cNvPr id="2394" name="TextBox 13"/>
          <p:cNvSpPr txBox="1"/>
          <p:nvPr/>
        </p:nvSpPr>
        <p:spPr>
          <a:xfrm>
            <a:off x="5486400" y="4846828"/>
            <a:ext cx="274320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algn="r">
              <a:defRPr sz="800">
                <a:solidFill>
                  <a:srgbClr val="5C6470"/>
                </a:solidFill>
              </a:defRPr>
            </a:lvl1pPr>
          </a:lstStyle>
          <a:p>
            <a:r>
              <a:t>Paris Carbone</a:t>
            </a:r>
          </a:p>
        </p:txBody>
      </p:sp>
      <p:sp>
        <p:nvSpPr>
          <p:cNvPr id="2395" name="TextBox 14"/>
          <p:cNvSpPr txBox="1">
            <a:spLocks noGrp="1"/>
          </p:cNvSpPr>
          <p:nvPr>
            <p:ph type="sldNum" sz="quarter" idx="4294967295"/>
          </p:nvPr>
        </p:nvSpPr>
        <p:spPr>
          <a:xfrm>
            <a:off x="8559799" y="4846828"/>
            <a:ext cx="127001" cy="1270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lstStyle>
            <a:lvl1pPr>
              <a:defRPr sz="800">
                <a:solidFill>
                  <a:srgbClr val="5C6470"/>
                </a:solidFill>
              </a:defRPr>
            </a:lvl1pPr>
          </a:lstStyle>
          <a:p>
            <a:fld id="{86CB4B4D-7CA3-9044-876B-883B54F8677D}" type="slidenum">
              <a:rPr/>
              <a:t>83</a:t>
            </a:fld>
            <a:endParaRPr/>
          </a:p>
        </p:txBody>
      </p:sp>
      <p:pic>
        <p:nvPicPr>
          <p:cNvPr id="2396" name="Screenshot 2026-03-25 at 22.25.19.png" descr="Screenshot 2026-03-25 at 22.25.19.png"/>
          <p:cNvPicPr>
            <a:picLocks/>
          </p:cNvPicPr>
          <p:nvPr/>
        </p:nvPicPr>
        <p:blipFill>
          <a:blip r:embed="rId3"/>
          <a:stretch>
            <a:fillRect/>
          </a:stretch>
        </p:blipFill>
        <p:spPr>
          <a:xfrm>
            <a:off x="930108" y="2831616"/>
            <a:ext cx="2191237" cy="1731932"/>
          </a:xfrm>
          <a:prstGeom prst="rect">
            <a:avLst/>
          </a:prstGeom>
        </p:spPr>
      </p:pic>
      <p:pic>
        <p:nvPicPr>
          <p:cNvPr id="2397" name="Screenshot 2026-03-25 at 22.35.55.png" descr="Screenshot 2026-03-25 at 22.35.55.png"/>
          <p:cNvPicPr>
            <a:picLocks/>
          </p:cNvPicPr>
          <p:nvPr/>
        </p:nvPicPr>
        <p:blipFill>
          <a:blip r:embed="rId4"/>
          <a:stretch>
            <a:fillRect/>
          </a:stretch>
        </p:blipFill>
        <p:spPr>
          <a:xfrm>
            <a:off x="854166" y="1655063"/>
            <a:ext cx="2343120" cy="1112616"/>
          </a:xfrm>
          <a:prstGeom prst="rect">
            <a:avLst/>
          </a:prstGeom>
        </p:spPr>
      </p:pic>
      <p:pic>
        <p:nvPicPr>
          <p:cNvPr id="2398" name="Screenshot 2026-03-25 at 23.06.01.png" descr="Screenshot 2026-03-25 at 23.06.01.png"/>
          <p:cNvPicPr>
            <a:picLocks/>
          </p:cNvPicPr>
          <p:nvPr/>
        </p:nvPicPr>
        <p:blipFill>
          <a:blip r:embed="rId5"/>
          <a:stretch>
            <a:fillRect/>
          </a:stretch>
        </p:blipFill>
        <p:spPr>
          <a:xfrm>
            <a:off x="5382045" y="1489709"/>
            <a:ext cx="2126563" cy="1443324"/>
          </a:xfrm>
          <a:prstGeom prst="rect">
            <a:avLst/>
          </a:prstGeom>
        </p:spPr>
      </p:pic>
      <p:pic>
        <p:nvPicPr>
          <p:cNvPr id="2399" name="pasted-movie.png" descr="pasted-movie.png"/>
          <p:cNvPicPr>
            <a:picLocks/>
          </p:cNvPicPr>
          <p:nvPr/>
        </p:nvPicPr>
        <p:blipFill>
          <a:blip r:embed="rId6"/>
          <a:stretch>
            <a:fillRect/>
          </a:stretch>
        </p:blipFill>
        <p:spPr>
          <a:xfrm>
            <a:off x="5683825" y="3075090"/>
            <a:ext cx="1962516" cy="1523834"/>
          </a:xfrm>
          <a:prstGeom prst="rect">
            <a:avLst/>
          </a:prstGeom>
        </p:spPr>
      </p:pic>
    </p:spTree>
    <p:extLst>
      <p:ext uri="{BB962C8B-B14F-4D97-AF65-F5344CB8AC3E}">
        <p14:creationId xmlns:p14="http://schemas.microsoft.com/office/powerpoint/2010/main" val="3045712530"/>
      </p:ext>
    </p:extLst>
  </p:cSld>
  <p:clrMapOvr>
    <a:masterClrMapping/>
  </p:clrMapOvr>
  <p:transition spd="med"/>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3" name="TextBox 1"/>
          <p:cNvSpPr txBox="1"/>
          <p:nvPr/>
        </p:nvSpPr>
        <p:spPr>
          <a:xfrm>
            <a:off x="457200" y="301752"/>
            <a:ext cx="3840480" cy="13426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defRPr sz="1100" b="1" spc="120">
                <a:solidFill>
                  <a:srgbClr val="004791"/>
                </a:solidFill>
              </a:defRPr>
            </a:lvl1pPr>
          </a:lstStyle>
          <a:p>
            <a:r>
              <a:t>THIRD GENERATION</a:t>
            </a:r>
          </a:p>
        </p:txBody>
      </p:sp>
      <p:sp>
        <p:nvSpPr>
          <p:cNvPr id="2404" name="TextBox 2"/>
          <p:cNvSpPr txBox="1"/>
          <p:nvPr/>
        </p:nvSpPr>
        <p:spPr>
          <a:xfrm>
            <a:off x="457199" y="902461"/>
            <a:ext cx="9345477" cy="4445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a:defRPr sz="3000" b="1">
                <a:solidFill>
                  <a:srgbClr val="1B2A4A"/>
                </a:solidFill>
                <a:latin typeface="Bookman Old Style"/>
                <a:ea typeface="Bookman Old Style"/>
                <a:cs typeface="Bookman Old Style"/>
                <a:sym typeface="Bookman Old Style"/>
              </a:defRPr>
            </a:lvl1pPr>
          </a:lstStyle>
          <a:p>
            <a:r>
              <a:t>Asking our models to give us confidence</a:t>
            </a:r>
          </a:p>
        </p:txBody>
      </p:sp>
      <p:sp>
        <p:nvSpPr>
          <p:cNvPr id="2406" name="TextBox 5"/>
          <p:cNvSpPr txBox="1"/>
          <p:nvPr/>
        </p:nvSpPr>
        <p:spPr>
          <a:xfrm>
            <a:off x="6446520" y="384555"/>
            <a:ext cx="886968"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algn="ctr">
              <a:defRPr sz="900" b="1">
                <a:solidFill>
                  <a:srgbClr val="FFFFFF"/>
                </a:solidFill>
              </a:defRPr>
            </a:lvl1pPr>
          </a:lstStyle>
          <a:p>
            <a:r>
              <a:t>Risk</a:t>
            </a:r>
          </a:p>
        </p:txBody>
      </p:sp>
      <p:sp>
        <p:nvSpPr>
          <p:cNvPr id="2412" name="Rectangle 11"/>
          <p:cNvSpPr/>
          <p:nvPr/>
        </p:nvSpPr>
        <p:spPr>
          <a:xfrm>
            <a:off x="457200" y="4716525"/>
            <a:ext cx="8229600" cy="12701"/>
          </a:xfrm>
          <a:prstGeom prst="rect">
            <a:avLst/>
          </a:prstGeom>
          <a:solidFill>
            <a:srgbClr val="C9C3BB"/>
          </a:solidFill>
          <a:ln w="12700">
            <a:miter lim="400000"/>
          </a:ln>
        </p:spPr>
        <p:txBody>
          <a:bodyPr lIns="45719" rIns="45719" anchor="ctr"/>
          <a:lstStyle/>
          <a:p>
            <a:endParaRPr/>
          </a:p>
        </p:txBody>
      </p:sp>
      <p:sp>
        <p:nvSpPr>
          <p:cNvPr id="2413" name="TextBox 12"/>
          <p:cNvSpPr txBox="1"/>
          <p:nvPr/>
        </p:nvSpPr>
        <p:spPr>
          <a:xfrm>
            <a:off x="457200" y="4846828"/>
            <a:ext cx="274320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p>
            <a:pPr>
              <a:defRPr sz="800" b="1" spc="100">
                <a:solidFill>
                  <a:srgbClr val="004791"/>
                </a:solidFill>
              </a:defRPr>
            </a:pPr>
            <a:r>
              <a:t>KTH</a:t>
            </a:r>
            <a:r>
              <a:rPr b="0">
                <a:solidFill>
                  <a:srgbClr val="C9C3BB"/>
                </a:solidFill>
              </a:rPr>
              <a:t>  /  </a:t>
            </a:r>
            <a:r>
              <a:rPr>
                <a:solidFill>
                  <a:srgbClr val="57068C"/>
                </a:solidFill>
              </a:rPr>
              <a:t>NYU</a:t>
            </a:r>
            <a:r>
              <a:rPr b="0">
                <a:solidFill>
                  <a:srgbClr val="C9C3BB"/>
                </a:solidFill>
              </a:rPr>
              <a:t>  /  </a:t>
            </a:r>
            <a:r>
              <a:rPr>
                <a:solidFill>
                  <a:srgbClr val="0066B3"/>
                </a:solidFill>
              </a:rPr>
              <a:t>TU Wien</a:t>
            </a:r>
          </a:p>
        </p:txBody>
      </p:sp>
      <p:sp>
        <p:nvSpPr>
          <p:cNvPr id="2414" name="TextBox 13"/>
          <p:cNvSpPr txBox="1"/>
          <p:nvPr/>
        </p:nvSpPr>
        <p:spPr>
          <a:xfrm>
            <a:off x="5486400" y="4846828"/>
            <a:ext cx="274320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algn="r">
              <a:defRPr sz="800">
                <a:solidFill>
                  <a:srgbClr val="5C6470"/>
                </a:solidFill>
              </a:defRPr>
            </a:lvl1pPr>
          </a:lstStyle>
          <a:p>
            <a:r>
              <a:t>Paris Carbone</a:t>
            </a:r>
          </a:p>
        </p:txBody>
      </p:sp>
      <p:sp>
        <p:nvSpPr>
          <p:cNvPr id="2415" name="TextBox 14"/>
          <p:cNvSpPr txBox="1">
            <a:spLocks noGrp="1"/>
          </p:cNvSpPr>
          <p:nvPr>
            <p:ph type="sldNum" sz="quarter" idx="4294967295"/>
          </p:nvPr>
        </p:nvSpPr>
        <p:spPr>
          <a:xfrm>
            <a:off x="8559799" y="4846828"/>
            <a:ext cx="127001" cy="1270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lstStyle>
            <a:lvl1pPr>
              <a:defRPr sz="800">
                <a:solidFill>
                  <a:srgbClr val="5C6470"/>
                </a:solidFill>
              </a:defRPr>
            </a:lvl1pPr>
          </a:lstStyle>
          <a:p>
            <a:fld id="{86CB4B4D-7CA3-9044-876B-883B54F8677D}" type="slidenum">
              <a:rPr/>
              <a:t>84</a:t>
            </a:fld>
            <a:endParaRPr/>
          </a:p>
        </p:txBody>
      </p:sp>
      <p:sp>
        <p:nvSpPr>
          <p:cNvPr id="2416" name="How do LLMs Compute Verbal Confidence? - Kumaran et al @Deepmind arXiv March 2026"/>
          <p:cNvSpPr txBox="1"/>
          <p:nvPr/>
        </p:nvSpPr>
        <p:spPr>
          <a:xfrm>
            <a:off x="499128" y="3923505"/>
            <a:ext cx="8017984" cy="32382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defTabSz="127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534" i="1">
                <a:latin typeface="Arial"/>
                <a:ea typeface="Arial"/>
                <a:cs typeface="Arial"/>
                <a:sym typeface="Arial"/>
              </a:defRPr>
            </a:lvl1pPr>
          </a:lstStyle>
          <a:p>
            <a:r>
              <a:t>How do LLMs Compute Verbal Confidence? - Kumaran et al @Deepmind arXiv March 2026</a:t>
            </a:r>
          </a:p>
        </p:txBody>
      </p:sp>
      <p:grpSp>
        <p:nvGrpSpPr>
          <p:cNvPr id="2419" name="Group"/>
          <p:cNvGrpSpPr/>
          <p:nvPr/>
        </p:nvGrpSpPr>
        <p:grpSpPr>
          <a:xfrm>
            <a:off x="1842433" y="1861647"/>
            <a:ext cx="4249439" cy="1739090"/>
            <a:chOff x="0" y="0"/>
            <a:chExt cx="4249438" cy="1739089"/>
          </a:xfrm>
        </p:grpSpPr>
        <p:pic>
          <p:nvPicPr>
            <p:cNvPr id="2417" name="Screenshot 2026-03-25 at 23.56.57.png" descr="Screenshot 2026-03-25 at 23.56.57.png"/>
            <p:cNvPicPr>
              <a:picLocks noChangeAspect="1"/>
            </p:cNvPicPr>
            <p:nvPr/>
          </p:nvPicPr>
          <p:blipFill>
            <a:blip r:embed="rId3"/>
            <a:srcRect b="14"/>
            <a:stretch>
              <a:fillRect/>
            </a:stretch>
          </p:blipFill>
          <p:spPr>
            <a:xfrm>
              <a:off x="0" y="371445"/>
              <a:ext cx="2084526" cy="128626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lnTo>
                    <a:pt x="21600" y="0"/>
                  </a:lnTo>
                  <a:lnTo>
                    <a:pt x="0" y="0"/>
                  </a:lnTo>
                  <a:close/>
                </a:path>
              </a:pathLst>
            </a:custGeom>
            <a:ln w="38100" cap="flat">
              <a:solidFill>
                <a:srgbClr val="FFFFFF"/>
              </a:solidFill>
              <a:prstDash val="solid"/>
              <a:miter lim="400000"/>
            </a:ln>
            <a:effectLst/>
          </p:spPr>
        </p:pic>
        <p:pic>
          <p:nvPicPr>
            <p:cNvPr id="2418" name="Screenshot 2026-03-26 at 00.01.22.png" descr="Screenshot 2026-03-26 at 00.01.22.png"/>
            <p:cNvPicPr>
              <a:picLocks noChangeAspect="1"/>
            </p:cNvPicPr>
            <p:nvPr/>
          </p:nvPicPr>
          <p:blipFill>
            <a:blip r:embed="rId4"/>
            <a:stretch>
              <a:fillRect/>
            </a:stretch>
          </p:blipFill>
          <p:spPr>
            <a:xfrm>
              <a:off x="2486525" y="0"/>
              <a:ext cx="1762914" cy="1739090"/>
            </a:xfrm>
            <a:prstGeom prst="rect">
              <a:avLst/>
            </a:prstGeom>
            <a:ln w="12700" cap="flat">
              <a:noFill/>
              <a:miter lim="400000"/>
            </a:ln>
            <a:effectLst/>
          </p:spPr>
        </p:pic>
      </p:grpSp>
      <p:grpSp>
        <p:nvGrpSpPr>
          <p:cNvPr id="2422" name="Group"/>
          <p:cNvGrpSpPr/>
          <p:nvPr/>
        </p:nvGrpSpPr>
        <p:grpSpPr>
          <a:xfrm>
            <a:off x="5196656" y="1576075"/>
            <a:ext cx="3796090" cy="1912491"/>
            <a:chOff x="480758" y="0"/>
            <a:chExt cx="3796090" cy="1912489"/>
          </a:xfrm>
        </p:grpSpPr>
        <p:sp>
          <p:nvSpPr>
            <p:cNvPr id="2420" name="Shape"/>
            <p:cNvSpPr/>
            <p:nvPr/>
          </p:nvSpPr>
          <p:spPr>
            <a:xfrm rot="2580000">
              <a:off x="480758" y="135870"/>
              <a:ext cx="931092" cy="1776619"/>
            </a:xfrm>
            <a:custGeom>
              <a:avLst/>
              <a:gdLst/>
              <a:ahLst/>
              <a:cxnLst>
                <a:cxn ang="0">
                  <a:pos x="wd2" y="hd2"/>
                </a:cxn>
                <a:cxn ang="5400000">
                  <a:pos x="wd2" y="hd2"/>
                </a:cxn>
                <a:cxn ang="10800000">
                  <a:pos x="wd2" y="hd2"/>
                </a:cxn>
                <a:cxn ang="16200000">
                  <a:pos x="wd2" y="hd2"/>
                </a:cxn>
              </a:cxnLst>
              <a:rect l="0" t="0" r="r" b="b"/>
              <a:pathLst>
                <a:path w="19111" h="19484" extrusionOk="0">
                  <a:moveTo>
                    <a:pt x="15337" y="3114"/>
                  </a:moveTo>
                  <a:cubicBezTo>
                    <a:pt x="19538" y="7057"/>
                    <a:pt x="20355" y="13221"/>
                    <a:pt x="17162" y="16882"/>
                  </a:cubicBezTo>
                  <a:cubicBezTo>
                    <a:pt x="13968" y="20542"/>
                    <a:pt x="7974" y="20313"/>
                    <a:pt x="3773" y="16370"/>
                  </a:cubicBezTo>
                  <a:cubicBezTo>
                    <a:pt x="-428" y="12427"/>
                    <a:pt x="-1245" y="6263"/>
                    <a:pt x="1948" y="2602"/>
                  </a:cubicBezTo>
                  <a:cubicBezTo>
                    <a:pt x="5142" y="-1058"/>
                    <a:pt x="11136" y="-829"/>
                    <a:pt x="15337" y="3114"/>
                  </a:cubicBezTo>
                  <a:close/>
                </a:path>
              </a:pathLst>
            </a:custGeom>
            <a:noFill/>
            <a:ln w="63500" cap="flat">
              <a:solidFill>
                <a:srgbClr val="D41876"/>
              </a:solidFill>
              <a:prstDash val="solid"/>
              <a:miter lim="400000"/>
            </a:ln>
            <a:effectLst/>
          </p:spPr>
          <p:txBody>
            <a:bodyPr wrap="square" lIns="50800" tIns="50800" rIns="50800" bIns="50800" numCol="1" anchor="ctr">
              <a:noAutofit/>
            </a:bodyPr>
            <a:lstStyle/>
            <a:p>
              <a:pPr algn="ctr" defTabSz="825500">
                <a:defRPr sz="3200">
                  <a:solidFill>
                    <a:srgbClr val="FFFFFF"/>
                  </a:solidFill>
                  <a:latin typeface="Helvetica Neue Medium"/>
                  <a:ea typeface="Helvetica Neue Medium"/>
                  <a:cs typeface="Helvetica Neue Medium"/>
                  <a:sym typeface="Helvetica Neue Medium"/>
                </a:defRPr>
              </a:pPr>
              <a:endParaRPr/>
            </a:p>
          </p:txBody>
        </p:sp>
        <p:sp>
          <p:nvSpPr>
            <p:cNvPr id="2421" name="Overconfident zone"/>
            <p:cNvSpPr txBox="1"/>
            <p:nvPr/>
          </p:nvSpPr>
          <p:spPr>
            <a:xfrm>
              <a:off x="1929763" y="0"/>
              <a:ext cx="2347085" cy="1745402"/>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ctr">
              <a:noAutofit/>
            </a:bodyPr>
            <a:lstStyle>
              <a:lvl1pPr defTabSz="2438338">
                <a:lnSpc>
                  <a:spcPct val="90000"/>
                </a:lnSpc>
                <a:defRPr sz="1900" b="1">
                  <a:solidFill>
                    <a:srgbClr val="FF419A"/>
                  </a:solidFill>
                  <a:latin typeface="Helvetica Neue"/>
                  <a:ea typeface="Helvetica Neue"/>
                  <a:cs typeface="Helvetica Neue"/>
                  <a:sym typeface="Helvetica Neue"/>
                </a:defRPr>
              </a:lvl1pPr>
            </a:lstStyle>
            <a:p>
              <a:r>
                <a:t>Overconfident zone</a:t>
              </a:r>
            </a:p>
          </p:txBody>
        </p:sp>
      </p:grpSp>
    </p:spTree>
    <p:extLst>
      <p:ext uri="{BB962C8B-B14F-4D97-AF65-F5344CB8AC3E}">
        <p14:creationId xmlns:p14="http://schemas.microsoft.com/office/powerpoint/2010/main" val="375886333"/>
      </p:ext>
    </p:extLst>
  </p:cSld>
  <p:clrMapOvr>
    <a:masterClrMapping/>
  </p:clrMapOvr>
  <p:transition spd="med"/>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 name="TextBox 1"/>
          <p:cNvSpPr txBox="1"/>
          <p:nvPr/>
        </p:nvSpPr>
        <p:spPr>
          <a:xfrm>
            <a:off x="457200" y="301752"/>
            <a:ext cx="3840480" cy="13426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defRPr sz="1100" b="1" spc="120">
                <a:solidFill>
                  <a:srgbClr val="004791"/>
                </a:solidFill>
              </a:defRPr>
            </a:lvl1pPr>
          </a:lstStyle>
          <a:p>
            <a:r>
              <a:t>THIRD GENERATION</a:t>
            </a:r>
          </a:p>
        </p:txBody>
      </p:sp>
      <p:sp>
        <p:nvSpPr>
          <p:cNvPr id="2427" name="TextBox 2"/>
          <p:cNvSpPr txBox="1"/>
          <p:nvPr/>
        </p:nvSpPr>
        <p:spPr>
          <a:xfrm>
            <a:off x="457199" y="902461"/>
            <a:ext cx="7863842" cy="4445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a:defRPr sz="3000" b="1">
                <a:solidFill>
                  <a:srgbClr val="1B2A4A"/>
                </a:solidFill>
                <a:latin typeface="Bookman Old Style"/>
                <a:ea typeface="Bookman Old Style"/>
                <a:cs typeface="Bookman Old Style"/>
                <a:sym typeface="Bookman Old Style"/>
              </a:defRPr>
            </a:lvl1pPr>
          </a:lstStyle>
          <a:p>
            <a:r>
              <a:t>Where calibration breaks</a:t>
            </a:r>
          </a:p>
        </p:txBody>
      </p:sp>
      <p:sp>
        <p:nvSpPr>
          <p:cNvPr id="2429" name="TextBox 5"/>
          <p:cNvSpPr txBox="1"/>
          <p:nvPr/>
        </p:nvSpPr>
        <p:spPr>
          <a:xfrm>
            <a:off x="6446520" y="384555"/>
            <a:ext cx="886968"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algn="ctr">
              <a:defRPr sz="900" b="1">
                <a:solidFill>
                  <a:srgbClr val="FFFFFF"/>
                </a:solidFill>
              </a:defRPr>
            </a:lvl1pPr>
          </a:lstStyle>
          <a:p>
            <a:r>
              <a:t>Risk</a:t>
            </a:r>
          </a:p>
        </p:txBody>
      </p:sp>
      <p:sp>
        <p:nvSpPr>
          <p:cNvPr id="2435" name="Rectangle 11"/>
          <p:cNvSpPr/>
          <p:nvPr/>
        </p:nvSpPr>
        <p:spPr>
          <a:xfrm>
            <a:off x="457200" y="4716525"/>
            <a:ext cx="8229600" cy="12701"/>
          </a:xfrm>
          <a:prstGeom prst="rect">
            <a:avLst/>
          </a:prstGeom>
          <a:solidFill>
            <a:srgbClr val="C9C3BB"/>
          </a:solidFill>
          <a:ln w="12700">
            <a:miter lim="400000"/>
          </a:ln>
        </p:spPr>
        <p:txBody>
          <a:bodyPr lIns="45719" rIns="45719" anchor="ctr"/>
          <a:lstStyle/>
          <a:p>
            <a:endParaRPr/>
          </a:p>
        </p:txBody>
      </p:sp>
      <p:sp>
        <p:nvSpPr>
          <p:cNvPr id="2436" name="TextBox 12"/>
          <p:cNvSpPr txBox="1"/>
          <p:nvPr/>
        </p:nvSpPr>
        <p:spPr>
          <a:xfrm>
            <a:off x="457200" y="4846828"/>
            <a:ext cx="274320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p>
            <a:pPr>
              <a:defRPr sz="800" b="1" spc="100">
                <a:solidFill>
                  <a:srgbClr val="004791"/>
                </a:solidFill>
              </a:defRPr>
            </a:pPr>
            <a:r>
              <a:t>KTH</a:t>
            </a:r>
            <a:r>
              <a:rPr b="0">
                <a:solidFill>
                  <a:srgbClr val="C9C3BB"/>
                </a:solidFill>
              </a:rPr>
              <a:t>  /  </a:t>
            </a:r>
            <a:r>
              <a:rPr>
                <a:solidFill>
                  <a:srgbClr val="57068C"/>
                </a:solidFill>
              </a:rPr>
              <a:t>NYU</a:t>
            </a:r>
            <a:r>
              <a:rPr b="0">
                <a:solidFill>
                  <a:srgbClr val="C9C3BB"/>
                </a:solidFill>
              </a:rPr>
              <a:t>  /  </a:t>
            </a:r>
            <a:r>
              <a:rPr>
                <a:solidFill>
                  <a:srgbClr val="0066B3"/>
                </a:solidFill>
              </a:rPr>
              <a:t>TU Wien</a:t>
            </a:r>
          </a:p>
        </p:txBody>
      </p:sp>
      <p:sp>
        <p:nvSpPr>
          <p:cNvPr id="2437" name="TextBox 13"/>
          <p:cNvSpPr txBox="1"/>
          <p:nvPr/>
        </p:nvSpPr>
        <p:spPr>
          <a:xfrm>
            <a:off x="5486400" y="4846828"/>
            <a:ext cx="274320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algn="r">
              <a:defRPr sz="800">
                <a:solidFill>
                  <a:srgbClr val="5C6470"/>
                </a:solidFill>
              </a:defRPr>
            </a:lvl1pPr>
          </a:lstStyle>
          <a:p>
            <a:r>
              <a:t>Paris Carbone</a:t>
            </a:r>
          </a:p>
        </p:txBody>
      </p:sp>
      <p:sp>
        <p:nvSpPr>
          <p:cNvPr id="2438" name="TextBox 14"/>
          <p:cNvSpPr txBox="1">
            <a:spLocks noGrp="1"/>
          </p:cNvSpPr>
          <p:nvPr>
            <p:ph type="sldNum" sz="quarter" idx="4294967295"/>
          </p:nvPr>
        </p:nvSpPr>
        <p:spPr>
          <a:xfrm>
            <a:off x="8559799" y="4846828"/>
            <a:ext cx="127001" cy="1270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lstStyle>
            <a:lvl1pPr>
              <a:defRPr sz="800">
                <a:solidFill>
                  <a:srgbClr val="5C6470"/>
                </a:solidFill>
              </a:defRPr>
            </a:lvl1pPr>
          </a:lstStyle>
          <a:p>
            <a:fld id="{86CB4B4D-7CA3-9044-876B-883B54F8677D}" type="slidenum">
              <a:rPr/>
              <a:t>85</a:t>
            </a:fld>
            <a:endParaRPr/>
          </a:p>
        </p:txBody>
      </p:sp>
      <p:sp>
        <p:nvSpPr>
          <p:cNvPr id="2439" name="Trained on Tokens, Calibrated on Concepts: The Emergence of Semantic Calibration in LLMs - Nakkiran et al @Apple arXiv Nov 6 2025"/>
          <p:cNvSpPr txBox="1"/>
          <p:nvPr/>
        </p:nvSpPr>
        <p:spPr>
          <a:xfrm>
            <a:off x="-5433236" y="4244180"/>
            <a:ext cx="21513750" cy="22513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algn="ctr" defTabSz="127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834" i="1">
                <a:solidFill>
                  <a:srgbClr val="535353"/>
                </a:solidFill>
                <a:latin typeface="Arial"/>
                <a:ea typeface="Arial"/>
                <a:cs typeface="Arial"/>
                <a:sym typeface="Arial"/>
              </a:defRPr>
            </a:lvl1pPr>
          </a:lstStyle>
          <a:p>
            <a:r>
              <a:t>Trained on Tokens, Calibrated on Concepts: The Emergence of Semantic Calibration in LLMs - Nakkiran et al @Apple arXiv Nov 6 2025</a:t>
            </a:r>
          </a:p>
        </p:txBody>
      </p:sp>
      <p:pic>
        <p:nvPicPr>
          <p:cNvPr id="2440" name="Screenshot 2026-03-26 at 00.30.17.png" descr="Screenshot 2026-03-26 at 00.30.17.png"/>
          <p:cNvPicPr>
            <a:picLocks noChangeAspect="1"/>
          </p:cNvPicPr>
          <p:nvPr/>
        </p:nvPicPr>
        <p:blipFill>
          <a:blip r:embed="rId3"/>
          <a:srcRect t="2" r="1" b="29316"/>
          <a:stretch>
            <a:fillRect/>
          </a:stretch>
        </p:blipFill>
        <p:spPr>
          <a:xfrm>
            <a:off x="878700" y="1364289"/>
            <a:ext cx="6097938" cy="2792414"/>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lnTo>
                  <a:pt x="21600" y="0"/>
                </a:lnTo>
                <a:lnTo>
                  <a:pt x="0" y="0"/>
                </a:lnTo>
                <a:close/>
              </a:path>
            </a:pathLst>
          </a:custGeom>
          <a:ln w="38100">
            <a:solidFill>
              <a:srgbClr val="FFFFFF"/>
            </a:solidFill>
            <a:miter lim="400000"/>
          </a:ln>
        </p:spPr>
      </p:pic>
      <p:sp>
        <p:nvSpPr>
          <p:cNvPr id="2441" name="Oval"/>
          <p:cNvSpPr/>
          <p:nvPr/>
        </p:nvSpPr>
        <p:spPr>
          <a:xfrm rot="16200000">
            <a:off x="3691767" y="96805"/>
            <a:ext cx="1248817" cy="6565807"/>
          </a:xfrm>
          <a:prstGeom prst="ellipse">
            <a:avLst/>
          </a:prstGeom>
          <a:ln w="63500">
            <a:solidFill>
              <a:srgbClr val="D41876"/>
            </a:solidFill>
            <a:miter lim="400000"/>
          </a:ln>
        </p:spPr>
        <p:txBody>
          <a:bodyPr lIns="50800" tIns="50800" rIns="50800" bIns="50800" anchor="ctr"/>
          <a:lstStyle/>
          <a:p>
            <a:pPr algn="ctr" defTabSz="825500">
              <a:defRPr sz="3200">
                <a:solidFill>
                  <a:srgbClr val="FFFFFF"/>
                </a:solidFill>
                <a:latin typeface="Helvetica Neue Medium"/>
                <a:ea typeface="Helvetica Neue Medium"/>
                <a:cs typeface="Helvetica Neue Medium"/>
                <a:sym typeface="Helvetica Neue Medium"/>
              </a:defRPr>
            </a:pPr>
            <a:endParaRPr/>
          </a:p>
        </p:txBody>
      </p:sp>
      <p:sp>
        <p:nvSpPr>
          <p:cNvPr id="2442" name="Error grows with capabilities (chain of thought, reasoning RL)"/>
          <p:cNvSpPr txBox="1"/>
          <p:nvPr/>
        </p:nvSpPr>
        <p:spPr>
          <a:xfrm>
            <a:off x="6500197" y="2330065"/>
            <a:ext cx="2743201" cy="48337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defTabSz="2438338">
              <a:lnSpc>
                <a:spcPct val="90000"/>
              </a:lnSpc>
              <a:defRPr sz="1300" b="1">
                <a:solidFill>
                  <a:srgbClr val="FF419A"/>
                </a:solidFill>
                <a:latin typeface="Helvetica Neue"/>
                <a:ea typeface="Helvetica Neue"/>
                <a:cs typeface="Helvetica Neue"/>
                <a:sym typeface="Helvetica Neue"/>
              </a:defRPr>
            </a:lvl1pPr>
          </a:lstStyle>
          <a:p>
            <a:r>
              <a:t>Error grows with capabilities (chain of thought, reasoning RL)</a:t>
            </a:r>
          </a:p>
        </p:txBody>
      </p:sp>
    </p:spTree>
    <p:extLst>
      <p:ext uri="{BB962C8B-B14F-4D97-AF65-F5344CB8AC3E}">
        <p14:creationId xmlns:p14="http://schemas.microsoft.com/office/powerpoint/2010/main" val="3801936262"/>
      </p:ext>
    </p:extLst>
  </p:cSld>
  <p:clrMapOvr>
    <a:masterClrMapping/>
  </p:clrMapOvr>
  <p:transition spd="med"/>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6" name="TextBox 1"/>
          <p:cNvSpPr txBox="1"/>
          <p:nvPr/>
        </p:nvSpPr>
        <p:spPr>
          <a:xfrm>
            <a:off x="457200" y="301752"/>
            <a:ext cx="3840480" cy="13426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defRPr sz="1100" b="1" spc="120">
                <a:solidFill>
                  <a:srgbClr val="004791"/>
                </a:solidFill>
              </a:defRPr>
            </a:lvl1pPr>
          </a:lstStyle>
          <a:p>
            <a:r>
              <a:t>THIRD GENERATION</a:t>
            </a:r>
          </a:p>
        </p:txBody>
      </p:sp>
      <p:sp>
        <p:nvSpPr>
          <p:cNvPr id="2447" name="TextBox 2"/>
          <p:cNvSpPr txBox="1"/>
          <p:nvPr/>
        </p:nvSpPr>
        <p:spPr>
          <a:xfrm>
            <a:off x="457199" y="902461"/>
            <a:ext cx="7863842" cy="4445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a:defRPr sz="3000" b="1">
                <a:solidFill>
                  <a:srgbClr val="1B2A4A"/>
                </a:solidFill>
                <a:latin typeface="Bookman Old Style"/>
                <a:ea typeface="Bookman Old Style"/>
                <a:cs typeface="Bookman Old Style"/>
                <a:sym typeface="Bookman Old Style"/>
              </a:defRPr>
            </a:lvl1pPr>
          </a:lstStyle>
          <a:p>
            <a:r>
              <a:t>Conformal Prediction for calibration</a:t>
            </a:r>
          </a:p>
        </p:txBody>
      </p:sp>
      <p:sp>
        <p:nvSpPr>
          <p:cNvPr id="2449" name="TextBox 5"/>
          <p:cNvSpPr txBox="1"/>
          <p:nvPr/>
        </p:nvSpPr>
        <p:spPr>
          <a:xfrm>
            <a:off x="6446520" y="384555"/>
            <a:ext cx="886968"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algn="ctr">
              <a:defRPr sz="900" b="1">
                <a:solidFill>
                  <a:srgbClr val="FFFFFF"/>
                </a:solidFill>
              </a:defRPr>
            </a:lvl1pPr>
          </a:lstStyle>
          <a:p>
            <a:r>
              <a:t>Risk</a:t>
            </a:r>
          </a:p>
        </p:txBody>
      </p:sp>
      <p:sp>
        <p:nvSpPr>
          <p:cNvPr id="2455" name="Rectangle 11"/>
          <p:cNvSpPr/>
          <p:nvPr/>
        </p:nvSpPr>
        <p:spPr>
          <a:xfrm>
            <a:off x="457200" y="4716525"/>
            <a:ext cx="8229600" cy="12701"/>
          </a:xfrm>
          <a:prstGeom prst="rect">
            <a:avLst/>
          </a:prstGeom>
          <a:solidFill>
            <a:srgbClr val="C9C3BB"/>
          </a:solidFill>
          <a:ln w="12700">
            <a:miter lim="400000"/>
          </a:ln>
        </p:spPr>
        <p:txBody>
          <a:bodyPr lIns="45719" rIns="45719" anchor="ctr"/>
          <a:lstStyle/>
          <a:p>
            <a:endParaRPr/>
          </a:p>
        </p:txBody>
      </p:sp>
      <p:sp>
        <p:nvSpPr>
          <p:cNvPr id="2456" name="TextBox 12"/>
          <p:cNvSpPr txBox="1"/>
          <p:nvPr/>
        </p:nvSpPr>
        <p:spPr>
          <a:xfrm>
            <a:off x="457200" y="4846828"/>
            <a:ext cx="274320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p>
            <a:pPr>
              <a:defRPr sz="800" b="1" spc="100">
                <a:solidFill>
                  <a:srgbClr val="004791"/>
                </a:solidFill>
              </a:defRPr>
            </a:pPr>
            <a:r>
              <a:t>KTH</a:t>
            </a:r>
            <a:r>
              <a:rPr b="0">
                <a:solidFill>
                  <a:srgbClr val="C9C3BB"/>
                </a:solidFill>
              </a:rPr>
              <a:t>  /  </a:t>
            </a:r>
            <a:r>
              <a:rPr>
                <a:solidFill>
                  <a:srgbClr val="57068C"/>
                </a:solidFill>
              </a:rPr>
              <a:t>NYU</a:t>
            </a:r>
            <a:r>
              <a:rPr b="0">
                <a:solidFill>
                  <a:srgbClr val="C9C3BB"/>
                </a:solidFill>
              </a:rPr>
              <a:t>  /  </a:t>
            </a:r>
            <a:r>
              <a:rPr>
                <a:solidFill>
                  <a:srgbClr val="0066B3"/>
                </a:solidFill>
              </a:rPr>
              <a:t>TU Wien</a:t>
            </a:r>
          </a:p>
        </p:txBody>
      </p:sp>
      <p:sp>
        <p:nvSpPr>
          <p:cNvPr id="2457" name="TextBox 13"/>
          <p:cNvSpPr txBox="1"/>
          <p:nvPr/>
        </p:nvSpPr>
        <p:spPr>
          <a:xfrm>
            <a:off x="5486400" y="4846828"/>
            <a:ext cx="274320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algn="r">
              <a:defRPr sz="800">
                <a:solidFill>
                  <a:srgbClr val="5C6470"/>
                </a:solidFill>
              </a:defRPr>
            </a:lvl1pPr>
          </a:lstStyle>
          <a:p>
            <a:r>
              <a:t>Paris Carbone</a:t>
            </a:r>
          </a:p>
        </p:txBody>
      </p:sp>
      <p:sp>
        <p:nvSpPr>
          <p:cNvPr id="2458" name="TextBox 14"/>
          <p:cNvSpPr txBox="1">
            <a:spLocks noGrp="1"/>
          </p:cNvSpPr>
          <p:nvPr>
            <p:ph type="sldNum" sz="quarter" idx="4294967295"/>
          </p:nvPr>
        </p:nvSpPr>
        <p:spPr>
          <a:xfrm>
            <a:off x="8559799" y="4846828"/>
            <a:ext cx="127001" cy="1270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lstStyle>
            <a:lvl1pPr>
              <a:defRPr sz="800">
                <a:solidFill>
                  <a:srgbClr val="5C6470"/>
                </a:solidFill>
              </a:defRPr>
            </a:lvl1pPr>
          </a:lstStyle>
          <a:p>
            <a:fld id="{86CB4B4D-7CA3-9044-876B-883B54F8677D}" type="slidenum">
              <a:rPr/>
              <a:t>86</a:t>
            </a:fld>
            <a:endParaRPr/>
          </a:p>
        </p:txBody>
      </p:sp>
      <p:grpSp>
        <p:nvGrpSpPr>
          <p:cNvPr id="2465" name="Group"/>
          <p:cNvGrpSpPr/>
          <p:nvPr/>
        </p:nvGrpSpPr>
        <p:grpSpPr>
          <a:xfrm>
            <a:off x="361895" y="1414840"/>
            <a:ext cx="8160823" cy="2973900"/>
            <a:chOff x="0" y="0"/>
            <a:chExt cx="8160823" cy="2973900"/>
          </a:xfrm>
        </p:grpSpPr>
        <p:sp>
          <p:nvSpPr>
            <p:cNvPr id="2459" name="TextBox 13"/>
            <p:cNvSpPr txBox="1"/>
            <p:nvPr/>
          </p:nvSpPr>
          <p:spPr>
            <a:xfrm>
              <a:off x="1653842" y="672678"/>
              <a:ext cx="992688" cy="45959"/>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ctr">
              <a:noAutofit/>
            </a:bodyPr>
            <a:lstStyle>
              <a:lvl1pPr algn="r">
                <a:defRPr sz="800">
                  <a:solidFill>
                    <a:srgbClr val="5C6470"/>
                  </a:solidFill>
                </a:defRPr>
              </a:lvl1pPr>
            </a:lstStyle>
            <a:p>
              <a:r>
                <a:t>Paris Carbone</a:t>
              </a:r>
            </a:p>
          </p:txBody>
        </p:sp>
        <p:pic>
          <p:nvPicPr>
            <p:cNvPr id="2460" name="Google Shape;649;p67" descr="Google Shape;649;p67"/>
            <p:cNvPicPr>
              <a:picLocks noChangeAspect="1"/>
            </p:cNvPicPr>
            <p:nvPr/>
          </p:nvPicPr>
          <p:blipFill>
            <a:blip r:embed="rId3"/>
            <a:stretch>
              <a:fillRect/>
            </a:stretch>
          </p:blipFill>
          <p:spPr>
            <a:xfrm>
              <a:off x="598652" y="636925"/>
              <a:ext cx="7311877" cy="2084161"/>
            </a:xfrm>
            <a:prstGeom prst="rect">
              <a:avLst/>
            </a:prstGeom>
            <a:ln w="12700" cap="flat">
              <a:noFill/>
              <a:miter lim="400000"/>
            </a:ln>
            <a:effectLst/>
          </p:spPr>
        </p:pic>
        <p:sp>
          <p:nvSpPr>
            <p:cNvPr id="2461" name="Google Shape;650;p67"/>
            <p:cNvSpPr txBox="1"/>
            <p:nvPr/>
          </p:nvSpPr>
          <p:spPr>
            <a:xfrm>
              <a:off x="6178654" y="0"/>
              <a:ext cx="1449967" cy="361076"/>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91399" tIns="91399" rIns="91399" bIns="91399" numCol="1" anchor="ctr">
              <a:normAutofit/>
            </a:bodyPr>
            <a:lstStyle>
              <a:lvl1pPr algn="r" defTabSz="731520">
                <a:lnSpc>
                  <a:spcPct val="90000"/>
                </a:lnSpc>
                <a:spcBef>
                  <a:spcPts val="800"/>
                </a:spcBef>
                <a:defRPr sz="1240">
                  <a:latin typeface="Arial"/>
                  <a:ea typeface="Arial"/>
                  <a:cs typeface="Arial"/>
                  <a:sym typeface="Arial"/>
                </a:defRPr>
              </a:lvl1pPr>
            </a:lstStyle>
            <a:p>
              <a:r>
                <a:t>Low Confidence</a:t>
              </a:r>
            </a:p>
          </p:txBody>
        </p:sp>
        <p:sp>
          <p:nvSpPr>
            <p:cNvPr id="2462" name="Google Shape;651;p67"/>
            <p:cNvSpPr/>
            <p:nvPr/>
          </p:nvSpPr>
          <p:spPr>
            <a:xfrm>
              <a:off x="528149" y="320675"/>
              <a:ext cx="7089290" cy="66224"/>
            </a:xfrm>
            <a:prstGeom prst="rect">
              <a:avLst/>
            </a:prstGeom>
            <a:gradFill flip="none" rotWithShape="1">
              <a:gsLst>
                <a:gs pos="0">
                  <a:srgbClr val="2FBA70"/>
                </a:gs>
                <a:gs pos="100000">
                  <a:srgbClr val="F9535C"/>
                </a:gs>
              </a:gsLst>
              <a:lin ang="0" scaled="0"/>
            </a:gradFill>
            <a:ln w="12700" cap="flat">
              <a:solidFill>
                <a:srgbClr val="000061"/>
              </a:solidFill>
              <a:prstDash val="solid"/>
              <a:round/>
            </a:ln>
            <a:effectLst/>
          </p:spPr>
          <p:txBody>
            <a:bodyPr wrap="square" lIns="91439" tIns="91439" rIns="91439" bIns="91439" numCol="1" anchor="ctr">
              <a:noAutofit/>
            </a:bodyPr>
            <a:lstStyle/>
            <a:p>
              <a:pPr algn="ctr" defTabSz="1828800">
                <a:defRPr sz="2800" b="1">
                  <a:latin typeface="Figtree Bold"/>
                  <a:ea typeface="Figtree Bold"/>
                  <a:cs typeface="Figtree Bold"/>
                  <a:sym typeface="Figtree Bold"/>
                </a:defRPr>
              </a:pPr>
              <a:endParaRPr/>
            </a:p>
          </p:txBody>
        </p:sp>
        <p:sp>
          <p:nvSpPr>
            <p:cNvPr id="2463" name="Google Shape;628;p65"/>
            <p:cNvSpPr txBox="1"/>
            <p:nvPr/>
          </p:nvSpPr>
          <p:spPr>
            <a:xfrm>
              <a:off x="0" y="2738867"/>
              <a:ext cx="8160823" cy="235033"/>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182849" tIns="182849" rIns="182849" bIns="182849" numCol="1" anchor="t">
              <a:noAutofit/>
            </a:bodyPr>
            <a:lstStyle>
              <a:lvl1pPr marR="101600" indent="215900" defTabSz="1828800">
                <a:lnSpc>
                  <a:spcPct val="135000"/>
                </a:lnSpc>
                <a:defRPr sz="2000" i="1">
                  <a:solidFill>
                    <a:srgbClr val="929292"/>
                  </a:solidFill>
                  <a:latin typeface="Arial"/>
                  <a:ea typeface="Arial"/>
                  <a:cs typeface="Arial"/>
                  <a:sym typeface="Arial"/>
                </a:defRPr>
              </a:lvl1pPr>
            </a:lstStyle>
            <a:p>
              <a:endParaRPr lang="en-US" sz="600"/>
            </a:p>
          </p:txBody>
        </p:sp>
        <p:sp>
          <p:nvSpPr>
            <p:cNvPr id="2464" name="Google Shape;650;p67"/>
            <p:cNvSpPr txBox="1"/>
            <p:nvPr/>
          </p:nvSpPr>
          <p:spPr>
            <a:xfrm>
              <a:off x="302787" y="0"/>
              <a:ext cx="1449967" cy="361076"/>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91399" tIns="91399" rIns="91399" bIns="91399" numCol="1" anchor="ctr">
              <a:normAutofit/>
            </a:bodyPr>
            <a:lstStyle>
              <a:lvl1pPr algn="r" defTabSz="731520">
                <a:lnSpc>
                  <a:spcPct val="90000"/>
                </a:lnSpc>
                <a:spcBef>
                  <a:spcPts val="800"/>
                </a:spcBef>
                <a:defRPr sz="1240">
                  <a:latin typeface="Arial"/>
                  <a:ea typeface="Arial"/>
                  <a:cs typeface="Arial"/>
                  <a:sym typeface="Arial"/>
                </a:defRPr>
              </a:lvl1pPr>
            </a:lstStyle>
            <a:p>
              <a:r>
                <a:t>High Confidence</a:t>
              </a:r>
            </a:p>
          </p:txBody>
        </p:sp>
      </p:grpSp>
      <p:sp>
        <p:nvSpPr>
          <p:cNvPr id="2466" name="Google Shape;628;p65"/>
          <p:cNvSpPr txBox="1"/>
          <p:nvPr/>
        </p:nvSpPr>
        <p:spPr>
          <a:xfrm>
            <a:off x="39858" y="4330432"/>
            <a:ext cx="22551685" cy="45169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82849" tIns="182849" rIns="182849" bIns="182849">
            <a:spAutoFit/>
          </a:bodyPr>
          <a:lstStyle>
            <a:lvl1pPr marR="101600" indent="215900" defTabSz="1828800">
              <a:lnSpc>
                <a:spcPct val="135000"/>
              </a:lnSpc>
              <a:defRPr sz="700" i="1">
                <a:solidFill>
                  <a:srgbClr val="929292"/>
                </a:solidFill>
                <a:latin typeface="Arial"/>
                <a:ea typeface="Arial"/>
                <a:cs typeface="Arial"/>
                <a:sym typeface="Arial"/>
              </a:defRPr>
            </a:lvl1pPr>
          </a:lstStyle>
          <a:p>
            <a:r>
              <a:t>Anastasios N. Angelopoulos and Stephen Bates. 2023. Conformal Prediction: A Gentle Introduction. Found. Trends Mach. Learn. 16, 4 (Mar 2023), 494–591. https://doi.org/10.1561/2200000101</a:t>
            </a:r>
          </a:p>
        </p:txBody>
      </p:sp>
    </p:spTree>
    <p:extLst>
      <p:ext uri="{BB962C8B-B14F-4D97-AF65-F5344CB8AC3E}">
        <p14:creationId xmlns:p14="http://schemas.microsoft.com/office/powerpoint/2010/main" val="2509341645"/>
      </p:ext>
    </p:extLst>
  </p:cSld>
  <p:clrMapOvr>
    <a:masterClrMapping/>
  </p:clrMapOvr>
  <p:transition spd="med"/>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0" name="TextBox 1"/>
          <p:cNvSpPr txBox="1"/>
          <p:nvPr/>
        </p:nvSpPr>
        <p:spPr>
          <a:xfrm>
            <a:off x="457200" y="301752"/>
            <a:ext cx="3840480" cy="13426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defRPr sz="1100" b="1" spc="120">
                <a:solidFill>
                  <a:srgbClr val="004791"/>
                </a:solidFill>
              </a:defRPr>
            </a:lvl1pPr>
          </a:lstStyle>
          <a:p>
            <a:r>
              <a:t>THIRD GENERATION</a:t>
            </a:r>
          </a:p>
        </p:txBody>
      </p:sp>
      <p:sp>
        <p:nvSpPr>
          <p:cNvPr id="2471" name="TextBox 2"/>
          <p:cNvSpPr txBox="1"/>
          <p:nvPr/>
        </p:nvSpPr>
        <p:spPr>
          <a:xfrm>
            <a:off x="457199" y="902461"/>
            <a:ext cx="7863842" cy="4445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a:defRPr sz="3000" b="1">
                <a:solidFill>
                  <a:srgbClr val="1B2A4A"/>
                </a:solidFill>
                <a:latin typeface="Bookman Old Style"/>
                <a:ea typeface="Bookman Old Style"/>
                <a:cs typeface="Bookman Old Style"/>
                <a:sym typeface="Bookman Old Style"/>
              </a:defRPr>
            </a:lvl1pPr>
          </a:lstStyle>
          <a:p>
            <a:r>
              <a:t>Building a Safety Net</a:t>
            </a:r>
          </a:p>
        </p:txBody>
      </p:sp>
      <p:sp>
        <p:nvSpPr>
          <p:cNvPr id="2473" name="TextBox 5"/>
          <p:cNvSpPr txBox="1"/>
          <p:nvPr/>
        </p:nvSpPr>
        <p:spPr>
          <a:xfrm>
            <a:off x="6446520" y="384555"/>
            <a:ext cx="886968"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algn="ctr">
              <a:defRPr sz="900" b="1">
                <a:solidFill>
                  <a:srgbClr val="FFFFFF"/>
                </a:solidFill>
              </a:defRPr>
            </a:lvl1pPr>
          </a:lstStyle>
          <a:p>
            <a:r>
              <a:t>Risk</a:t>
            </a:r>
          </a:p>
        </p:txBody>
      </p:sp>
      <p:sp>
        <p:nvSpPr>
          <p:cNvPr id="2479" name="Rectangle 11"/>
          <p:cNvSpPr/>
          <p:nvPr/>
        </p:nvSpPr>
        <p:spPr>
          <a:xfrm>
            <a:off x="457200" y="4716525"/>
            <a:ext cx="8229600" cy="12701"/>
          </a:xfrm>
          <a:prstGeom prst="rect">
            <a:avLst/>
          </a:prstGeom>
          <a:solidFill>
            <a:srgbClr val="C9C3BB"/>
          </a:solidFill>
          <a:ln w="12700">
            <a:miter lim="400000"/>
          </a:ln>
        </p:spPr>
        <p:txBody>
          <a:bodyPr lIns="45719" rIns="45719" anchor="ctr"/>
          <a:lstStyle/>
          <a:p>
            <a:endParaRPr/>
          </a:p>
        </p:txBody>
      </p:sp>
      <p:sp>
        <p:nvSpPr>
          <p:cNvPr id="2480" name="TextBox 12"/>
          <p:cNvSpPr txBox="1"/>
          <p:nvPr/>
        </p:nvSpPr>
        <p:spPr>
          <a:xfrm>
            <a:off x="457200" y="4846828"/>
            <a:ext cx="274320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p>
            <a:pPr>
              <a:defRPr sz="800" b="1" spc="100">
                <a:solidFill>
                  <a:srgbClr val="004791"/>
                </a:solidFill>
              </a:defRPr>
            </a:pPr>
            <a:r>
              <a:t>KTH</a:t>
            </a:r>
            <a:r>
              <a:rPr b="0">
                <a:solidFill>
                  <a:srgbClr val="C9C3BB"/>
                </a:solidFill>
              </a:rPr>
              <a:t>  /  </a:t>
            </a:r>
            <a:r>
              <a:rPr>
                <a:solidFill>
                  <a:srgbClr val="57068C"/>
                </a:solidFill>
              </a:rPr>
              <a:t>NYU</a:t>
            </a:r>
            <a:r>
              <a:rPr b="0">
                <a:solidFill>
                  <a:srgbClr val="C9C3BB"/>
                </a:solidFill>
              </a:rPr>
              <a:t>  /  </a:t>
            </a:r>
            <a:r>
              <a:rPr>
                <a:solidFill>
                  <a:srgbClr val="0066B3"/>
                </a:solidFill>
              </a:rPr>
              <a:t>TU Wien</a:t>
            </a:r>
          </a:p>
        </p:txBody>
      </p:sp>
      <p:sp>
        <p:nvSpPr>
          <p:cNvPr id="2481" name="TextBox 13"/>
          <p:cNvSpPr txBox="1"/>
          <p:nvPr/>
        </p:nvSpPr>
        <p:spPr>
          <a:xfrm>
            <a:off x="5486400" y="4846828"/>
            <a:ext cx="2743200"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algn="r">
              <a:defRPr sz="800">
                <a:solidFill>
                  <a:srgbClr val="5C6470"/>
                </a:solidFill>
              </a:defRPr>
            </a:lvl1pPr>
          </a:lstStyle>
          <a:p>
            <a:r>
              <a:t>Paris Carbone</a:t>
            </a:r>
          </a:p>
        </p:txBody>
      </p:sp>
      <p:sp>
        <p:nvSpPr>
          <p:cNvPr id="2482" name="TextBox 14"/>
          <p:cNvSpPr txBox="1">
            <a:spLocks noGrp="1"/>
          </p:cNvSpPr>
          <p:nvPr>
            <p:ph type="sldNum" sz="quarter" idx="4294967295"/>
          </p:nvPr>
        </p:nvSpPr>
        <p:spPr>
          <a:xfrm>
            <a:off x="8559799" y="4846828"/>
            <a:ext cx="127001" cy="1270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lstStyle>
            <a:lvl1pPr>
              <a:defRPr sz="800">
                <a:solidFill>
                  <a:srgbClr val="5C6470"/>
                </a:solidFill>
              </a:defRPr>
            </a:lvl1pPr>
          </a:lstStyle>
          <a:p>
            <a:fld id="{86CB4B4D-7CA3-9044-876B-883B54F8677D}" type="slidenum">
              <a:rPr/>
              <a:t>87</a:t>
            </a:fld>
            <a:endParaRPr/>
          </a:p>
        </p:txBody>
      </p:sp>
      <p:sp>
        <p:nvSpPr>
          <p:cNvPr id="2483" name="Rounded Rectangle 15"/>
          <p:cNvSpPr/>
          <p:nvPr/>
        </p:nvSpPr>
        <p:spPr>
          <a:xfrm>
            <a:off x="457200" y="1574800"/>
            <a:ext cx="2651761" cy="1069889"/>
          </a:xfrm>
          <a:prstGeom prst="roundRect">
            <a:avLst>
              <a:gd name="adj" fmla="val 3308"/>
            </a:avLst>
          </a:prstGeom>
          <a:solidFill>
            <a:srgbClr val="E8ECF1"/>
          </a:solidFill>
          <a:ln w="12700">
            <a:miter lim="400000"/>
          </a:ln>
        </p:spPr>
        <p:txBody>
          <a:bodyPr lIns="45719" rIns="45719" anchor="ctr"/>
          <a:lstStyle/>
          <a:p>
            <a:endParaRPr/>
          </a:p>
        </p:txBody>
      </p:sp>
      <p:sp>
        <p:nvSpPr>
          <p:cNvPr id="2484" name="TextBox 16"/>
          <p:cNvSpPr txBox="1"/>
          <p:nvPr/>
        </p:nvSpPr>
        <p:spPr>
          <a:xfrm>
            <a:off x="621791" y="1684527"/>
            <a:ext cx="2322578" cy="15686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defRPr sz="1200" b="1">
                <a:solidFill>
                  <a:srgbClr val="004791"/>
                </a:solidFill>
              </a:defRPr>
            </a:lvl1pPr>
          </a:lstStyle>
          <a:p>
            <a:r>
              <a:t>Model-agnostic</a:t>
            </a:r>
          </a:p>
        </p:txBody>
      </p:sp>
      <p:sp>
        <p:nvSpPr>
          <p:cNvPr id="2485" name="TextBox 17"/>
          <p:cNvSpPr txBox="1"/>
          <p:nvPr/>
        </p:nvSpPr>
        <p:spPr>
          <a:xfrm>
            <a:off x="621791" y="1903983"/>
            <a:ext cx="2322578" cy="57551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lnSpc>
                <a:spcPct val="112000"/>
              </a:lnSpc>
              <a:defRPr sz="1200">
                <a:solidFill>
                  <a:srgbClr val="5C6470"/>
                </a:solidFill>
              </a:defRPr>
            </a:lvl1pPr>
          </a:lstStyle>
          <a:p>
            <a:r>
              <a:t>A GNN, an LLM, or a string matcher is treated as a black box, and never retrained.</a:t>
            </a:r>
          </a:p>
        </p:txBody>
      </p:sp>
      <p:sp>
        <p:nvSpPr>
          <p:cNvPr id="2486" name="Rounded Rectangle 18"/>
          <p:cNvSpPr/>
          <p:nvPr/>
        </p:nvSpPr>
        <p:spPr>
          <a:xfrm>
            <a:off x="3246120" y="1574800"/>
            <a:ext cx="2651761" cy="1069889"/>
          </a:xfrm>
          <a:prstGeom prst="roundRect">
            <a:avLst>
              <a:gd name="adj" fmla="val 3308"/>
            </a:avLst>
          </a:prstGeom>
          <a:solidFill>
            <a:srgbClr val="E8ECF1"/>
          </a:solidFill>
          <a:ln w="12700">
            <a:miter lim="400000"/>
          </a:ln>
        </p:spPr>
        <p:txBody>
          <a:bodyPr lIns="45719" rIns="45719" anchor="ctr"/>
          <a:lstStyle/>
          <a:p>
            <a:endParaRPr/>
          </a:p>
        </p:txBody>
      </p:sp>
      <p:sp>
        <p:nvSpPr>
          <p:cNvPr id="2487" name="TextBox 19"/>
          <p:cNvSpPr txBox="1"/>
          <p:nvPr/>
        </p:nvSpPr>
        <p:spPr>
          <a:xfrm>
            <a:off x="3410711" y="1684527"/>
            <a:ext cx="2322578" cy="15686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defRPr sz="1200" b="1">
                <a:solidFill>
                  <a:srgbClr val="57068C"/>
                </a:solidFill>
              </a:defRPr>
            </a:lvl1pPr>
          </a:lstStyle>
          <a:p>
            <a:r>
              <a:t>Distribution-free</a:t>
            </a:r>
          </a:p>
        </p:txBody>
      </p:sp>
      <p:sp>
        <p:nvSpPr>
          <p:cNvPr id="2488" name="TextBox 20"/>
          <p:cNvSpPr txBox="1"/>
          <p:nvPr/>
        </p:nvSpPr>
        <p:spPr>
          <a:xfrm>
            <a:off x="3410711" y="1903983"/>
            <a:ext cx="2322578" cy="57551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lnSpc>
                <a:spcPct val="112000"/>
              </a:lnSpc>
              <a:defRPr sz="1200">
                <a:solidFill>
                  <a:srgbClr val="5C6470"/>
                </a:solidFill>
              </a:defRPr>
            </a:lvl1pPr>
          </a:lstStyle>
          <a:p>
            <a:r>
              <a:t>No assumption that the data is Gaussian, or i.i.d., or that the model is any good.</a:t>
            </a:r>
          </a:p>
        </p:txBody>
      </p:sp>
      <p:sp>
        <p:nvSpPr>
          <p:cNvPr id="2489" name="Rounded Rectangle 21"/>
          <p:cNvSpPr/>
          <p:nvPr/>
        </p:nvSpPr>
        <p:spPr>
          <a:xfrm>
            <a:off x="6035040" y="1574800"/>
            <a:ext cx="2651761" cy="1069889"/>
          </a:xfrm>
          <a:prstGeom prst="roundRect">
            <a:avLst>
              <a:gd name="adj" fmla="val 3308"/>
            </a:avLst>
          </a:prstGeom>
          <a:solidFill>
            <a:srgbClr val="E8ECF1"/>
          </a:solidFill>
          <a:ln w="12700">
            <a:miter lim="400000"/>
          </a:ln>
        </p:spPr>
        <p:txBody>
          <a:bodyPr lIns="45719" rIns="45719" anchor="ctr"/>
          <a:lstStyle/>
          <a:p>
            <a:endParaRPr/>
          </a:p>
        </p:txBody>
      </p:sp>
      <p:sp>
        <p:nvSpPr>
          <p:cNvPr id="2490" name="TextBox 22"/>
          <p:cNvSpPr txBox="1"/>
          <p:nvPr/>
        </p:nvSpPr>
        <p:spPr>
          <a:xfrm>
            <a:off x="6199630" y="1684527"/>
            <a:ext cx="2322577" cy="15686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defRPr sz="1200" b="1">
                <a:solidFill>
                  <a:srgbClr val="0066B3"/>
                </a:solidFill>
              </a:defRPr>
            </a:lvl1pPr>
          </a:lstStyle>
          <a:p>
            <a:r>
              <a:t>Finite-sample</a:t>
            </a:r>
          </a:p>
        </p:txBody>
      </p:sp>
      <p:sp>
        <p:nvSpPr>
          <p:cNvPr id="2491" name="TextBox 23"/>
          <p:cNvSpPr txBox="1"/>
          <p:nvPr/>
        </p:nvSpPr>
        <p:spPr>
          <a:xfrm>
            <a:off x="6199630" y="1903983"/>
            <a:ext cx="2322577" cy="57551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lnSpc>
                <a:spcPct val="112000"/>
              </a:lnSpc>
              <a:defRPr sz="1200">
                <a:solidFill>
                  <a:srgbClr val="5C6470"/>
                </a:solidFill>
              </a:defRPr>
            </a:lvl1pPr>
          </a:lstStyle>
          <a:p>
            <a:r>
              <a:t>A few hundred examples where you know the answer is enough to get started.</a:t>
            </a:r>
          </a:p>
        </p:txBody>
      </p:sp>
      <p:sp>
        <p:nvSpPr>
          <p:cNvPr id="2492" name="Rounded Rectangle 30"/>
          <p:cNvSpPr/>
          <p:nvPr/>
        </p:nvSpPr>
        <p:spPr>
          <a:xfrm>
            <a:off x="457200" y="3840479"/>
            <a:ext cx="8229600" cy="760632"/>
          </a:xfrm>
          <a:prstGeom prst="roundRect">
            <a:avLst>
              <a:gd name="adj" fmla="val 3679"/>
            </a:avLst>
          </a:prstGeom>
          <a:solidFill>
            <a:srgbClr val="E8ECF1"/>
          </a:solidFill>
          <a:ln w="12700">
            <a:miter lim="400000"/>
          </a:ln>
        </p:spPr>
        <p:txBody>
          <a:bodyPr lIns="45719" rIns="45719" anchor="ctr"/>
          <a:lstStyle/>
          <a:p>
            <a:endParaRPr/>
          </a:p>
        </p:txBody>
      </p:sp>
      <p:sp>
        <p:nvSpPr>
          <p:cNvPr id="2493" name="TextBox 31"/>
          <p:cNvSpPr txBox="1"/>
          <p:nvPr/>
        </p:nvSpPr>
        <p:spPr>
          <a:xfrm>
            <a:off x="694943" y="3913632"/>
            <a:ext cx="4206242"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defRPr sz="800" b="1" spc="120">
                <a:solidFill>
                  <a:srgbClr val="E0156F"/>
                </a:solidFill>
              </a:defRPr>
            </a:lvl1pPr>
          </a:lstStyle>
          <a:p>
            <a:r>
              <a:t>AND BEYOND COVERAGE — CONFORMAL RISK CONTROL</a:t>
            </a:r>
          </a:p>
        </p:txBody>
      </p:sp>
      <p:sp>
        <p:nvSpPr>
          <p:cNvPr id="2494" name="TextBox 32"/>
          <p:cNvSpPr txBox="1"/>
          <p:nvPr/>
        </p:nvSpPr>
        <p:spPr>
          <a:xfrm>
            <a:off x="694944" y="4114800"/>
            <a:ext cx="7754112" cy="37089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lnSpc>
                <a:spcPct val="115000"/>
              </a:lnSpc>
              <a:defRPr sz="1200">
                <a:solidFill>
                  <a:srgbClr val="5C6470"/>
                </a:solidFill>
              </a:defRPr>
            </a:lvl1pPr>
          </a:lstStyle>
          <a:p>
            <a:r>
              <a:t>Bound any risk you can write down. Tumour segmentation: cap the false negatives, and as uncertainty rises the predicted region widens, until it is too wide to act on, and the case goes to a radiologist.</a:t>
            </a:r>
          </a:p>
        </p:txBody>
      </p:sp>
      <p:sp>
        <p:nvSpPr>
          <p:cNvPr id="2495" name="TextBox 29"/>
          <p:cNvSpPr txBox="1"/>
          <p:nvPr/>
        </p:nvSpPr>
        <p:spPr>
          <a:xfrm>
            <a:off x="1359832" y="2872527"/>
            <a:ext cx="6424336" cy="44873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p>
            <a:pPr>
              <a:lnSpc>
                <a:spcPct val="117999"/>
              </a:lnSpc>
              <a:defRPr sz="1500">
                <a:solidFill>
                  <a:srgbClr val="5C6470"/>
                </a:solidFill>
              </a:defRPr>
            </a:pPr>
            <a:r>
              <a:t>From a single answer → to a </a:t>
            </a:r>
            <a:r>
              <a:rPr b="1">
                <a:solidFill>
                  <a:srgbClr val="1B2A4A"/>
                </a:solidFill>
              </a:rPr>
              <a:t>set</a:t>
            </a:r>
            <a:r>
              <a:t> that is guaranteed to contain the truth at a rate </a:t>
            </a:r>
            <a:r>
              <a:rPr b="1">
                <a:solidFill>
                  <a:srgbClr val="1B2A4A"/>
                </a:solidFill>
              </a:rPr>
              <a:t>you</a:t>
            </a:r>
            <a:r>
              <a:t> choose. The worse the model/harder the mapping, the larger the set.</a:t>
            </a:r>
          </a:p>
        </p:txBody>
      </p:sp>
    </p:spTree>
    <p:extLst>
      <p:ext uri="{BB962C8B-B14F-4D97-AF65-F5344CB8AC3E}">
        <p14:creationId xmlns:p14="http://schemas.microsoft.com/office/powerpoint/2010/main" val="1106448182"/>
      </p:ext>
    </p:extLst>
  </p:cSld>
  <p:clrMapOvr>
    <a:masterClrMapping/>
  </p:clrMapOvr>
  <p:transition spd="med"/>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0066B3"/>
        </a:solidFill>
        <a:effectLst/>
      </p:bgPr>
    </p:bg>
    <p:spTree>
      <p:nvGrpSpPr>
        <p:cNvPr id="1" name="">
          <a:extLst>
            <a:ext uri="{FF2B5EF4-FFF2-40B4-BE49-F238E27FC236}">
              <a16:creationId xmlns:a16="http://schemas.microsoft.com/office/drawing/2014/main" id="{6175D559-1D5F-3E93-1A3D-F6394366A5B9}"/>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828B923D-E6AB-7C35-FC79-B41F052DA0A0}"/>
              </a:ext>
            </a:extLst>
          </p:cNvPr>
          <p:cNvSpPr/>
          <p:nvPr/>
        </p:nvSpPr>
        <p:spPr>
          <a:xfrm>
            <a:off x="5486400" y="182880"/>
            <a:ext cx="3566160" cy="4754880"/>
          </a:xfrm>
          <a:prstGeom prst="rect">
            <a:avLst/>
          </a:prstGeom>
          <a:noFill/>
          <a:ln/>
        </p:spPr>
        <p:txBody>
          <a:bodyPr wrap="square" lIns="0" tIns="0" rIns="0" bIns="0" rtlCol="0" anchor="ctr"/>
          <a:lstStyle/>
          <a:p>
            <a:pPr marL="0" indent="0" algn="r">
              <a:buNone/>
            </a:pPr>
            <a:r>
              <a:rPr lang="en-US" sz="32000" b="1">
                <a:solidFill>
                  <a:srgbClr val="FFFFFF">
                    <a:alpha val="14000"/>
                  </a:srgbClr>
                </a:solidFill>
                <a:latin typeface="Bookman Old Style" pitchFamily="34" charset="0"/>
                <a:ea typeface="Bookman Old Style" pitchFamily="34" charset="-122"/>
                <a:cs typeface="Bookman Old Style" pitchFamily="34" charset="-120"/>
              </a:rPr>
              <a:t>3</a:t>
            </a:r>
            <a:endParaRPr lang="en-US" sz="32000"/>
          </a:p>
        </p:txBody>
      </p:sp>
      <p:sp>
        <p:nvSpPr>
          <p:cNvPr id="3" name="Text 1">
            <a:extLst>
              <a:ext uri="{FF2B5EF4-FFF2-40B4-BE49-F238E27FC236}">
                <a16:creationId xmlns:a16="http://schemas.microsoft.com/office/drawing/2014/main" id="{52F79020-936B-2D18-33DF-5C3201946281}"/>
              </a:ext>
            </a:extLst>
          </p:cNvPr>
          <p:cNvSpPr/>
          <p:nvPr/>
        </p:nvSpPr>
        <p:spPr>
          <a:xfrm>
            <a:off x="713232" y="1783080"/>
            <a:ext cx="5486400" cy="320040"/>
          </a:xfrm>
          <a:prstGeom prst="rect">
            <a:avLst/>
          </a:prstGeom>
          <a:noFill/>
          <a:ln/>
        </p:spPr>
        <p:txBody>
          <a:bodyPr wrap="square" lIns="0" tIns="0" rIns="0" bIns="0" rtlCol="0" anchor="ctr"/>
          <a:lstStyle/>
          <a:p>
            <a:pPr marL="0" indent="0">
              <a:buNone/>
            </a:pPr>
            <a:r>
              <a:rPr lang="en-US" sz="1300" b="1" kern="0" spc="400">
                <a:solidFill>
                  <a:srgbClr val="EBE5E0"/>
                </a:solidFill>
                <a:latin typeface="Calibri" pitchFamily="34" charset="0"/>
                <a:ea typeface="Calibri" pitchFamily="34" charset="-122"/>
                <a:cs typeface="Calibri" pitchFamily="34" charset="-120"/>
              </a:rPr>
              <a:t>PART 03</a:t>
            </a:r>
            <a:endParaRPr lang="en-US" sz="1300"/>
          </a:p>
        </p:txBody>
      </p:sp>
      <p:sp>
        <p:nvSpPr>
          <p:cNvPr id="4" name="Text 2">
            <a:extLst>
              <a:ext uri="{FF2B5EF4-FFF2-40B4-BE49-F238E27FC236}">
                <a16:creationId xmlns:a16="http://schemas.microsoft.com/office/drawing/2014/main" id="{3E37C756-8B17-67A7-BB14-B51F4281B49F}"/>
              </a:ext>
            </a:extLst>
          </p:cNvPr>
          <p:cNvSpPr/>
          <p:nvPr/>
        </p:nvSpPr>
        <p:spPr>
          <a:xfrm>
            <a:off x="676656" y="2103120"/>
            <a:ext cx="5120640" cy="1280160"/>
          </a:xfrm>
          <a:prstGeom prst="rect">
            <a:avLst/>
          </a:prstGeom>
          <a:noFill/>
          <a:ln/>
        </p:spPr>
        <p:txBody>
          <a:bodyPr wrap="square" lIns="0" tIns="0" rIns="0" bIns="0" rtlCol="0" anchor="ctr"/>
          <a:lstStyle/>
          <a:p>
            <a:pPr marL="0" indent="0">
              <a:lnSpc>
                <a:spcPts val="4600"/>
              </a:lnSpc>
              <a:buNone/>
            </a:pPr>
            <a:r>
              <a:rPr lang="en-US" sz="4600" b="1">
                <a:solidFill>
                  <a:srgbClr val="FFFFFF"/>
                </a:solidFill>
                <a:latin typeface="Bookman Old Style" pitchFamily="34" charset="0"/>
                <a:ea typeface="Bookman Old Style" pitchFamily="34" charset="-122"/>
                <a:cs typeface="Bookman Old Style" pitchFamily="34" charset="-120"/>
              </a:rPr>
              <a:t>Interactive Data Harmonization</a:t>
            </a:r>
            <a:endParaRPr lang="en-US" sz="4600"/>
          </a:p>
        </p:txBody>
      </p:sp>
      <p:sp>
        <p:nvSpPr>
          <p:cNvPr id="5" name="Text 3">
            <a:extLst>
              <a:ext uri="{FF2B5EF4-FFF2-40B4-BE49-F238E27FC236}">
                <a16:creationId xmlns:a16="http://schemas.microsoft.com/office/drawing/2014/main" id="{A12B03CE-091A-5C4C-45C8-CA1BD4C0D911}"/>
              </a:ext>
            </a:extLst>
          </p:cNvPr>
          <p:cNvSpPr/>
          <p:nvPr/>
        </p:nvSpPr>
        <p:spPr>
          <a:xfrm>
            <a:off x="713232" y="3429000"/>
            <a:ext cx="4846320" cy="640080"/>
          </a:xfrm>
          <a:prstGeom prst="rect">
            <a:avLst/>
          </a:prstGeom>
          <a:noFill/>
          <a:ln/>
        </p:spPr>
        <p:txBody>
          <a:bodyPr wrap="square" lIns="0" tIns="0" rIns="0" bIns="0" rtlCol="0" anchor="ctr"/>
          <a:lstStyle/>
          <a:p>
            <a:pPr>
              <a:lnSpc>
                <a:spcPts val="1800"/>
              </a:lnSpc>
            </a:pPr>
            <a:r>
              <a:rPr lang="en-US" sz="1300">
                <a:solidFill>
                  <a:srgbClr val="EBE5E0"/>
                </a:solidFill>
                <a:latin typeface="Calibri"/>
                <a:cs typeface="Calibri"/>
              </a:rPr>
              <a:t>Christos Koutras</a:t>
            </a:r>
            <a:endParaRPr lang="en-US"/>
          </a:p>
        </p:txBody>
      </p:sp>
      <p:sp>
        <p:nvSpPr>
          <p:cNvPr id="6" name="Text 4">
            <a:extLst>
              <a:ext uri="{FF2B5EF4-FFF2-40B4-BE49-F238E27FC236}">
                <a16:creationId xmlns:a16="http://schemas.microsoft.com/office/drawing/2014/main" id="{21A66761-B9AC-DDF0-06A2-32F62A05E6EE}"/>
              </a:ext>
            </a:extLst>
          </p:cNvPr>
          <p:cNvSpPr/>
          <p:nvPr/>
        </p:nvSpPr>
        <p:spPr>
          <a:xfrm>
            <a:off x="713232" y="4718304"/>
            <a:ext cx="3200400" cy="164592"/>
          </a:xfrm>
          <a:prstGeom prst="rect">
            <a:avLst/>
          </a:prstGeom>
          <a:noFill/>
          <a:ln/>
        </p:spPr>
        <p:txBody>
          <a:bodyPr wrap="square" lIns="0" tIns="0" rIns="0" bIns="0" rtlCol="0" anchor="ctr"/>
          <a:lstStyle/>
          <a:p>
            <a:pPr marL="0" indent="0" algn="l">
              <a:buNone/>
            </a:pPr>
            <a:r>
              <a:rPr lang="en-US" sz="900" b="1" kern="0" spc="100">
                <a:solidFill>
                  <a:srgbClr val="EBE5E0"/>
                </a:solidFill>
                <a:latin typeface="Calibri" pitchFamily="34" charset="0"/>
                <a:ea typeface="Calibri" pitchFamily="34" charset="-122"/>
                <a:cs typeface="Calibri" pitchFamily="34" charset="-120"/>
              </a:rPr>
              <a:t>KTH</a:t>
            </a:r>
            <a:r>
              <a:rPr lang="en-US" sz="900" kern="0" spc="100">
                <a:solidFill>
                  <a:srgbClr val="9AA1AB"/>
                </a:solidFill>
                <a:latin typeface="Calibri" pitchFamily="34" charset="0"/>
                <a:ea typeface="Calibri" pitchFamily="34" charset="-122"/>
                <a:cs typeface="Calibri" pitchFamily="34" charset="-120"/>
              </a:rPr>
              <a:t>  /  </a:t>
            </a:r>
            <a:r>
              <a:rPr lang="en-US" sz="900" b="1" kern="0" spc="100">
                <a:solidFill>
                  <a:srgbClr val="EBE5E0"/>
                </a:solidFill>
                <a:latin typeface="Calibri" pitchFamily="34" charset="0"/>
                <a:ea typeface="Calibri" pitchFamily="34" charset="-122"/>
                <a:cs typeface="Calibri" pitchFamily="34" charset="-120"/>
              </a:rPr>
              <a:t>NYU</a:t>
            </a:r>
            <a:r>
              <a:rPr lang="en-US" sz="900" kern="0" spc="100">
                <a:solidFill>
                  <a:srgbClr val="9AA1AB"/>
                </a:solidFill>
                <a:latin typeface="Calibri" pitchFamily="34" charset="0"/>
                <a:ea typeface="Calibri" pitchFamily="34" charset="-122"/>
                <a:cs typeface="Calibri" pitchFamily="34" charset="-120"/>
              </a:rPr>
              <a:t>  /  </a:t>
            </a:r>
            <a:r>
              <a:rPr lang="en-US" sz="900" b="1" kern="0" spc="100">
                <a:solidFill>
                  <a:srgbClr val="EBE5E0"/>
                </a:solidFill>
                <a:latin typeface="Calibri" pitchFamily="34" charset="0"/>
                <a:ea typeface="Calibri" pitchFamily="34" charset="-122"/>
                <a:cs typeface="Calibri" pitchFamily="34" charset="-120"/>
              </a:rPr>
              <a:t>TU Wien</a:t>
            </a:r>
            <a:endParaRPr lang="en-US" sz="900"/>
          </a:p>
        </p:txBody>
      </p:sp>
    </p:spTree>
    <p:extLst>
      <p:ext uri="{BB962C8B-B14F-4D97-AF65-F5344CB8AC3E}">
        <p14:creationId xmlns:p14="http://schemas.microsoft.com/office/powerpoint/2010/main" val="96643817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CA4E8C6B-DD41-64DE-D91E-2457B1F84088}"/>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86CB08BB-455E-A394-5B66-13B6486B6AC7}"/>
              </a:ext>
            </a:extLst>
          </p:cNvPr>
          <p:cNvSpPr/>
          <p:nvPr/>
        </p:nvSpPr>
        <p:spPr>
          <a:xfrm>
            <a:off x="457200" y="301752"/>
            <a:ext cx="3840480" cy="274320"/>
          </a:xfrm>
          <a:prstGeom prst="rect">
            <a:avLst/>
          </a:prstGeom>
          <a:noFill/>
          <a:ln/>
        </p:spPr>
        <p:txBody>
          <a:bodyPr wrap="square" lIns="0" tIns="0" rIns="0" bIns="0" rtlCol="0" anchor="ctr"/>
          <a:lstStyle/>
          <a:p>
            <a:r>
              <a:rPr lang="en-US" sz="1100" b="1" kern="0" spc="200">
                <a:solidFill>
                  <a:srgbClr val="004791"/>
                </a:solidFill>
                <a:ea typeface="Calibri"/>
                <a:cs typeface="Calibri"/>
              </a:rPr>
              <a:t>THIRD GENERATION</a:t>
            </a:r>
          </a:p>
        </p:txBody>
      </p:sp>
      <p:sp>
        <p:nvSpPr>
          <p:cNvPr id="9" name="Text 7">
            <a:extLst>
              <a:ext uri="{FF2B5EF4-FFF2-40B4-BE49-F238E27FC236}">
                <a16:creationId xmlns:a16="http://schemas.microsoft.com/office/drawing/2014/main" id="{774C1955-FD53-847F-DF92-04CDD7323853}"/>
              </a:ext>
            </a:extLst>
          </p:cNvPr>
          <p:cNvSpPr/>
          <p:nvPr/>
        </p:nvSpPr>
        <p:spPr>
          <a:xfrm>
            <a:off x="457200" y="868680"/>
            <a:ext cx="7772400" cy="822960"/>
          </a:xfrm>
          <a:prstGeom prst="rect">
            <a:avLst/>
          </a:prstGeom>
          <a:noFill/>
          <a:ln/>
        </p:spPr>
        <p:txBody>
          <a:bodyPr wrap="square" lIns="0" tIns="0" rIns="0" bIns="0" rtlCol="0" anchor="ctr"/>
          <a:lstStyle/>
          <a:p>
            <a:r>
              <a:rPr lang="en-US" sz="3600" b="1">
                <a:solidFill>
                  <a:srgbClr val="1B2A4A"/>
                </a:solidFill>
                <a:latin typeface="Bookman Old Style"/>
              </a:rPr>
              <a:t>Interactive Data Harmonisation</a:t>
            </a:r>
            <a:endParaRPr lang="en-US" err="1"/>
          </a:p>
        </p:txBody>
      </p:sp>
      <p:sp>
        <p:nvSpPr>
          <p:cNvPr id="10" name="Text 8">
            <a:extLst>
              <a:ext uri="{FF2B5EF4-FFF2-40B4-BE49-F238E27FC236}">
                <a16:creationId xmlns:a16="http://schemas.microsoft.com/office/drawing/2014/main" id="{C0CCFE30-F41B-F5A2-0372-A802F0B48141}"/>
              </a:ext>
            </a:extLst>
          </p:cNvPr>
          <p:cNvSpPr/>
          <p:nvPr/>
        </p:nvSpPr>
        <p:spPr>
          <a:xfrm>
            <a:off x="457200" y="1627632"/>
            <a:ext cx="7772400" cy="365760"/>
          </a:xfrm>
          <a:prstGeom prst="rect">
            <a:avLst/>
          </a:prstGeom>
          <a:noFill/>
          <a:ln/>
        </p:spPr>
        <p:txBody>
          <a:bodyPr wrap="square" lIns="0" tIns="0" rIns="0" bIns="0" rtlCol="0" anchor="ctr"/>
          <a:lstStyle/>
          <a:p>
            <a:r>
              <a:rPr lang="en-US" sz="1400">
                <a:solidFill>
                  <a:srgbClr val="5C6470"/>
                </a:solidFill>
                <a:ea typeface="+mn-lt"/>
                <a:cs typeface="+mn-lt"/>
              </a:rPr>
              <a:t>From AI-suggested mappings to decisions experts can trust</a:t>
            </a:r>
            <a:endParaRPr lang="en-US"/>
          </a:p>
        </p:txBody>
      </p:sp>
      <p:sp>
        <p:nvSpPr>
          <p:cNvPr id="11" name="Text 9">
            <a:extLst>
              <a:ext uri="{FF2B5EF4-FFF2-40B4-BE49-F238E27FC236}">
                <a16:creationId xmlns:a16="http://schemas.microsoft.com/office/drawing/2014/main" id="{6F86D0A4-2044-DADF-4875-1775BFB0FBB4}"/>
              </a:ext>
            </a:extLst>
          </p:cNvPr>
          <p:cNvSpPr/>
          <p:nvPr/>
        </p:nvSpPr>
        <p:spPr>
          <a:xfrm>
            <a:off x="457200" y="2015486"/>
            <a:ext cx="4284733" cy="2103120"/>
          </a:xfrm>
          <a:prstGeom prst="rect">
            <a:avLst/>
          </a:prstGeom>
          <a:noFill/>
          <a:ln/>
        </p:spPr>
        <p:txBody>
          <a:bodyPr wrap="square" lIns="0" tIns="0" rIns="0" bIns="0" rtlCol="0" anchor="t"/>
          <a:lstStyle/>
          <a:p>
            <a:pPr marL="342900" indent="-342900">
              <a:lnSpc>
                <a:spcPts val="2200"/>
              </a:lnSpc>
              <a:spcAft>
                <a:spcPts val="1000"/>
              </a:spcAft>
              <a:buSzPct val="100000"/>
              <a:buFont typeface="Arial"/>
              <a:buChar char="•"/>
            </a:pPr>
            <a:r>
              <a:rPr lang="en-US" sz="1400">
                <a:solidFill>
                  <a:srgbClr val="1B2330"/>
                </a:solidFill>
                <a:latin typeface="Calibri"/>
                <a:ea typeface="Calibri"/>
                <a:cs typeface="Calibri"/>
              </a:rPr>
              <a:t>LLMs facilitate semantic alignment, but a mapping is a decision not a prediction – errors matter</a:t>
            </a:r>
            <a:endParaRPr lang="en-US" sz="1400">
              <a:solidFill>
                <a:srgbClr val="1B2330"/>
              </a:solidFill>
              <a:ea typeface="Calibri"/>
              <a:cs typeface="Calibri"/>
            </a:endParaRPr>
          </a:p>
          <a:p>
            <a:pPr marL="342900" indent="-342900">
              <a:lnSpc>
                <a:spcPts val="2200"/>
              </a:lnSpc>
              <a:spcAft>
                <a:spcPts val="1000"/>
              </a:spcAft>
              <a:buSzPct val="100000"/>
              <a:buFont typeface="Arial"/>
              <a:buChar char="•"/>
            </a:pPr>
            <a:r>
              <a:rPr lang="en-US" sz="1400">
                <a:solidFill>
                  <a:srgbClr val="1B2330"/>
                </a:solidFill>
                <a:ea typeface="+mn-lt"/>
                <a:cs typeface="+mn-lt"/>
              </a:rPr>
              <a:t>Suggestions must be inspected, validated, and refined by domain experts before they can be trusted.</a:t>
            </a:r>
            <a:endParaRPr lang="en-US" sz="1400">
              <a:ea typeface="+mn-lt"/>
              <a:cs typeface="+mn-lt"/>
            </a:endParaRPr>
          </a:p>
          <a:p>
            <a:pPr marL="342900" indent="-342900">
              <a:lnSpc>
                <a:spcPts val="2200"/>
              </a:lnSpc>
              <a:buSzPct val="100000"/>
              <a:buFont typeface="Arial"/>
              <a:buChar char="•"/>
            </a:pPr>
            <a:r>
              <a:rPr lang="en-US" sz="1400">
                <a:solidFill>
                  <a:srgbClr val="1B2330"/>
                </a:solidFill>
                <a:latin typeface="Calibri"/>
                <a:ea typeface="Calibri"/>
                <a:cs typeface="Calibri"/>
              </a:rPr>
              <a:t>How to build tools where AI does the heavy lifting, but the experts stay in control?</a:t>
            </a:r>
            <a:endParaRPr lang="en-US" sz="1400">
              <a:ea typeface="Calibri"/>
              <a:cs typeface="Calibri"/>
            </a:endParaRPr>
          </a:p>
        </p:txBody>
      </p:sp>
      <p:sp>
        <p:nvSpPr>
          <p:cNvPr id="20" name="Text 17">
            <a:extLst>
              <a:ext uri="{FF2B5EF4-FFF2-40B4-BE49-F238E27FC236}">
                <a16:creationId xmlns:a16="http://schemas.microsoft.com/office/drawing/2014/main" id="{FFAE5222-C586-56FE-45C7-FCD78A6FA105}"/>
              </a:ext>
            </a:extLst>
          </p:cNvPr>
          <p:cNvSpPr/>
          <p:nvPr/>
        </p:nvSpPr>
        <p:spPr>
          <a:xfrm>
            <a:off x="457200" y="4832604"/>
            <a:ext cx="2743200" cy="146304"/>
          </a:xfrm>
          <a:prstGeom prst="rect">
            <a:avLst/>
          </a:prstGeom>
          <a:noFill/>
          <a:ln/>
        </p:spPr>
        <p:txBody>
          <a:bodyPr wrap="square" lIns="0" tIns="0" rIns="0" bIns="0" rtlCol="0" anchor="ctr"/>
          <a:lstStyle/>
          <a:p>
            <a:pPr marL="0" indent="0" algn="l">
              <a:buNone/>
            </a:pPr>
            <a:r>
              <a:rPr lang="en-US" sz="800" b="1" kern="0" spc="100">
                <a:solidFill>
                  <a:srgbClr val="004791"/>
                </a:solidFill>
                <a:latin typeface="Calibri" pitchFamily="34" charset="0"/>
                <a:ea typeface="Calibri" pitchFamily="34" charset="-122"/>
                <a:cs typeface="Calibri" pitchFamily="34" charset="-120"/>
              </a:rPr>
              <a:t>KTH</a:t>
            </a:r>
            <a:r>
              <a:rPr lang="en-US" sz="800" kern="0" spc="100">
                <a:solidFill>
                  <a:srgbClr val="C9C3BB"/>
                </a:solidFill>
                <a:latin typeface="Calibri" pitchFamily="34" charset="0"/>
                <a:ea typeface="Calibri" pitchFamily="34" charset="-122"/>
                <a:cs typeface="Calibri" pitchFamily="34" charset="-120"/>
              </a:rPr>
              <a:t>  /  </a:t>
            </a:r>
            <a:r>
              <a:rPr lang="en-US" sz="800" b="1" kern="0" spc="100">
                <a:solidFill>
                  <a:srgbClr val="57068C"/>
                </a:solidFill>
                <a:latin typeface="Calibri" pitchFamily="34" charset="0"/>
                <a:ea typeface="Calibri" pitchFamily="34" charset="-122"/>
                <a:cs typeface="Calibri" pitchFamily="34" charset="-120"/>
              </a:rPr>
              <a:t>NYU</a:t>
            </a:r>
            <a:r>
              <a:rPr lang="en-US" sz="800" kern="0" spc="100">
                <a:solidFill>
                  <a:srgbClr val="C9C3BB"/>
                </a:solidFill>
                <a:latin typeface="Calibri" pitchFamily="34" charset="0"/>
                <a:ea typeface="Calibri" pitchFamily="34" charset="-122"/>
                <a:cs typeface="Calibri" pitchFamily="34" charset="-120"/>
              </a:rPr>
              <a:t>  /  </a:t>
            </a:r>
            <a:r>
              <a:rPr lang="en-US" sz="800" b="1" kern="0" spc="100">
                <a:solidFill>
                  <a:srgbClr val="0066B3"/>
                </a:solidFill>
                <a:latin typeface="Calibri" pitchFamily="34" charset="0"/>
                <a:ea typeface="Calibri" pitchFamily="34" charset="-122"/>
                <a:cs typeface="Calibri" pitchFamily="34" charset="-120"/>
              </a:rPr>
              <a:t>TU Wien</a:t>
            </a:r>
            <a:endParaRPr lang="en-US" sz="800"/>
          </a:p>
        </p:txBody>
      </p:sp>
      <p:sp>
        <p:nvSpPr>
          <p:cNvPr id="21" name="Text 18">
            <a:extLst>
              <a:ext uri="{FF2B5EF4-FFF2-40B4-BE49-F238E27FC236}">
                <a16:creationId xmlns:a16="http://schemas.microsoft.com/office/drawing/2014/main" id="{9BEE62E1-AFB1-D81F-7105-4931889C96DB}"/>
              </a:ext>
            </a:extLst>
          </p:cNvPr>
          <p:cNvSpPr/>
          <p:nvPr/>
        </p:nvSpPr>
        <p:spPr>
          <a:xfrm>
            <a:off x="5486400" y="4823460"/>
            <a:ext cx="2743200" cy="164592"/>
          </a:xfrm>
          <a:prstGeom prst="rect">
            <a:avLst/>
          </a:prstGeom>
          <a:noFill/>
          <a:ln/>
        </p:spPr>
        <p:txBody>
          <a:bodyPr wrap="square" lIns="0" tIns="0" rIns="0" bIns="0" rtlCol="0" anchor="ctr"/>
          <a:lstStyle/>
          <a:p>
            <a:pPr algn="r"/>
            <a:r>
              <a:rPr lang="en-US" sz="800">
                <a:solidFill>
                  <a:srgbClr val="5C6470"/>
                </a:solidFill>
                <a:latin typeface="Calibri"/>
                <a:ea typeface="Calibri"/>
                <a:cs typeface="Calibri"/>
              </a:rPr>
              <a:t>Christos Koutras</a:t>
            </a:r>
            <a:endParaRPr lang="en-US"/>
          </a:p>
        </p:txBody>
      </p:sp>
      <p:sp>
        <p:nvSpPr>
          <p:cNvPr id="22" name="Text 19">
            <a:extLst>
              <a:ext uri="{FF2B5EF4-FFF2-40B4-BE49-F238E27FC236}">
                <a16:creationId xmlns:a16="http://schemas.microsoft.com/office/drawing/2014/main" id="{8F82D8B3-0043-4AA9-77EA-0AA01F170BCC}"/>
              </a:ext>
            </a:extLst>
          </p:cNvPr>
          <p:cNvSpPr/>
          <p:nvPr/>
        </p:nvSpPr>
        <p:spPr>
          <a:xfrm>
            <a:off x="8321040" y="4823460"/>
            <a:ext cx="365760" cy="164592"/>
          </a:xfrm>
          <a:prstGeom prst="rect">
            <a:avLst/>
          </a:prstGeom>
          <a:noFill/>
          <a:ln/>
        </p:spPr>
        <p:txBody>
          <a:bodyPr wrap="square" lIns="0" tIns="0" rIns="0" bIns="0" rtlCol="0" anchor="ctr"/>
          <a:lstStyle/>
          <a:p>
            <a:pPr marL="0" indent="0" algn="r">
              <a:buNone/>
            </a:pPr>
            <a:fld id="{00000000-0000-0000-0000-000000000046}" type="slidenum">
              <a:rPr lang="en-US" sz="800">
                <a:solidFill>
                  <a:srgbClr val="5C6470"/>
                </a:solidFill>
                <a:latin typeface="Calibri" pitchFamily="34" charset="0"/>
                <a:ea typeface="Calibri" pitchFamily="34" charset="-122"/>
                <a:cs typeface="Calibri" pitchFamily="34" charset="-120"/>
              </a:rPr>
              <a:t>89</a:t>
            </a:fld>
            <a:endParaRPr lang="en-US" sz="800"/>
          </a:p>
        </p:txBody>
      </p:sp>
      <p:sp>
        <p:nvSpPr>
          <p:cNvPr id="23" name="Footer Divider">
            <a:extLst>
              <a:ext uri="{FF2B5EF4-FFF2-40B4-BE49-F238E27FC236}">
                <a16:creationId xmlns:a16="http://schemas.microsoft.com/office/drawing/2014/main" id="{7A8598DA-2C05-A5B9-332D-0B97F7747486}"/>
              </a:ext>
            </a:extLst>
          </p:cNvPr>
          <p:cNvSpPr/>
          <p:nvPr/>
        </p:nvSpPr>
        <p:spPr>
          <a:xfrm>
            <a:off x="457200" y="4721380"/>
            <a:ext cx="8229600" cy="9525"/>
          </a:xfrm>
          <a:prstGeom prst="rect">
            <a:avLst/>
          </a:prstGeom>
          <a:solidFill>
            <a:srgbClr val="C9C3BB"/>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SE"/>
          </a:p>
        </p:txBody>
      </p:sp>
      <p:sp>
        <p:nvSpPr>
          <p:cNvPr id="27" name="Shape 9">
            <a:extLst>
              <a:ext uri="{FF2B5EF4-FFF2-40B4-BE49-F238E27FC236}">
                <a16:creationId xmlns:a16="http://schemas.microsoft.com/office/drawing/2014/main" id="{51E482D5-E085-3785-0555-9EC88FC1AD79}"/>
              </a:ext>
            </a:extLst>
          </p:cNvPr>
          <p:cNvSpPr/>
          <p:nvPr/>
        </p:nvSpPr>
        <p:spPr>
          <a:xfrm>
            <a:off x="893512" y="4171911"/>
            <a:ext cx="4394583" cy="456914"/>
          </a:xfrm>
          <a:prstGeom prst="roundRect">
            <a:avLst>
              <a:gd name="adj" fmla="val 7619"/>
            </a:avLst>
          </a:prstGeom>
          <a:solidFill>
            <a:srgbClr val="F5F1ED"/>
          </a:solidFill>
          <a:ln/>
        </p:spPr>
        <p:txBody>
          <a:bodyPr lIns="91440" tIns="45720" rIns="91440" bIns="45720" anchor="t"/>
          <a:lstStyle/>
          <a:p>
            <a:r>
              <a:rPr lang="en-US" sz="1100" i="1">
                <a:solidFill>
                  <a:srgbClr val="1B2A4A"/>
                </a:solidFill>
                <a:ea typeface="Calibri"/>
                <a:cs typeface="Calibri"/>
              </a:rPr>
              <a:t>AI-based tools should handle the bulk of alignment and disambiguation -</a:t>
            </a:r>
            <a:endParaRPr lang="en-US" sz="1100" i="1">
              <a:solidFill>
                <a:srgbClr val="000000"/>
              </a:solidFill>
              <a:ea typeface="Calibri"/>
              <a:cs typeface="Calibri"/>
            </a:endParaRPr>
          </a:p>
          <a:p>
            <a:r>
              <a:rPr lang="en-US" sz="1100" b="1" i="1">
                <a:solidFill>
                  <a:srgbClr val="1B2A4A"/>
                </a:solidFill>
                <a:ea typeface="Calibri"/>
                <a:cs typeface="Calibri"/>
              </a:rPr>
              <a:t>practitioners should retain control over the final results</a:t>
            </a:r>
            <a:endParaRPr lang="en-US" sz="1100" i="1">
              <a:ea typeface="Calibri"/>
              <a:cs typeface="Calibri"/>
            </a:endParaRPr>
          </a:p>
        </p:txBody>
      </p:sp>
      <p:sp>
        <p:nvSpPr>
          <p:cNvPr id="31" name="Shape 10">
            <a:extLst>
              <a:ext uri="{FF2B5EF4-FFF2-40B4-BE49-F238E27FC236}">
                <a16:creationId xmlns:a16="http://schemas.microsoft.com/office/drawing/2014/main" id="{363837A8-3138-30D7-E527-600F350B3664}"/>
              </a:ext>
            </a:extLst>
          </p:cNvPr>
          <p:cNvSpPr/>
          <p:nvPr/>
        </p:nvSpPr>
        <p:spPr>
          <a:xfrm>
            <a:off x="466101" y="4211161"/>
            <a:ext cx="367486" cy="367486"/>
          </a:xfrm>
          <a:prstGeom prst="roundRect">
            <a:avLst>
              <a:gd name="adj" fmla="val 18824"/>
            </a:avLst>
          </a:prstGeom>
          <a:solidFill>
            <a:srgbClr val="E0156F"/>
          </a:solidFill>
          <a:ln/>
        </p:spPr>
        <p:txBody>
          <a:bodyPr/>
          <a:lstStyle/>
          <a:p>
            <a:endParaRPr lang="en-SE"/>
          </a:p>
        </p:txBody>
      </p:sp>
      <p:pic>
        <p:nvPicPr>
          <p:cNvPr id="33" name="Image 2" descr="preencoded.png">
            <a:extLst>
              <a:ext uri="{FF2B5EF4-FFF2-40B4-BE49-F238E27FC236}">
                <a16:creationId xmlns:a16="http://schemas.microsoft.com/office/drawing/2014/main" id="{E1D97134-39E5-4D19-1EA6-C73895105B5C}"/>
              </a:ext>
            </a:extLst>
          </p:cNvPr>
          <p:cNvPicPr>
            <a:picLocks noChangeAspect="1"/>
          </p:cNvPicPr>
          <p:nvPr/>
        </p:nvPicPr>
        <p:blipFill>
          <a:blip r:embed="rId4"/>
          <a:stretch>
            <a:fillRect/>
          </a:stretch>
        </p:blipFill>
        <p:spPr>
          <a:xfrm>
            <a:off x="544429" y="4289489"/>
            <a:ext cx="210830" cy="210830"/>
          </a:xfrm>
          <a:prstGeom prst="rect">
            <a:avLst/>
          </a:prstGeom>
        </p:spPr>
      </p:pic>
      <p:sp>
        <p:nvSpPr>
          <p:cNvPr id="29" name="Shape 18">
            <a:extLst>
              <a:ext uri="{FF2B5EF4-FFF2-40B4-BE49-F238E27FC236}">
                <a16:creationId xmlns:a16="http://schemas.microsoft.com/office/drawing/2014/main" id="{9C15C385-F92A-3361-F680-CC619A473663}"/>
              </a:ext>
            </a:extLst>
          </p:cNvPr>
          <p:cNvSpPr/>
          <p:nvPr/>
        </p:nvSpPr>
        <p:spPr>
          <a:xfrm>
            <a:off x="5422392" y="1691640"/>
            <a:ext cx="3337560" cy="749808"/>
          </a:xfrm>
          <a:prstGeom prst="roundRect">
            <a:avLst>
              <a:gd name="adj" fmla="val 8537"/>
            </a:avLst>
          </a:prstGeom>
          <a:solidFill>
            <a:srgbClr val="F5F1ED"/>
          </a:solidFill>
          <a:ln/>
        </p:spPr>
        <p:txBody>
          <a:bodyPr/>
          <a:lstStyle/>
          <a:p>
            <a:endParaRPr lang="en-US"/>
          </a:p>
        </p:txBody>
      </p:sp>
      <p:sp>
        <p:nvSpPr>
          <p:cNvPr id="30" name="Shape 19">
            <a:extLst>
              <a:ext uri="{FF2B5EF4-FFF2-40B4-BE49-F238E27FC236}">
                <a16:creationId xmlns:a16="http://schemas.microsoft.com/office/drawing/2014/main" id="{A39DCB10-EE17-6089-793C-4A5F71111AAE}"/>
              </a:ext>
            </a:extLst>
          </p:cNvPr>
          <p:cNvSpPr/>
          <p:nvPr/>
        </p:nvSpPr>
        <p:spPr>
          <a:xfrm>
            <a:off x="5550408" y="1819656"/>
            <a:ext cx="329184" cy="329184"/>
          </a:xfrm>
          <a:prstGeom prst="roundRect">
            <a:avLst>
              <a:gd name="adj" fmla="val 28000"/>
            </a:avLst>
          </a:prstGeom>
          <a:solidFill>
            <a:srgbClr val="004791"/>
          </a:solidFill>
          <a:ln/>
        </p:spPr>
        <p:txBody>
          <a:bodyPr/>
          <a:lstStyle/>
          <a:p>
            <a:endParaRPr lang="en-US"/>
          </a:p>
        </p:txBody>
      </p:sp>
      <p:pic>
        <p:nvPicPr>
          <p:cNvPr id="32" name="Image 0" descr="img/ic_wand_w.png">
            <a:extLst>
              <a:ext uri="{FF2B5EF4-FFF2-40B4-BE49-F238E27FC236}">
                <a16:creationId xmlns:a16="http://schemas.microsoft.com/office/drawing/2014/main" id="{691F28F7-D626-FCF9-8878-BC0F3A780408}"/>
              </a:ext>
            </a:extLst>
          </p:cNvPr>
          <p:cNvPicPr>
            <a:picLocks noChangeAspect="1"/>
          </p:cNvPicPr>
          <p:nvPr/>
        </p:nvPicPr>
        <p:blipFill>
          <a:blip r:embed="rId5"/>
          <a:stretch>
            <a:fillRect/>
          </a:stretch>
        </p:blipFill>
        <p:spPr>
          <a:xfrm>
            <a:off x="5629412" y="1898660"/>
            <a:ext cx="171176" cy="171176"/>
          </a:xfrm>
          <a:prstGeom prst="rect">
            <a:avLst/>
          </a:prstGeom>
        </p:spPr>
      </p:pic>
      <p:sp>
        <p:nvSpPr>
          <p:cNvPr id="34" name="Text 20">
            <a:extLst>
              <a:ext uri="{FF2B5EF4-FFF2-40B4-BE49-F238E27FC236}">
                <a16:creationId xmlns:a16="http://schemas.microsoft.com/office/drawing/2014/main" id="{C5029989-7FC2-8C74-2AE4-E91780BDDE3F}"/>
              </a:ext>
            </a:extLst>
          </p:cNvPr>
          <p:cNvSpPr/>
          <p:nvPr/>
        </p:nvSpPr>
        <p:spPr>
          <a:xfrm>
            <a:off x="5989320" y="1801368"/>
            <a:ext cx="2697480" cy="219456"/>
          </a:xfrm>
          <a:prstGeom prst="rect">
            <a:avLst/>
          </a:prstGeom>
          <a:noFill/>
          <a:ln/>
        </p:spPr>
        <p:txBody>
          <a:bodyPr wrap="square" lIns="0" tIns="0" rIns="0" bIns="0" rtlCol="0" anchor="ctr"/>
          <a:lstStyle/>
          <a:p>
            <a:pPr marL="0" indent="0">
              <a:buNone/>
            </a:pPr>
            <a:r>
              <a:rPr lang="en-US" sz="1400" b="1">
                <a:solidFill>
                  <a:srgbClr val="1B2A4A"/>
                </a:solidFill>
                <a:latin typeface="Calibri" pitchFamily="34" charset="0"/>
                <a:ea typeface="Calibri" pitchFamily="34" charset="-122"/>
                <a:cs typeface="Calibri" pitchFamily="34" charset="-120"/>
              </a:rPr>
              <a:t>AI proposes</a:t>
            </a:r>
            <a:endParaRPr lang="en-US" sz="1400"/>
          </a:p>
        </p:txBody>
      </p:sp>
      <p:sp>
        <p:nvSpPr>
          <p:cNvPr id="35" name="Text 21">
            <a:extLst>
              <a:ext uri="{FF2B5EF4-FFF2-40B4-BE49-F238E27FC236}">
                <a16:creationId xmlns:a16="http://schemas.microsoft.com/office/drawing/2014/main" id="{55088387-42B1-BE1E-6398-661BB8483909}"/>
              </a:ext>
            </a:extLst>
          </p:cNvPr>
          <p:cNvSpPr/>
          <p:nvPr/>
        </p:nvSpPr>
        <p:spPr>
          <a:xfrm>
            <a:off x="5989320" y="2039112"/>
            <a:ext cx="2697480" cy="329184"/>
          </a:xfrm>
          <a:prstGeom prst="rect">
            <a:avLst/>
          </a:prstGeom>
          <a:noFill/>
          <a:ln/>
        </p:spPr>
        <p:txBody>
          <a:bodyPr wrap="square" lIns="0" tIns="0" rIns="0" bIns="0" rtlCol="0" anchor="ctr"/>
          <a:lstStyle/>
          <a:p>
            <a:pPr marL="0" indent="0">
              <a:lnSpc>
                <a:spcPts val="1050"/>
              </a:lnSpc>
              <a:buNone/>
            </a:pPr>
            <a:r>
              <a:rPr lang="en-US" sz="1400">
                <a:solidFill>
                  <a:srgbClr val="5C6470"/>
                </a:solidFill>
                <a:latin typeface="Calibri" pitchFamily="34" charset="0"/>
                <a:ea typeface="Calibri" pitchFamily="34" charset="-122"/>
                <a:cs typeface="Calibri" pitchFamily="34" charset="-120"/>
              </a:rPr>
              <a:t>matchers &amp; LLMs generate candidate mappings, at scale</a:t>
            </a:r>
            <a:endParaRPr lang="en-US" sz="1400"/>
          </a:p>
        </p:txBody>
      </p:sp>
      <p:sp>
        <p:nvSpPr>
          <p:cNvPr id="36" name="Shape 22">
            <a:extLst>
              <a:ext uri="{FF2B5EF4-FFF2-40B4-BE49-F238E27FC236}">
                <a16:creationId xmlns:a16="http://schemas.microsoft.com/office/drawing/2014/main" id="{E98DB8A9-C21A-7C01-94BD-524C67E59436}"/>
              </a:ext>
            </a:extLst>
          </p:cNvPr>
          <p:cNvSpPr/>
          <p:nvPr/>
        </p:nvSpPr>
        <p:spPr>
          <a:xfrm>
            <a:off x="6986016" y="2459736"/>
            <a:ext cx="201168" cy="146304"/>
          </a:xfrm>
          <a:prstGeom prst="downArrow">
            <a:avLst/>
          </a:prstGeom>
          <a:solidFill>
            <a:srgbClr val="D8D2CB"/>
          </a:solidFill>
          <a:ln/>
        </p:spPr>
        <p:txBody>
          <a:bodyPr/>
          <a:lstStyle/>
          <a:p>
            <a:endParaRPr lang="en-US"/>
          </a:p>
        </p:txBody>
      </p:sp>
      <p:sp>
        <p:nvSpPr>
          <p:cNvPr id="37" name="Shape 23">
            <a:extLst>
              <a:ext uri="{FF2B5EF4-FFF2-40B4-BE49-F238E27FC236}">
                <a16:creationId xmlns:a16="http://schemas.microsoft.com/office/drawing/2014/main" id="{263FC854-425F-A1A1-7C2D-84559B9BA5A6}"/>
              </a:ext>
            </a:extLst>
          </p:cNvPr>
          <p:cNvSpPr/>
          <p:nvPr/>
        </p:nvSpPr>
        <p:spPr>
          <a:xfrm>
            <a:off x="5422392" y="2606040"/>
            <a:ext cx="3337560" cy="749808"/>
          </a:xfrm>
          <a:prstGeom prst="roundRect">
            <a:avLst>
              <a:gd name="adj" fmla="val 8537"/>
            </a:avLst>
          </a:prstGeom>
          <a:solidFill>
            <a:srgbClr val="F5F1ED"/>
          </a:solidFill>
          <a:ln/>
        </p:spPr>
        <p:txBody>
          <a:bodyPr/>
          <a:lstStyle/>
          <a:p>
            <a:endParaRPr lang="en-US"/>
          </a:p>
        </p:txBody>
      </p:sp>
      <p:sp>
        <p:nvSpPr>
          <p:cNvPr id="38" name="Shape 24">
            <a:extLst>
              <a:ext uri="{FF2B5EF4-FFF2-40B4-BE49-F238E27FC236}">
                <a16:creationId xmlns:a16="http://schemas.microsoft.com/office/drawing/2014/main" id="{09096AC5-1B6C-5ED7-D056-D08F67572BF9}"/>
              </a:ext>
            </a:extLst>
          </p:cNvPr>
          <p:cNvSpPr/>
          <p:nvPr/>
        </p:nvSpPr>
        <p:spPr>
          <a:xfrm>
            <a:off x="5550408" y="2734056"/>
            <a:ext cx="329184" cy="329184"/>
          </a:xfrm>
          <a:prstGeom prst="roundRect">
            <a:avLst>
              <a:gd name="adj" fmla="val 28000"/>
            </a:avLst>
          </a:prstGeom>
          <a:solidFill>
            <a:srgbClr val="57068C"/>
          </a:solidFill>
          <a:ln/>
        </p:spPr>
        <p:txBody>
          <a:bodyPr/>
          <a:lstStyle/>
          <a:p>
            <a:endParaRPr lang="en-US"/>
          </a:p>
        </p:txBody>
      </p:sp>
      <p:pic>
        <p:nvPicPr>
          <p:cNvPr id="39" name="Image 1" descr="img/ic_usercheck_w.png">
            <a:extLst>
              <a:ext uri="{FF2B5EF4-FFF2-40B4-BE49-F238E27FC236}">
                <a16:creationId xmlns:a16="http://schemas.microsoft.com/office/drawing/2014/main" id="{5E4A451B-0E31-DA4C-A1D3-F3FD33DD41D7}"/>
              </a:ext>
            </a:extLst>
          </p:cNvPr>
          <p:cNvPicPr>
            <a:picLocks noChangeAspect="1"/>
          </p:cNvPicPr>
          <p:nvPr/>
        </p:nvPicPr>
        <p:blipFill>
          <a:blip r:embed="rId6"/>
          <a:stretch>
            <a:fillRect/>
          </a:stretch>
        </p:blipFill>
        <p:spPr>
          <a:xfrm>
            <a:off x="5629412" y="2813060"/>
            <a:ext cx="171176" cy="171176"/>
          </a:xfrm>
          <a:prstGeom prst="rect">
            <a:avLst/>
          </a:prstGeom>
        </p:spPr>
      </p:pic>
      <p:sp>
        <p:nvSpPr>
          <p:cNvPr id="40" name="Text 25">
            <a:extLst>
              <a:ext uri="{FF2B5EF4-FFF2-40B4-BE49-F238E27FC236}">
                <a16:creationId xmlns:a16="http://schemas.microsoft.com/office/drawing/2014/main" id="{FEBFED27-BD90-2AA2-07E5-1CE68BEB19F9}"/>
              </a:ext>
            </a:extLst>
          </p:cNvPr>
          <p:cNvSpPr/>
          <p:nvPr/>
        </p:nvSpPr>
        <p:spPr>
          <a:xfrm>
            <a:off x="5989320" y="2715768"/>
            <a:ext cx="2697480" cy="219456"/>
          </a:xfrm>
          <a:prstGeom prst="rect">
            <a:avLst/>
          </a:prstGeom>
          <a:noFill/>
          <a:ln/>
        </p:spPr>
        <p:txBody>
          <a:bodyPr wrap="square" lIns="0" tIns="0" rIns="0" bIns="0" rtlCol="0" anchor="ctr"/>
          <a:lstStyle/>
          <a:p>
            <a:pPr marL="0" indent="0">
              <a:buNone/>
            </a:pPr>
            <a:r>
              <a:rPr lang="en-US" sz="1400" b="1">
                <a:solidFill>
                  <a:srgbClr val="1B2A4A"/>
                </a:solidFill>
                <a:latin typeface="Calibri" pitchFamily="34" charset="0"/>
                <a:ea typeface="Calibri" pitchFamily="34" charset="-122"/>
                <a:cs typeface="Calibri" pitchFamily="34" charset="-120"/>
              </a:rPr>
              <a:t>The expert stays in control</a:t>
            </a:r>
            <a:endParaRPr lang="en-US" sz="1400"/>
          </a:p>
        </p:txBody>
      </p:sp>
      <p:sp>
        <p:nvSpPr>
          <p:cNvPr id="41" name="Text 26">
            <a:extLst>
              <a:ext uri="{FF2B5EF4-FFF2-40B4-BE49-F238E27FC236}">
                <a16:creationId xmlns:a16="http://schemas.microsoft.com/office/drawing/2014/main" id="{4933C64D-290E-D526-986F-30A4B0A4232C}"/>
              </a:ext>
            </a:extLst>
          </p:cNvPr>
          <p:cNvSpPr/>
          <p:nvPr/>
        </p:nvSpPr>
        <p:spPr>
          <a:xfrm>
            <a:off x="5989320" y="2953512"/>
            <a:ext cx="2697480" cy="329184"/>
          </a:xfrm>
          <a:prstGeom prst="rect">
            <a:avLst/>
          </a:prstGeom>
          <a:noFill/>
          <a:ln/>
        </p:spPr>
        <p:txBody>
          <a:bodyPr wrap="square" lIns="0" tIns="0" rIns="0" bIns="0" rtlCol="0" anchor="ctr"/>
          <a:lstStyle/>
          <a:p>
            <a:pPr marL="0" indent="0">
              <a:lnSpc>
                <a:spcPts val="1050"/>
              </a:lnSpc>
              <a:buNone/>
            </a:pPr>
            <a:r>
              <a:rPr lang="en-US" sz="1400">
                <a:solidFill>
                  <a:srgbClr val="5C6470"/>
                </a:solidFill>
                <a:latin typeface="Calibri" pitchFamily="34" charset="0"/>
                <a:ea typeface="Calibri" pitchFamily="34" charset="-122"/>
                <a:cs typeface="Calibri" pitchFamily="34" charset="-120"/>
              </a:rPr>
              <a:t>inspect · validate · refine</a:t>
            </a:r>
            <a:r>
              <a:rPr lang="el-GR" sz="1400">
                <a:solidFill>
                  <a:srgbClr val="5C6470"/>
                </a:solidFill>
                <a:latin typeface="Calibri" pitchFamily="34" charset="0"/>
                <a:ea typeface="Calibri" pitchFamily="34" charset="-122"/>
                <a:cs typeface="Calibri" pitchFamily="34" charset="-120"/>
              </a:rPr>
              <a:t> </a:t>
            </a:r>
            <a:r>
              <a:rPr lang="en-US" sz="1400">
                <a:solidFill>
                  <a:srgbClr val="5C6470"/>
                </a:solidFill>
                <a:latin typeface="Calibri" pitchFamily="34" charset="0"/>
                <a:ea typeface="Calibri" pitchFamily="34" charset="-122"/>
                <a:cs typeface="Calibri" pitchFamily="34" charset="-120"/>
              </a:rPr>
              <a:t>with evidence</a:t>
            </a:r>
            <a:endParaRPr lang="en-US" sz="1400"/>
          </a:p>
        </p:txBody>
      </p:sp>
      <p:sp>
        <p:nvSpPr>
          <p:cNvPr id="42" name="Shape 27">
            <a:extLst>
              <a:ext uri="{FF2B5EF4-FFF2-40B4-BE49-F238E27FC236}">
                <a16:creationId xmlns:a16="http://schemas.microsoft.com/office/drawing/2014/main" id="{82FC7D76-F869-A8E6-7984-7EA9C4A26EE1}"/>
              </a:ext>
            </a:extLst>
          </p:cNvPr>
          <p:cNvSpPr/>
          <p:nvPr/>
        </p:nvSpPr>
        <p:spPr>
          <a:xfrm>
            <a:off x="6986016" y="3374136"/>
            <a:ext cx="201168" cy="146304"/>
          </a:xfrm>
          <a:prstGeom prst="downArrow">
            <a:avLst/>
          </a:prstGeom>
          <a:solidFill>
            <a:srgbClr val="D8D2CB"/>
          </a:solidFill>
          <a:ln/>
        </p:spPr>
        <p:txBody>
          <a:bodyPr/>
          <a:lstStyle/>
          <a:p>
            <a:endParaRPr lang="en-US"/>
          </a:p>
        </p:txBody>
      </p:sp>
      <p:sp>
        <p:nvSpPr>
          <p:cNvPr id="43" name="Shape 28">
            <a:extLst>
              <a:ext uri="{FF2B5EF4-FFF2-40B4-BE49-F238E27FC236}">
                <a16:creationId xmlns:a16="http://schemas.microsoft.com/office/drawing/2014/main" id="{95DBA5AB-6649-3F4F-74E6-2395347C0800}"/>
              </a:ext>
            </a:extLst>
          </p:cNvPr>
          <p:cNvSpPr/>
          <p:nvPr/>
        </p:nvSpPr>
        <p:spPr>
          <a:xfrm>
            <a:off x="5422392" y="3520440"/>
            <a:ext cx="3337560" cy="749808"/>
          </a:xfrm>
          <a:prstGeom prst="roundRect">
            <a:avLst>
              <a:gd name="adj" fmla="val 8537"/>
            </a:avLst>
          </a:prstGeom>
          <a:solidFill>
            <a:srgbClr val="F5F1ED"/>
          </a:solidFill>
          <a:ln/>
        </p:spPr>
        <p:txBody>
          <a:bodyPr/>
          <a:lstStyle/>
          <a:p>
            <a:endParaRPr lang="en-US"/>
          </a:p>
        </p:txBody>
      </p:sp>
      <p:sp>
        <p:nvSpPr>
          <p:cNvPr id="44" name="Shape 29">
            <a:extLst>
              <a:ext uri="{FF2B5EF4-FFF2-40B4-BE49-F238E27FC236}">
                <a16:creationId xmlns:a16="http://schemas.microsoft.com/office/drawing/2014/main" id="{1718496C-BA6E-EAD4-BCB6-2F9BF7714B16}"/>
              </a:ext>
            </a:extLst>
          </p:cNvPr>
          <p:cNvSpPr/>
          <p:nvPr/>
        </p:nvSpPr>
        <p:spPr>
          <a:xfrm>
            <a:off x="5550408" y="3648456"/>
            <a:ext cx="329184" cy="329184"/>
          </a:xfrm>
          <a:prstGeom prst="roundRect">
            <a:avLst>
              <a:gd name="adj" fmla="val 28000"/>
            </a:avLst>
          </a:prstGeom>
          <a:solidFill>
            <a:srgbClr val="E0156F"/>
          </a:solidFill>
          <a:ln/>
        </p:spPr>
        <p:txBody>
          <a:bodyPr/>
          <a:lstStyle/>
          <a:p>
            <a:endParaRPr lang="en-US"/>
          </a:p>
        </p:txBody>
      </p:sp>
      <p:pic>
        <p:nvPicPr>
          <p:cNvPr id="45" name="Image 2" descr="img/ic_check_w.png">
            <a:extLst>
              <a:ext uri="{FF2B5EF4-FFF2-40B4-BE49-F238E27FC236}">
                <a16:creationId xmlns:a16="http://schemas.microsoft.com/office/drawing/2014/main" id="{2043EBC6-4036-9784-4A95-D7C4953A2B1F}"/>
              </a:ext>
            </a:extLst>
          </p:cNvPr>
          <p:cNvPicPr>
            <a:picLocks noChangeAspect="1"/>
          </p:cNvPicPr>
          <p:nvPr/>
        </p:nvPicPr>
        <p:blipFill>
          <a:blip r:embed="rId7"/>
          <a:stretch>
            <a:fillRect/>
          </a:stretch>
        </p:blipFill>
        <p:spPr>
          <a:xfrm>
            <a:off x="5629412" y="3727460"/>
            <a:ext cx="171176" cy="171176"/>
          </a:xfrm>
          <a:prstGeom prst="rect">
            <a:avLst/>
          </a:prstGeom>
        </p:spPr>
      </p:pic>
      <p:sp>
        <p:nvSpPr>
          <p:cNvPr id="46" name="Text 30">
            <a:extLst>
              <a:ext uri="{FF2B5EF4-FFF2-40B4-BE49-F238E27FC236}">
                <a16:creationId xmlns:a16="http://schemas.microsoft.com/office/drawing/2014/main" id="{66DDC656-2357-8756-70A1-249997D5495B}"/>
              </a:ext>
            </a:extLst>
          </p:cNvPr>
          <p:cNvSpPr/>
          <p:nvPr/>
        </p:nvSpPr>
        <p:spPr>
          <a:xfrm>
            <a:off x="5989320" y="3630168"/>
            <a:ext cx="2697480" cy="219456"/>
          </a:xfrm>
          <a:prstGeom prst="rect">
            <a:avLst/>
          </a:prstGeom>
          <a:noFill/>
          <a:ln/>
        </p:spPr>
        <p:txBody>
          <a:bodyPr wrap="square" lIns="0" tIns="0" rIns="0" bIns="0" rtlCol="0" anchor="ctr"/>
          <a:lstStyle/>
          <a:p>
            <a:pPr marL="0" indent="0">
              <a:buNone/>
            </a:pPr>
            <a:r>
              <a:rPr lang="en-US" sz="1400" b="1">
                <a:solidFill>
                  <a:srgbClr val="1B2A4A"/>
                </a:solidFill>
                <a:latin typeface="Calibri" pitchFamily="34" charset="0"/>
                <a:ea typeface="Calibri" pitchFamily="34" charset="-122"/>
                <a:cs typeface="Calibri" pitchFamily="34" charset="-120"/>
              </a:rPr>
              <a:t>A result you can trust</a:t>
            </a:r>
            <a:endParaRPr lang="en-US" sz="1400"/>
          </a:p>
        </p:txBody>
      </p:sp>
      <p:sp>
        <p:nvSpPr>
          <p:cNvPr id="47" name="Text 31">
            <a:extLst>
              <a:ext uri="{FF2B5EF4-FFF2-40B4-BE49-F238E27FC236}">
                <a16:creationId xmlns:a16="http://schemas.microsoft.com/office/drawing/2014/main" id="{AD61B28F-DD46-09DB-7E29-F45AB8ACD475}"/>
              </a:ext>
            </a:extLst>
          </p:cNvPr>
          <p:cNvSpPr/>
          <p:nvPr/>
        </p:nvSpPr>
        <p:spPr>
          <a:xfrm>
            <a:off x="5989320" y="3867912"/>
            <a:ext cx="2697480" cy="329184"/>
          </a:xfrm>
          <a:prstGeom prst="rect">
            <a:avLst/>
          </a:prstGeom>
          <a:noFill/>
          <a:ln/>
        </p:spPr>
        <p:txBody>
          <a:bodyPr wrap="square" lIns="0" tIns="0" rIns="0" bIns="0" rtlCol="0" anchor="ctr"/>
          <a:lstStyle/>
          <a:p>
            <a:pPr marL="0" indent="0">
              <a:lnSpc>
                <a:spcPts val="1050"/>
              </a:lnSpc>
              <a:buNone/>
            </a:pPr>
            <a:r>
              <a:rPr lang="en-US" sz="1400">
                <a:solidFill>
                  <a:srgbClr val="5C6470"/>
                </a:solidFill>
                <a:latin typeface="Calibri" pitchFamily="34" charset="0"/>
                <a:ea typeface="Calibri" pitchFamily="34" charset="-122"/>
                <a:cs typeface="Calibri" pitchFamily="34" charset="-120"/>
              </a:rPr>
              <a:t>correct, reproducible mappings</a:t>
            </a:r>
            <a:endParaRPr lang="en-US" sz="1400"/>
          </a:p>
        </p:txBody>
      </p:sp>
    </p:spTree>
    <p:extLst>
      <p:ext uri="{BB962C8B-B14F-4D97-AF65-F5344CB8AC3E}">
        <p14:creationId xmlns:p14="http://schemas.microsoft.com/office/powerpoint/2010/main" val="40493891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6"/>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7"/>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42"/>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3"/>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44"/>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45"/>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46"/>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47"/>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7"/>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31"/>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31" grpId="0" animBg="1"/>
      <p:bldP spid="29" grpId="0" animBg="1"/>
      <p:bldP spid="30" grpId="0" animBg="1"/>
      <p:bldP spid="34" grpId="0" animBg="1"/>
      <p:bldP spid="35" grpId="0" animBg="1"/>
      <p:bldP spid="36" grpId="0" animBg="1"/>
      <p:bldP spid="37" grpId="0" animBg="1"/>
      <p:bldP spid="38" grpId="0" animBg="1"/>
      <p:bldP spid="40" grpId="0" animBg="1"/>
      <p:bldP spid="41" grpId="0" animBg="1"/>
      <p:bldP spid="42" grpId="0" animBg="1"/>
      <p:bldP spid="43" grpId="0" animBg="1"/>
      <p:bldP spid="44" grpId="0" animBg="1"/>
      <p:bldP spid="46" grpId="0" animBg="1"/>
      <p:bldP spid="47" grpId="0" animBg="1"/>
    </p:bldLst>
  </p:timing>
  <p:extLst>
    <p:ext uri="{6950BFC3-D8DA-4A85-94F7-54DA5524770B}">
      <p188:commentRel xmlns:p188="http://schemas.microsoft.com/office/powerpoint/2018/8/main" r:id="rId3"/>
    </p:ext>
  </p:extLst>
</p:sld>
</file>

<file path=ppt/slides/slide9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CE80B629-DD42-D525-4A77-67E323CB27F3}"/>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7FE64416-9356-AD73-73B9-34B550FB1732}"/>
              </a:ext>
            </a:extLst>
          </p:cNvPr>
          <p:cNvSpPr/>
          <p:nvPr/>
        </p:nvSpPr>
        <p:spPr>
          <a:xfrm>
            <a:off x="457200" y="301752"/>
            <a:ext cx="3840480" cy="274320"/>
          </a:xfrm>
          <a:prstGeom prst="rect">
            <a:avLst/>
          </a:prstGeom>
          <a:noFill/>
          <a:ln/>
        </p:spPr>
        <p:txBody>
          <a:bodyPr wrap="square" lIns="0" tIns="0" rIns="0" bIns="0" rtlCol="0" anchor="ctr"/>
          <a:lstStyle/>
          <a:p>
            <a:r>
              <a:rPr lang="en-US" sz="1100" b="1" kern="0" spc="200">
                <a:solidFill>
                  <a:srgbClr val="004791"/>
                </a:solidFill>
                <a:ea typeface="Calibri"/>
                <a:cs typeface="Calibri"/>
              </a:rPr>
              <a:t>THIRD GENERATION</a:t>
            </a:r>
          </a:p>
        </p:txBody>
      </p:sp>
      <p:sp>
        <p:nvSpPr>
          <p:cNvPr id="9" name="Text 7">
            <a:extLst>
              <a:ext uri="{FF2B5EF4-FFF2-40B4-BE49-F238E27FC236}">
                <a16:creationId xmlns:a16="http://schemas.microsoft.com/office/drawing/2014/main" id="{5C050F12-D5BC-5317-AF9F-CC432E7C28BC}"/>
              </a:ext>
            </a:extLst>
          </p:cNvPr>
          <p:cNvSpPr/>
          <p:nvPr/>
        </p:nvSpPr>
        <p:spPr>
          <a:xfrm>
            <a:off x="460794" y="868680"/>
            <a:ext cx="7941334" cy="822960"/>
          </a:xfrm>
          <a:prstGeom prst="rect">
            <a:avLst/>
          </a:prstGeom>
          <a:noFill/>
          <a:ln/>
        </p:spPr>
        <p:txBody>
          <a:bodyPr wrap="square" lIns="0" tIns="0" rIns="0" bIns="0" rtlCol="0" anchor="ctr"/>
          <a:lstStyle/>
          <a:p>
            <a:r>
              <a:rPr lang="en-US" sz="3600" b="1">
                <a:solidFill>
                  <a:srgbClr val="1B2A4A"/>
                </a:solidFill>
                <a:latin typeface="Bookman Old Style"/>
              </a:rPr>
              <a:t>What does Harmonisation mean?</a:t>
            </a:r>
            <a:endParaRPr lang="en-US"/>
          </a:p>
        </p:txBody>
      </p:sp>
      <p:sp>
        <p:nvSpPr>
          <p:cNvPr id="10" name="Text 8">
            <a:extLst>
              <a:ext uri="{FF2B5EF4-FFF2-40B4-BE49-F238E27FC236}">
                <a16:creationId xmlns:a16="http://schemas.microsoft.com/office/drawing/2014/main" id="{DF440B77-1381-2C29-ECC6-F8104A126203}"/>
              </a:ext>
            </a:extLst>
          </p:cNvPr>
          <p:cNvSpPr/>
          <p:nvPr/>
        </p:nvSpPr>
        <p:spPr>
          <a:xfrm>
            <a:off x="457200" y="1627632"/>
            <a:ext cx="7772400" cy="365760"/>
          </a:xfrm>
          <a:prstGeom prst="rect">
            <a:avLst/>
          </a:prstGeom>
          <a:noFill/>
          <a:ln/>
        </p:spPr>
        <p:txBody>
          <a:bodyPr wrap="square" lIns="0" tIns="0" rIns="0" bIns="0" rtlCol="0" anchor="ctr"/>
          <a:lstStyle/>
          <a:p>
            <a:r>
              <a:rPr lang="en-US" sz="1400">
                <a:solidFill>
                  <a:srgbClr val="5C6470"/>
                </a:solidFill>
                <a:ea typeface="+mn-lt"/>
                <a:cs typeface="+mn-lt"/>
              </a:rPr>
              <a:t>Running Example: Pooling cancer cohorts into the NCI Genomics Data Commons (GDC)</a:t>
            </a:r>
            <a:endParaRPr lang="en-US"/>
          </a:p>
        </p:txBody>
      </p:sp>
      <p:sp>
        <p:nvSpPr>
          <p:cNvPr id="20" name="Text 17">
            <a:extLst>
              <a:ext uri="{FF2B5EF4-FFF2-40B4-BE49-F238E27FC236}">
                <a16:creationId xmlns:a16="http://schemas.microsoft.com/office/drawing/2014/main" id="{9054A707-2947-1362-C0C0-AD9FC19297E2}"/>
              </a:ext>
            </a:extLst>
          </p:cNvPr>
          <p:cNvSpPr/>
          <p:nvPr/>
        </p:nvSpPr>
        <p:spPr>
          <a:xfrm>
            <a:off x="457200" y="4832604"/>
            <a:ext cx="2743200" cy="146304"/>
          </a:xfrm>
          <a:prstGeom prst="rect">
            <a:avLst/>
          </a:prstGeom>
          <a:noFill/>
          <a:ln/>
        </p:spPr>
        <p:txBody>
          <a:bodyPr wrap="square" lIns="0" tIns="0" rIns="0" bIns="0" rtlCol="0" anchor="ctr"/>
          <a:lstStyle/>
          <a:p>
            <a:pPr marL="0" indent="0" algn="l">
              <a:buNone/>
            </a:pPr>
            <a:r>
              <a:rPr lang="en-US" sz="800" b="1" kern="0" spc="100">
                <a:solidFill>
                  <a:srgbClr val="004791"/>
                </a:solidFill>
                <a:latin typeface="Calibri" pitchFamily="34" charset="0"/>
                <a:ea typeface="Calibri" pitchFamily="34" charset="-122"/>
                <a:cs typeface="Calibri" pitchFamily="34" charset="-120"/>
              </a:rPr>
              <a:t>KTH</a:t>
            </a:r>
            <a:r>
              <a:rPr lang="en-US" sz="800" kern="0" spc="100">
                <a:solidFill>
                  <a:srgbClr val="C9C3BB"/>
                </a:solidFill>
                <a:latin typeface="Calibri" pitchFamily="34" charset="0"/>
                <a:ea typeface="Calibri" pitchFamily="34" charset="-122"/>
                <a:cs typeface="Calibri" pitchFamily="34" charset="-120"/>
              </a:rPr>
              <a:t>  /  </a:t>
            </a:r>
            <a:r>
              <a:rPr lang="en-US" sz="800" b="1" kern="0" spc="100">
                <a:solidFill>
                  <a:srgbClr val="57068C"/>
                </a:solidFill>
                <a:latin typeface="Calibri" pitchFamily="34" charset="0"/>
                <a:ea typeface="Calibri" pitchFamily="34" charset="-122"/>
                <a:cs typeface="Calibri" pitchFamily="34" charset="-120"/>
              </a:rPr>
              <a:t>NYU</a:t>
            </a:r>
            <a:r>
              <a:rPr lang="en-US" sz="800" kern="0" spc="100">
                <a:solidFill>
                  <a:srgbClr val="C9C3BB"/>
                </a:solidFill>
                <a:latin typeface="Calibri" pitchFamily="34" charset="0"/>
                <a:ea typeface="Calibri" pitchFamily="34" charset="-122"/>
                <a:cs typeface="Calibri" pitchFamily="34" charset="-120"/>
              </a:rPr>
              <a:t>  /  </a:t>
            </a:r>
            <a:r>
              <a:rPr lang="en-US" sz="800" b="1" kern="0" spc="100">
                <a:solidFill>
                  <a:srgbClr val="0066B3"/>
                </a:solidFill>
                <a:latin typeface="Calibri" pitchFamily="34" charset="0"/>
                <a:ea typeface="Calibri" pitchFamily="34" charset="-122"/>
                <a:cs typeface="Calibri" pitchFamily="34" charset="-120"/>
              </a:rPr>
              <a:t>TU Wien</a:t>
            </a:r>
            <a:endParaRPr lang="en-US" sz="800"/>
          </a:p>
        </p:txBody>
      </p:sp>
      <p:sp>
        <p:nvSpPr>
          <p:cNvPr id="21" name="Text 18">
            <a:extLst>
              <a:ext uri="{FF2B5EF4-FFF2-40B4-BE49-F238E27FC236}">
                <a16:creationId xmlns:a16="http://schemas.microsoft.com/office/drawing/2014/main" id="{DA9A2046-E682-4705-B503-1EA557D592C3}"/>
              </a:ext>
            </a:extLst>
          </p:cNvPr>
          <p:cNvSpPr/>
          <p:nvPr/>
        </p:nvSpPr>
        <p:spPr>
          <a:xfrm>
            <a:off x="5486400" y="4823460"/>
            <a:ext cx="2743200" cy="164592"/>
          </a:xfrm>
          <a:prstGeom prst="rect">
            <a:avLst/>
          </a:prstGeom>
          <a:noFill/>
          <a:ln/>
        </p:spPr>
        <p:txBody>
          <a:bodyPr wrap="square" lIns="0" tIns="0" rIns="0" bIns="0" rtlCol="0" anchor="ctr"/>
          <a:lstStyle/>
          <a:p>
            <a:pPr algn="r"/>
            <a:r>
              <a:rPr lang="en-US" sz="800">
                <a:solidFill>
                  <a:srgbClr val="5C6470"/>
                </a:solidFill>
                <a:latin typeface="Calibri"/>
                <a:ea typeface="Calibri"/>
                <a:cs typeface="Calibri"/>
              </a:rPr>
              <a:t>Christos Koutras</a:t>
            </a:r>
            <a:endParaRPr lang="en-US"/>
          </a:p>
        </p:txBody>
      </p:sp>
      <p:sp>
        <p:nvSpPr>
          <p:cNvPr id="22" name="Text 19">
            <a:extLst>
              <a:ext uri="{FF2B5EF4-FFF2-40B4-BE49-F238E27FC236}">
                <a16:creationId xmlns:a16="http://schemas.microsoft.com/office/drawing/2014/main" id="{1436D31A-54DE-D9FB-D79D-695CD0BA9FE1}"/>
              </a:ext>
            </a:extLst>
          </p:cNvPr>
          <p:cNvSpPr/>
          <p:nvPr/>
        </p:nvSpPr>
        <p:spPr>
          <a:xfrm>
            <a:off x="8321040" y="4823460"/>
            <a:ext cx="365760" cy="164592"/>
          </a:xfrm>
          <a:prstGeom prst="rect">
            <a:avLst/>
          </a:prstGeom>
          <a:noFill/>
          <a:ln/>
        </p:spPr>
        <p:txBody>
          <a:bodyPr wrap="square" lIns="0" tIns="0" rIns="0" bIns="0" rtlCol="0" anchor="ctr"/>
          <a:lstStyle/>
          <a:p>
            <a:pPr marL="0" indent="0" algn="r">
              <a:buNone/>
            </a:pPr>
            <a:fld id="{00000000-0000-0000-0000-000000000046}" type="slidenum">
              <a:rPr lang="en-US" sz="800">
                <a:solidFill>
                  <a:srgbClr val="5C6470"/>
                </a:solidFill>
                <a:latin typeface="Calibri" pitchFamily="34" charset="0"/>
                <a:ea typeface="Calibri" pitchFamily="34" charset="-122"/>
                <a:cs typeface="Calibri" pitchFamily="34" charset="-120"/>
              </a:rPr>
              <a:t>90</a:t>
            </a:fld>
            <a:endParaRPr lang="en-US" sz="800"/>
          </a:p>
        </p:txBody>
      </p:sp>
      <p:sp>
        <p:nvSpPr>
          <p:cNvPr id="23" name="Footer Divider">
            <a:extLst>
              <a:ext uri="{FF2B5EF4-FFF2-40B4-BE49-F238E27FC236}">
                <a16:creationId xmlns:a16="http://schemas.microsoft.com/office/drawing/2014/main" id="{AB7B2CC9-2EC4-B2F9-2815-2896ABFBF9CF}"/>
              </a:ext>
            </a:extLst>
          </p:cNvPr>
          <p:cNvSpPr/>
          <p:nvPr/>
        </p:nvSpPr>
        <p:spPr>
          <a:xfrm>
            <a:off x="457200" y="4721380"/>
            <a:ext cx="8229600" cy="9525"/>
          </a:xfrm>
          <a:prstGeom prst="rect">
            <a:avLst/>
          </a:prstGeom>
          <a:solidFill>
            <a:srgbClr val="C9C3BB"/>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SE"/>
          </a:p>
        </p:txBody>
      </p:sp>
      <p:sp>
        <p:nvSpPr>
          <p:cNvPr id="16" name="Shape 2">
            <a:extLst>
              <a:ext uri="{FF2B5EF4-FFF2-40B4-BE49-F238E27FC236}">
                <a16:creationId xmlns:a16="http://schemas.microsoft.com/office/drawing/2014/main" id="{3D274708-3AE1-DE49-4AEA-4E16D29E32E8}"/>
              </a:ext>
            </a:extLst>
          </p:cNvPr>
          <p:cNvSpPr/>
          <p:nvPr/>
        </p:nvSpPr>
        <p:spPr>
          <a:xfrm>
            <a:off x="471364" y="3359851"/>
            <a:ext cx="457200" cy="457200"/>
          </a:xfrm>
          <a:prstGeom prst="ellipse">
            <a:avLst/>
          </a:prstGeom>
          <a:solidFill>
            <a:srgbClr val="004791"/>
          </a:solidFill>
          <a:ln/>
        </p:spPr>
        <p:txBody>
          <a:bodyPr/>
          <a:lstStyle/>
          <a:p>
            <a:endParaRPr lang="en-SE"/>
          </a:p>
        </p:txBody>
      </p:sp>
      <p:sp>
        <p:nvSpPr>
          <p:cNvPr id="19" name="Text 3">
            <a:extLst>
              <a:ext uri="{FF2B5EF4-FFF2-40B4-BE49-F238E27FC236}">
                <a16:creationId xmlns:a16="http://schemas.microsoft.com/office/drawing/2014/main" id="{DD3ABF37-0416-4241-5286-ED2406BBC882}"/>
              </a:ext>
            </a:extLst>
          </p:cNvPr>
          <p:cNvSpPr/>
          <p:nvPr/>
        </p:nvSpPr>
        <p:spPr>
          <a:xfrm>
            <a:off x="470921" y="3359408"/>
            <a:ext cx="457200" cy="457200"/>
          </a:xfrm>
          <a:prstGeom prst="rect">
            <a:avLst/>
          </a:prstGeom>
          <a:noFill/>
          <a:ln/>
        </p:spPr>
        <p:txBody>
          <a:bodyPr wrap="square" lIns="0" tIns="0" rIns="0" bIns="0" rtlCol="0" anchor="ctr"/>
          <a:lstStyle/>
          <a:p>
            <a:pPr marL="0" indent="0" algn="ctr">
              <a:buNone/>
            </a:pPr>
            <a:r>
              <a:rPr lang="en-US" sz="2200" b="1">
                <a:solidFill>
                  <a:srgbClr val="FFFFFF"/>
                </a:solidFill>
                <a:latin typeface="Bookman Old Style" pitchFamily="34" charset="0"/>
                <a:ea typeface="Bookman Old Style" pitchFamily="34" charset="-122"/>
                <a:cs typeface="Bookman Old Style" pitchFamily="34" charset="-120"/>
              </a:rPr>
              <a:t>1</a:t>
            </a:r>
            <a:endParaRPr lang="en-US" sz="2200"/>
          </a:p>
        </p:txBody>
      </p:sp>
      <p:sp>
        <p:nvSpPr>
          <p:cNvPr id="28" name="Shape 8">
            <a:extLst>
              <a:ext uri="{FF2B5EF4-FFF2-40B4-BE49-F238E27FC236}">
                <a16:creationId xmlns:a16="http://schemas.microsoft.com/office/drawing/2014/main" id="{D0987FCA-F841-25E9-EB7B-D1F2F7E967D8}"/>
              </a:ext>
            </a:extLst>
          </p:cNvPr>
          <p:cNvSpPr/>
          <p:nvPr/>
        </p:nvSpPr>
        <p:spPr>
          <a:xfrm>
            <a:off x="3405775" y="3353352"/>
            <a:ext cx="457200" cy="457200"/>
          </a:xfrm>
          <a:prstGeom prst="ellipse">
            <a:avLst/>
          </a:prstGeom>
          <a:solidFill>
            <a:srgbClr val="57068C"/>
          </a:solidFill>
          <a:ln/>
        </p:spPr>
        <p:txBody>
          <a:bodyPr/>
          <a:lstStyle/>
          <a:p>
            <a:endParaRPr lang="en-SE"/>
          </a:p>
        </p:txBody>
      </p:sp>
      <p:sp>
        <p:nvSpPr>
          <p:cNvPr id="32" name="Text 9">
            <a:extLst>
              <a:ext uri="{FF2B5EF4-FFF2-40B4-BE49-F238E27FC236}">
                <a16:creationId xmlns:a16="http://schemas.microsoft.com/office/drawing/2014/main" id="{4D00D7DB-B9BB-3AD9-45F7-1337D9307D6F}"/>
              </a:ext>
            </a:extLst>
          </p:cNvPr>
          <p:cNvSpPr/>
          <p:nvPr/>
        </p:nvSpPr>
        <p:spPr>
          <a:xfrm>
            <a:off x="3405332" y="3352909"/>
            <a:ext cx="457200" cy="457200"/>
          </a:xfrm>
          <a:prstGeom prst="rect">
            <a:avLst/>
          </a:prstGeom>
          <a:noFill/>
          <a:ln/>
        </p:spPr>
        <p:txBody>
          <a:bodyPr wrap="square" lIns="0" tIns="0" rIns="0" bIns="0" rtlCol="0" anchor="ctr"/>
          <a:lstStyle/>
          <a:p>
            <a:pPr marL="0" indent="0" algn="ctr">
              <a:buNone/>
            </a:pPr>
            <a:r>
              <a:rPr lang="en-US" sz="2200" b="1">
                <a:solidFill>
                  <a:srgbClr val="FFFFFF"/>
                </a:solidFill>
                <a:latin typeface="Bookman Old Style" pitchFamily="34" charset="0"/>
                <a:ea typeface="Bookman Old Style" pitchFamily="34" charset="-122"/>
                <a:cs typeface="Bookman Old Style" pitchFamily="34" charset="-120"/>
              </a:rPr>
              <a:t>2</a:t>
            </a:r>
            <a:endParaRPr lang="en-US" sz="2200"/>
          </a:p>
        </p:txBody>
      </p:sp>
      <p:sp>
        <p:nvSpPr>
          <p:cNvPr id="41" name="Shape 14">
            <a:extLst>
              <a:ext uri="{FF2B5EF4-FFF2-40B4-BE49-F238E27FC236}">
                <a16:creationId xmlns:a16="http://schemas.microsoft.com/office/drawing/2014/main" id="{A9C88D7F-A8F5-A9B0-DFEB-1F309A40995F}"/>
              </a:ext>
            </a:extLst>
          </p:cNvPr>
          <p:cNvSpPr/>
          <p:nvPr/>
        </p:nvSpPr>
        <p:spPr>
          <a:xfrm>
            <a:off x="5998205" y="3340061"/>
            <a:ext cx="457200" cy="457200"/>
          </a:xfrm>
          <a:prstGeom prst="ellipse">
            <a:avLst/>
          </a:prstGeom>
          <a:solidFill>
            <a:srgbClr val="0066B3"/>
          </a:solidFill>
          <a:ln/>
        </p:spPr>
        <p:txBody>
          <a:bodyPr/>
          <a:lstStyle/>
          <a:p>
            <a:endParaRPr lang="en-SE"/>
          </a:p>
        </p:txBody>
      </p:sp>
      <p:sp>
        <p:nvSpPr>
          <p:cNvPr id="43" name="Text 15">
            <a:extLst>
              <a:ext uri="{FF2B5EF4-FFF2-40B4-BE49-F238E27FC236}">
                <a16:creationId xmlns:a16="http://schemas.microsoft.com/office/drawing/2014/main" id="{1973D4C7-8405-3D0A-77DF-77619E3616EE}"/>
              </a:ext>
            </a:extLst>
          </p:cNvPr>
          <p:cNvSpPr/>
          <p:nvPr/>
        </p:nvSpPr>
        <p:spPr>
          <a:xfrm>
            <a:off x="5997762" y="3339618"/>
            <a:ext cx="457200" cy="457200"/>
          </a:xfrm>
          <a:prstGeom prst="rect">
            <a:avLst/>
          </a:prstGeom>
          <a:noFill/>
          <a:ln/>
        </p:spPr>
        <p:txBody>
          <a:bodyPr wrap="square" lIns="0" tIns="0" rIns="0" bIns="0" rtlCol="0" anchor="ctr"/>
          <a:lstStyle/>
          <a:p>
            <a:pPr marL="0" indent="0" algn="ctr">
              <a:buNone/>
            </a:pPr>
            <a:r>
              <a:rPr lang="en-US" sz="2200" b="1">
                <a:solidFill>
                  <a:srgbClr val="FFFFFF"/>
                </a:solidFill>
                <a:latin typeface="Bookman Old Style" pitchFamily="34" charset="0"/>
                <a:ea typeface="Bookman Old Style" pitchFamily="34" charset="-122"/>
                <a:cs typeface="Bookman Old Style" pitchFamily="34" charset="-120"/>
              </a:rPr>
              <a:t>3</a:t>
            </a:r>
            <a:endParaRPr lang="en-US" sz="2200"/>
          </a:p>
        </p:txBody>
      </p:sp>
      <p:sp>
        <p:nvSpPr>
          <p:cNvPr id="11" name="TextBox 10">
            <a:extLst>
              <a:ext uri="{FF2B5EF4-FFF2-40B4-BE49-F238E27FC236}">
                <a16:creationId xmlns:a16="http://schemas.microsoft.com/office/drawing/2014/main" id="{EE32ADF6-8EF2-7116-0EE8-2CAD948AC4CD}"/>
              </a:ext>
            </a:extLst>
          </p:cNvPr>
          <p:cNvSpPr txBox="1"/>
          <p:nvPr/>
        </p:nvSpPr>
        <p:spPr>
          <a:xfrm>
            <a:off x="931144" y="3420144"/>
            <a:ext cx="1994780"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solidFill>
                  <a:srgbClr val="1B2A4A"/>
                </a:solidFill>
                <a:latin typeface="Calibri"/>
                <a:ea typeface="Calibri"/>
                <a:cs typeface="Calibri"/>
              </a:rPr>
              <a:t>Schema Matching</a:t>
            </a:r>
            <a:endParaRPr lang="en-US">
              <a:ea typeface="Calibri" panose="020F0502020204030204"/>
              <a:cs typeface="Calibri" panose="020F0502020204030204"/>
            </a:endParaRPr>
          </a:p>
          <a:p>
            <a:endParaRPr lang="en-US"/>
          </a:p>
          <a:p>
            <a:pPr algn="ctr"/>
            <a:endParaRPr lang="en-US"/>
          </a:p>
        </p:txBody>
      </p:sp>
      <p:sp>
        <p:nvSpPr>
          <p:cNvPr id="13" name="TextBox 12">
            <a:extLst>
              <a:ext uri="{FF2B5EF4-FFF2-40B4-BE49-F238E27FC236}">
                <a16:creationId xmlns:a16="http://schemas.microsoft.com/office/drawing/2014/main" id="{D138C5B6-2CA0-C1DD-B7F0-225F41DAF3B8}"/>
              </a:ext>
            </a:extLst>
          </p:cNvPr>
          <p:cNvSpPr txBox="1"/>
          <p:nvPr/>
        </p:nvSpPr>
        <p:spPr>
          <a:xfrm>
            <a:off x="429404" y="3804621"/>
            <a:ext cx="2814368" cy="80791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050">
                <a:solidFill>
                  <a:srgbClr val="1B2330"/>
                </a:solidFill>
                <a:latin typeface="Consolas" pitchFamily="34" charset="0"/>
                <a:ea typeface="Consolas" pitchFamily="34" charset="-122"/>
                <a:cs typeface="Consolas" pitchFamily="34" charset="-120"/>
              </a:rPr>
              <a:t>Histologic_Grade_FIGO → tumor_grade</a:t>
            </a:r>
            <a:endParaRPr lang="en-US" sz="1050"/>
          </a:p>
          <a:p>
            <a:endParaRPr lang="en-US"/>
          </a:p>
          <a:p>
            <a:pPr algn="ctr"/>
            <a:endParaRPr lang="en-US"/>
          </a:p>
        </p:txBody>
      </p:sp>
      <p:sp>
        <p:nvSpPr>
          <p:cNvPr id="14" name="TextBox 13">
            <a:extLst>
              <a:ext uri="{FF2B5EF4-FFF2-40B4-BE49-F238E27FC236}">
                <a16:creationId xmlns:a16="http://schemas.microsoft.com/office/drawing/2014/main" id="{B93C7400-A021-6861-FF4D-BF15532319E5}"/>
              </a:ext>
            </a:extLst>
          </p:cNvPr>
          <p:cNvSpPr txBox="1"/>
          <p:nvPr/>
        </p:nvSpPr>
        <p:spPr>
          <a:xfrm>
            <a:off x="3881678" y="3420143"/>
            <a:ext cx="1994780"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solidFill>
                  <a:srgbClr val="1B2A4A"/>
                </a:solidFill>
                <a:latin typeface="Calibri"/>
                <a:ea typeface="Calibri"/>
                <a:cs typeface="Calibri"/>
              </a:rPr>
              <a:t>Value Matching</a:t>
            </a:r>
            <a:endParaRPr lang="en-US"/>
          </a:p>
          <a:p>
            <a:endParaRPr lang="en-US"/>
          </a:p>
          <a:p>
            <a:pPr algn="ctr"/>
            <a:endParaRPr lang="en-US"/>
          </a:p>
        </p:txBody>
      </p:sp>
      <p:sp>
        <p:nvSpPr>
          <p:cNvPr id="15" name="TextBox 14">
            <a:extLst>
              <a:ext uri="{FF2B5EF4-FFF2-40B4-BE49-F238E27FC236}">
                <a16:creationId xmlns:a16="http://schemas.microsoft.com/office/drawing/2014/main" id="{B995F6F1-BFAC-04A2-BC3E-3358BDD688AB}"/>
              </a:ext>
            </a:extLst>
          </p:cNvPr>
          <p:cNvSpPr txBox="1"/>
          <p:nvPr/>
        </p:nvSpPr>
        <p:spPr>
          <a:xfrm>
            <a:off x="3373293" y="3804620"/>
            <a:ext cx="1478653" cy="81560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050">
                <a:latin typeface="Consolas"/>
                <a:ea typeface="Consolas"/>
                <a:cs typeface="Consolas"/>
              </a:rPr>
              <a:t>FIGO grade 2</a:t>
            </a:r>
            <a:r>
              <a:rPr lang="en-US" sz="1050" b="0" i="0" u="none" strike="noStrike">
                <a:latin typeface="Consolas"/>
                <a:ea typeface="Consolas"/>
                <a:cs typeface="Consolas"/>
              </a:rPr>
              <a:t> </a:t>
            </a:r>
            <a:r>
              <a:rPr lang="en-US" sz="1100">
                <a:latin typeface="Consolas"/>
                <a:ea typeface="Calibri"/>
                <a:cs typeface="Calibri"/>
              </a:rPr>
              <a:t>→ G2</a:t>
            </a:r>
            <a:endParaRPr lang="en-US" sz="1100" i="0" u="none" strike="noStrike">
              <a:latin typeface="Consolas"/>
              <a:ea typeface="Consolas"/>
              <a:cs typeface="Consolas"/>
            </a:endParaRPr>
          </a:p>
          <a:p>
            <a:endParaRPr lang="en-US"/>
          </a:p>
          <a:p>
            <a:pPr algn="ctr"/>
            <a:endParaRPr lang="en-US"/>
          </a:p>
        </p:txBody>
      </p:sp>
      <p:sp>
        <p:nvSpPr>
          <p:cNvPr id="18" name="TextBox 17">
            <a:extLst>
              <a:ext uri="{FF2B5EF4-FFF2-40B4-BE49-F238E27FC236}">
                <a16:creationId xmlns:a16="http://schemas.microsoft.com/office/drawing/2014/main" id="{DC57B582-3C52-35A2-D01D-D4CD21B0CFD6}"/>
              </a:ext>
            </a:extLst>
          </p:cNvPr>
          <p:cNvSpPr txBox="1"/>
          <p:nvPr/>
        </p:nvSpPr>
        <p:spPr>
          <a:xfrm>
            <a:off x="6453427" y="3420142"/>
            <a:ext cx="1994780"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solidFill>
                  <a:srgbClr val="1B2A4A"/>
                </a:solidFill>
                <a:latin typeface="Calibri"/>
                <a:ea typeface="Calibri"/>
                <a:cs typeface="Calibri"/>
              </a:rPr>
              <a:t>Transformation</a:t>
            </a:r>
            <a:endParaRPr lang="en-US"/>
          </a:p>
          <a:p>
            <a:endParaRPr lang="en-US"/>
          </a:p>
          <a:p>
            <a:pPr algn="ctr"/>
            <a:endParaRPr lang="en-US"/>
          </a:p>
        </p:txBody>
      </p:sp>
      <p:sp>
        <p:nvSpPr>
          <p:cNvPr id="24" name="TextBox 23">
            <a:extLst>
              <a:ext uri="{FF2B5EF4-FFF2-40B4-BE49-F238E27FC236}">
                <a16:creationId xmlns:a16="http://schemas.microsoft.com/office/drawing/2014/main" id="{AF212DC9-23EE-F400-9D58-972AECAF1702}"/>
              </a:ext>
            </a:extLst>
          </p:cNvPr>
          <p:cNvSpPr txBox="1"/>
          <p:nvPr/>
        </p:nvSpPr>
        <p:spPr>
          <a:xfrm>
            <a:off x="5998205" y="3804619"/>
            <a:ext cx="3445675" cy="80791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050">
                <a:solidFill>
                  <a:srgbClr val="1B2330"/>
                </a:solidFill>
                <a:latin typeface="Consolas" pitchFamily="34" charset="0"/>
                <a:ea typeface="Consolas" pitchFamily="34" charset="-122"/>
                <a:cs typeface="Consolas" pitchFamily="34" charset="-120"/>
              </a:rPr>
              <a:t>Age 64 (years) → 23,376 (days) ×365.25</a:t>
            </a:r>
            <a:endParaRPr lang="en-US" sz="1050"/>
          </a:p>
          <a:p>
            <a:endParaRPr lang="en-US"/>
          </a:p>
          <a:p>
            <a:pPr algn="ctr"/>
            <a:endParaRPr lang="en-US"/>
          </a:p>
        </p:txBody>
      </p:sp>
      <p:sp>
        <p:nvSpPr>
          <p:cNvPr id="3" name="Shape 13">
            <a:extLst>
              <a:ext uri="{FF2B5EF4-FFF2-40B4-BE49-F238E27FC236}">
                <a16:creationId xmlns:a16="http://schemas.microsoft.com/office/drawing/2014/main" id="{8F5FAF56-B4CB-542D-8ADB-57077B310B0D}"/>
              </a:ext>
            </a:extLst>
          </p:cNvPr>
          <p:cNvSpPr/>
          <p:nvPr/>
        </p:nvSpPr>
        <p:spPr>
          <a:xfrm>
            <a:off x="429404" y="1977605"/>
            <a:ext cx="3291840" cy="1316736"/>
          </a:xfrm>
          <a:prstGeom prst="roundRect">
            <a:avLst>
              <a:gd name="adj" fmla="val 4861"/>
            </a:avLst>
          </a:prstGeom>
          <a:solidFill>
            <a:srgbClr val="F5F1ED"/>
          </a:solidFill>
          <a:ln/>
        </p:spPr>
        <p:txBody>
          <a:bodyPr/>
          <a:lstStyle/>
          <a:p>
            <a:endParaRPr lang="en-US"/>
          </a:p>
        </p:txBody>
      </p:sp>
      <p:sp>
        <p:nvSpPr>
          <p:cNvPr id="4" name="Text 14">
            <a:extLst>
              <a:ext uri="{FF2B5EF4-FFF2-40B4-BE49-F238E27FC236}">
                <a16:creationId xmlns:a16="http://schemas.microsoft.com/office/drawing/2014/main" id="{05BDA2C3-B33F-1C3B-3CDF-F3EEF99F15E8}"/>
              </a:ext>
            </a:extLst>
          </p:cNvPr>
          <p:cNvSpPr/>
          <p:nvPr/>
        </p:nvSpPr>
        <p:spPr>
          <a:xfrm>
            <a:off x="593996" y="2050757"/>
            <a:ext cx="3017520" cy="201168"/>
          </a:xfrm>
          <a:prstGeom prst="rect">
            <a:avLst/>
          </a:prstGeom>
          <a:noFill/>
          <a:ln/>
        </p:spPr>
        <p:txBody>
          <a:bodyPr wrap="square" lIns="0" tIns="0" rIns="0" bIns="0" rtlCol="0" anchor="ctr"/>
          <a:lstStyle/>
          <a:p>
            <a:pPr marL="0" indent="0">
              <a:buNone/>
            </a:pPr>
            <a:r>
              <a:rPr lang="en-US" sz="1400" b="1">
                <a:solidFill>
                  <a:srgbClr val="1B2A4A"/>
                </a:solidFill>
                <a:latin typeface="Calibri" pitchFamily="34" charset="0"/>
                <a:ea typeface="Calibri" pitchFamily="34" charset="-122"/>
                <a:cs typeface="Calibri" pitchFamily="34" charset="-120"/>
              </a:rPr>
              <a:t>10 cancer cohorts — one shown</a:t>
            </a:r>
            <a:endParaRPr lang="en-US" sz="1400"/>
          </a:p>
        </p:txBody>
      </p:sp>
      <p:sp>
        <p:nvSpPr>
          <p:cNvPr id="5" name="Shape 15">
            <a:extLst>
              <a:ext uri="{FF2B5EF4-FFF2-40B4-BE49-F238E27FC236}">
                <a16:creationId xmlns:a16="http://schemas.microsoft.com/office/drawing/2014/main" id="{EEA77687-579B-99E8-A977-71F990639D40}"/>
              </a:ext>
            </a:extLst>
          </p:cNvPr>
          <p:cNvSpPr/>
          <p:nvPr/>
        </p:nvSpPr>
        <p:spPr>
          <a:xfrm>
            <a:off x="593996" y="2288501"/>
            <a:ext cx="502920" cy="237744"/>
          </a:xfrm>
          <a:prstGeom prst="rect">
            <a:avLst/>
          </a:prstGeom>
          <a:solidFill>
            <a:srgbClr val="1B2A4A"/>
          </a:solidFill>
          <a:ln w="6350">
            <a:solidFill>
              <a:srgbClr val="1B2A4A"/>
            </a:solidFill>
            <a:prstDash val="solid"/>
          </a:ln>
        </p:spPr>
        <p:txBody>
          <a:bodyPr/>
          <a:lstStyle/>
          <a:p>
            <a:endParaRPr lang="en-US"/>
          </a:p>
        </p:txBody>
      </p:sp>
      <p:sp>
        <p:nvSpPr>
          <p:cNvPr id="6" name="Text 16">
            <a:extLst>
              <a:ext uri="{FF2B5EF4-FFF2-40B4-BE49-F238E27FC236}">
                <a16:creationId xmlns:a16="http://schemas.microsoft.com/office/drawing/2014/main" id="{C324E7D3-D7C3-3A8D-1C25-FEAF804286F4}"/>
              </a:ext>
            </a:extLst>
          </p:cNvPr>
          <p:cNvSpPr/>
          <p:nvPr/>
        </p:nvSpPr>
        <p:spPr>
          <a:xfrm>
            <a:off x="639716" y="2288501"/>
            <a:ext cx="429768" cy="237744"/>
          </a:xfrm>
          <a:prstGeom prst="rect">
            <a:avLst/>
          </a:prstGeom>
          <a:noFill/>
          <a:ln/>
        </p:spPr>
        <p:txBody>
          <a:bodyPr wrap="square" lIns="0" tIns="0" rIns="0" bIns="0" rtlCol="0" anchor="ctr"/>
          <a:lstStyle/>
          <a:p>
            <a:pPr marL="0" indent="0">
              <a:buNone/>
            </a:pPr>
            <a:r>
              <a:rPr lang="en-US" sz="1200" b="1">
                <a:solidFill>
                  <a:srgbClr val="FFFFFF"/>
                </a:solidFill>
                <a:latin typeface="Consolas" pitchFamily="34" charset="0"/>
                <a:ea typeface="Consolas" pitchFamily="34" charset="-122"/>
                <a:cs typeface="Consolas" pitchFamily="34" charset="-120"/>
              </a:rPr>
              <a:t>Age</a:t>
            </a:r>
            <a:endParaRPr lang="en-US" sz="700"/>
          </a:p>
        </p:txBody>
      </p:sp>
      <p:sp>
        <p:nvSpPr>
          <p:cNvPr id="7" name="Shape 17">
            <a:extLst>
              <a:ext uri="{FF2B5EF4-FFF2-40B4-BE49-F238E27FC236}">
                <a16:creationId xmlns:a16="http://schemas.microsoft.com/office/drawing/2014/main" id="{4CFBDFE2-002F-ED1F-1EC4-C83C29AC283B}"/>
              </a:ext>
            </a:extLst>
          </p:cNvPr>
          <p:cNvSpPr/>
          <p:nvPr/>
        </p:nvSpPr>
        <p:spPr>
          <a:xfrm>
            <a:off x="593996" y="2526245"/>
            <a:ext cx="502920" cy="237744"/>
          </a:xfrm>
          <a:prstGeom prst="rect">
            <a:avLst/>
          </a:prstGeom>
          <a:solidFill>
            <a:srgbClr val="FFFFFF"/>
          </a:solidFill>
          <a:ln w="9525">
            <a:solidFill>
              <a:srgbClr val="D8D2CB"/>
            </a:solidFill>
            <a:prstDash val="solid"/>
          </a:ln>
        </p:spPr>
        <p:txBody>
          <a:bodyPr/>
          <a:lstStyle/>
          <a:p>
            <a:endParaRPr lang="en-US"/>
          </a:p>
        </p:txBody>
      </p:sp>
      <p:sp>
        <p:nvSpPr>
          <p:cNvPr id="8" name="Text 18">
            <a:extLst>
              <a:ext uri="{FF2B5EF4-FFF2-40B4-BE49-F238E27FC236}">
                <a16:creationId xmlns:a16="http://schemas.microsoft.com/office/drawing/2014/main" id="{A711E4F2-1572-5380-B92E-0565E615240B}"/>
              </a:ext>
            </a:extLst>
          </p:cNvPr>
          <p:cNvSpPr/>
          <p:nvPr/>
        </p:nvSpPr>
        <p:spPr>
          <a:xfrm>
            <a:off x="639716" y="2526245"/>
            <a:ext cx="429768" cy="237744"/>
          </a:xfrm>
          <a:prstGeom prst="rect">
            <a:avLst/>
          </a:prstGeom>
          <a:noFill/>
          <a:ln/>
        </p:spPr>
        <p:txBody>
          <a:bodyPr wrap="square" lIns="0" tIns="0" rIns="0" bIns="0" rtlCol="0" anchor="ctr"/>
          <a:lstStyle/>
          <a:p>
            <a:pPr marL="0" indent="0">
              <a:buNone/>
            </a:pPr>
            <a:r>
              <a:rPr lang="en-US" sz="1200">
                <a:solidFill>
                  <a:srgbClr val="1B2330"/>
                </a:solidFill>
                <a:latin typeface="Calibri" pitchFamily="34" charset="0"/>
                <a:ea typeface="Calibri" pitchFamily="34" charset="-122"/>
                <a:cs typeface="Calibri" pitchFamily="34" charset="-120"/>
              </a:rPr>
              <a:t>64</a:t>
            </a:r>
            <a:endParaRPr lang="en-US" sz="1200"/>
          </a:p>
        </p:txBody>
      </p:sp>
      <p:sp>
        <p:nvSpPr>
          <p:cNvPr id="12" name="Shape 19">
            <a:extLst>
              <a:ext uri="{FF2B5EF4-FFF2-40B4-BE49-F238E27FC236}">
                <a16:creationId xmlns:a16="http://schemas.microsoft.com/office/drawing/2014/main" id="{31F53E8B-CC5D-402C-96DE-0B9AC7E77861}"/>
              </a:ext>
            </a:extLst>
          </p:cNvPr>
          <p:cNvSpPr/>
          <p:nvPr/>
        </p:nvSpPr>
        <p:spPr>
          <a:xfrm>
            <a:off x="593996" y="2763989"/>
            <a:ext cx="502920" cy="237744"/>
          </a:xfrm>
          <a:prstGeom prst="rect">
            <a:avLst/>
          </a:prstGeom>
          <a:solidFill>
            <a:srgbClr val="FFFFFF"/>
          </a:solidFill>
          <a:ln w="9525">
            <a:solidFill>
              <a:srgbClr val="D8D2CB"/>
            </a:solidFill>
            <a:prstDash val="solid"/>
          </a:ln>
        </p:spPr>
        <p:txBody>
          <a:bodyPr/>
          <a:lstStyle/>
          <a:p>
            <a:endParaRPr lang="en-US"/>
          </a:p>
        </p:txBody>
      </p:sp>
      <p:sp>
        <p:nvSpPr>
          <p:cNvPr id="26" name="Text 20">
            <a:extLst>
              <a:ext uri="{FF2B5EF4-FFF2-40B4-BE49-F238E27FC236}">
                <a16:creationId xmlns:a16="http://schemas.microsoft.com/office/drawing/2014/main" id="{DB3EEC7B-5594-BF85-5325-8AC060EBA750}"/>
              </a:ext>
            </a:extLst>
          </p:cNvPr>
          <p:cNvSpPr/>
          <p:nvPr/>
        </p:nvSpPr>
        <p:spPr>
          <a:xfrm>
            <a:off x="639716" y="2763989"/>
            <a:ext cx="429768" cy="237744"/>
          </a:xfrm>
          <a:prstGeom prst="rect">
            <a:avLst/>
          </a:prstGeom>
          <a:noFill/>
          <a:ln/>
        </p:spPr>
        <p:txBody>
          <a:bodyPr wrap="square" lIns="0" tIns="0" rIns="0" bIns="0" rtlCol="0" anchor="ctr"/>
          <a:lstStyle/>
          <a:p>
            <a:pPr marL="0" indent="0">
              <a:buNone/>
            </a:pPr>
            <a:r>
              <a:rPr lang="en-US" sz="1200">
                <a:solidFill>
                  <a:srgbClr val="1B2330"/>
                </a:solidFill>
                <a:latin typeface="Calibri" pitchFamily="34" charset="0"/>
                <a:ea typeface="Calibri" pitchFamily="34" charset="-122"/>
                <a:cs typeface="Calibri" pitchFamily="34" charset="-120"/>
              </a:rPr>
              <a:t>71</a:t>
            </a:r>
            <a:endParaRPr lang="en-US" sz="1200"/>
          </a:p>
        </p:txBody>
      </p:sp>
      <p:sp>
        <p:nvSpPr>
          <p:cNvPr id="33" name="Shape 21">
            <a:extLst>
              <a:ext uri="{FF2B5EF4-FFF2-40B4-BE49-F238E27FC236}">
                <a16:creationId xmlns:a16="http://schemas.microsoft.com/office/drawing/2014/main" id="{6671F449-1DD4-C8ED-222A-9754B679B635}"/>
              </a:ext>
            </a:extLst>
          </p:cNvPr>
          <p:cNvSpPr/>
          <p:nvPr/>
        </p:nvSpPr>
        <p:spPr>
          <a:xfrm>
            <a:off x="1096916" y="2288501"/>
            <a:ext cx="1874520" cy="237744"/>
          </a:xfrm>
          <a:prstGeom prst="rect">
            <a:avLst/>
          </a:prstGeom>
          <a:solidFill>
            <a:srgbClr val="1B2A4A"/>
          </a:solidFill>
          <a:ln w="6350">
            <a:solidFill>
              <a:srgbClr val="1B2A4A"/>
            </a:solidFill>
            <a:prstDash val="solid"/>
          </a:ln>
        </p:spPr>
        <p:txBody>
          <a:bodyPr/>
          <a:lstStyle/>
          <a:p>
            <a:endParaRPr lang="en-US"/>
          </a:p>
        </p:txBody>
      </p:sp>
      <p:sp>
        <p:nvSpPr>
          <p:cNvPr id="40" name="Text 22">
            <a:extLst>
              <a:ext uri="{FF2B5EF4-FFF2-40B4-BE49-F238E27FC236}">
                <a16:creationId xmlns:a16="http://schemas.microsoft.com/office/drawing/2014/main" id="{1176AAF5-775F-E667-4E91-F1FD05708BFD}"/>
              </a:ext>
            </a:extLst>
          </p:cNvPr>
          <p:cNvSpPr/>
          <p:nvPr/>
        </p:nvSpPr>
        <p:spPr>
          <a:xfrm>
            <a:off x="1142636" y="2288501"/>
            <a:ext cx="1801368" cy="237744"/>
          </a:xfrm>
          <a:prstGeom prst="rect">
            <a:avLst/>
          </a:prstGeom>
          <a:noFill/>
          <a:ln/>
        </p:spPr>
        <p:txBody>
          <a:bodyPr wrap="square" lIns="0" tIns="0" rIns="0" bIns="0" rtlCol="0" anchor="ctr"/>
          <a:lstStyle/>
          <a:p>
            <a:pPr marL="0" indent="0">
              <a:buNone/>
            </a:pPr>
            <a:r>
              <a:rPr lang="en-US" sz="1200" b="1">
                <a:solidFill>
                  <a:srgbClr val="FFFFFF"/>
                </a:solidFill>
                <a:latin typeface="Consolas" pitchFamily="34" charset="0"/>
                <a:ea typeface="Consolas" pitchFamily="34" charset="-122"/>
                <a:cs typeface="Consolas" pitchFamily="34" charset="-120"/>
              </a:rPr>
              <a:t>Histologic_Grade_FIGO</a:t>
            </a:r>
            <a:endParaRPr lang="en-US" sz="1200"/>
          </a:p>
        </p:txBody>
      </p:sp>
      <p:sp>
        <p:nvSpPr>
          <p:cNvPr id="44" name="Shape 23">
            <a:extLst>
              <a:ext uri="{FF2B5EF4-FFF2-40B4-BE49-F238E27FC236}">
                <a16:creationId xmlns:a16="http://schemas.microsoft.com/office/drawing/2014/main" id="{E7C68E0D-12AD-B05C-8D04-21385C2D2A81}"/>
              </a:ext>
            </a:extLst>
          </p:cNvPr>
          <p:cNvSpPr/>
          <p:nvPr/>
        </p:nvSpPr>
        <p:spPr>
          <a:xfrm>
            <a:off x="1096916" y="2526245"/>
            <a:ext cx="1874520" cy="237744"/>
          </a:xfrm>
          <a:prstGeom prst="rect">
            <a:avLst/>
          </a:prstGeom>
          <a:solidFill>
            <a:srgbClr val="FFFFFF"/>
          </a:solidFill>
          <a:ln w="9525">
            <a:solidFill>
              <a:srgbClr val="D8D2CB"/>
            </a:solidFill>
            <a:prstDash val="solid"/>
          </a:ln>
        </p:spPr>
        <p:txBody>
          <a:bodyPr/>
          <a:lstStyle/>
          <a:p>
            <a:endParaRPr lang="en-US"/>
          </a:p>
        </p:txBody>
      </p:sp>
      <p:sp>
        <p:nvSpPr>
          <p:cNvPr id="46" name="Text 24">
            <a:extLst>
              <a:ext uri="{FF2B5EF4-FFF2-40B4-BE49-F238E27FC236}">
                <a16:creationId xmlns:a16="http://schemas.microsoft.com/office/drawing/2014/main" id="{7342970B-072A-EE03-5B7A-84E1D3E45519}"/>
              </a:ext>
            </a:extLst>
          </p:cNvPr>
          <p:cNvSpPr/>
          <p:nvPr/>
        </p:nvSpPr>
        <p:spPr>
          <a:xfrm>
            <a:off x="1142636" y="2526245"/>
            <a:ext cx="1801368" cy="237744"/>
          </a:xfrm>
          <a:prstGeom prst="rect">
            <a:avLst/>
          </a:prstGeom>
          <a:noFill/>
          <a:ln/>
        </p:spPr>
        <p:txBody>
          <a:bodyPr wrap="square" lIns="0" tIns="0" rIns="0" bIns="0" rtlCol="0" anchor="ctr"/>
          <a:lstStyle/>
          <a:p>
            <a:pPr marL="0" indent="0">
              <a:buNone/>
            </a:pPr>
            <a:r>
              <a:rPr lang="en-US" sz="1200">
                <a:solidFill>
                  <a:srgbClr val="1B2330"/>
                </a:solidFill>
                <a:latin typeface="Calibri" pitchFamily="34" charset="0"/>
                <a:ea typeface="Calibri" pitchFamily="34" charset="-122"/>
                <a:cs typeface="Calibri" pitchFamily="34" charset="-120"/>
              </a:rPr>
              <a:t>FIGO grade 2</a:t>
            </a:r>
            <a:endParaRPr lang="en-US" sz="1200"/>
          </a:p>
        </p:txBody>
      </p:sp>
      <p:sp>
        <p:nvSpPr>
          <p:cNvPr id="48" name="Shape 25">
            <a:extLst>
              <a:ext uri="{FF2B5EF4-FFF2-40B4-BE49-F238E27FC236}">
                <a16:creationId xmlns:a16="http://schemas.microsoft.com/office/drawing/2014/main" id="{66882B9C-E41B-1C95-33D7-E4699C2ABDE3}"/>
              </a:ext>
            </a:extLst>
          </p:cNvPr>
          <p:cNvSpPr/>
          <p:nvPr/>
        </p:nvSpPr>
        <p:spPr>
          <a:xfrm>
            <a:off x="1096916" y="2763989"/>
            <a:ext cx="1874520" cy="237744"/>
          </a:xfrm>
          <a:prstGeom prst="rect">
            <a:avLst/>
          </a:prstGeom>
          <a:solidFill>
            <a:srgbClr val="FFFFFF"/>
          </a:solidFill>
          <a:ln w="9525">
            <a:solidFill>
              <a:srgbClr val="D8D2CB"/>
            </a:solidFill>
            <a:prstDash val="solid"/>
          </a:ln>
        </p:spPr>
        <p:txBody>
          <a:bodyPr/>
          <a:lstStyle/>
          <a:p>
            <a:endParaRPr lang="en-US"/>
          </a:p>
        </p:txBody>
      </p:sp>
      <p:sp>
        <p:nvSpPr>
          <p:cNvPr id="50" name="Text 26">
            <a:extLst>
              <a:ext uri="{FF2B5EF4-FFF2-40B4-BE49-F238E27FC236}">
                <a16:creationId xmlns:a16="http://schemas.microsoft.com/office/drawing/2014/main" id="{E8120804-F27E-450F-9527-139343DDD021}"/>
              </a:ext>
            </a:extLst>
          </p:cNvPr>
          <p:cNvSpPr/>
          <p:nvPr/>
        </p:nvSpPr>
        <p:spPr>
          <a:xfrm>
            <a:off x="1142636" y="2763989"/>
            <a:ext cx="1801368" cy="237744"/>
          </a:xfrm>
          <a:prstGeom prst="rect">
            <a:avLst/>
          </a:prstGeom>
          <a:noFill/>
          <a:ln/>
        </p:spPr>
        <p:txBody>
          <a:bodyPr wrap="square" lIns="0" tIns="0" rIns="0" bIns="0" rtlCol="0" anchor="ctr"/>
          <a:lstStyle/>
          <a:p>
            <a:pPr marL="0" indent="0">
              <a:buNone/>
            </a:pPr>
            <a:r>
              <a:rPr lang="en-US" sz="1200">
                <a:solidFill>
                  <a:srgbClr val="1B2330"/>
                </a:solidFill>
                <a:latin typeface="Calibri" pitchFamily="34" charset="0"/>
                <a:ea typeface="Calibri" pitchFamily="34" charset="-122"/>
                <a:cs typeface="Calibri" pitchFamily="34" charset="-120"/>
              </a:rPr>
              <a:t>FIGO grade 3</a:t>
            </a:r>
            <a:endParaRPr lang="en-US" sz="1200"/>
          </a:p>
        </p:txBody>
      </p:sp>
      <p:sp>
        <p:nvSpPr>
          <p:cNvPr id="51" name="Shape 27">
            <a:extLst>
              <a:ext uri="{FF2B5EF4-FFF2-40B4-BE49-F238E27FC236}">
                <a16:creationId xmlns:a16="http://schemas.microsoft.com/office/drawing/2014/main" id="{7CEAEA24-226D-1FAA-E3A5-EA10E77C4105}"/>
              </a:ext>
            </a:extLst>
          </p:cNvPr>
          <p:cNvSpPr/>
          <p:nvPr/>
        </p:nvSpPr>
        <p:spPr>
          <a:xfrm>
            <a:off x="2971436" y="2288501"/>
            <a:ext cx="502920" cy="237744"/>
          </a:xfrm>
          <a:prstGeom prst="rect">
            <a:avLst/>
          </a:prstGeom>
          <a:solidFill>
            <a:srgbClr val="1B2A4A"/>
          </a:solidFill>
          <a:ln w="6350">
            <a:solidFill>
              <a:srgbClr val="1B2A4A"/>
            </a:solidFill>
            <a:prstDash val="solid"/>
          </a:ln>
        </p:spPr>
        <p:txBody>
          <a:bodyPr/>
          <a:lstStyle/>
          <a:p>
            <a:endParaRPr lang="en-US"/>
          </a:p>
        </p:txBody>
      </p:sp>
      <p:sp>
        <p:nvSpPr>
          <p:cNvPr id="52" name="Text 28">
            <a:extLst>
              <a:ext uri="{FF2B5EF4-FFF2-40B4-BE49-F238E27FC236}">
                <a16:creationId xmlns:a16="http://schemas.microsoft.com/office/drawing/2014/main" id="{3F55CE1E-3478-8256-7148-1A54BE54E376}"/>
              </a:ext>
            </a:extLst>
          </p:cNvPr>
          <p:cNvSpPr/>
          <p:nvPr/>
        </p:nvSpPr>
        <p:spPr>
          <a:xfrm>
            <a:off x="3017156" y="2288501"/>
            <a:ext cx="429768" cy="237744"/>
          </a:xfrm>
          <a:prstGeom prst="rect">
            <a:avLst/>
          </a:prstGeom>
          <a:noFill/>
          <a:ln/>
        </p:spPr>
        <p:txBody>
          <a:bodyPr wrap="square" lIns="0" tIns="0" rIns="0" bIns="0" rtlCol="0" anchor="ctr"/>
          <a:lstStyle/>
          <a:p>
            <a:pPr marL="0" indent="0">
              <a:buNone/>
            </a:pPr>
            <a:r>
              <a:rPr lang="en-US" sz="800" b="1">
                <a:solidFill>
                  <a:srgbClr val="FFFFFF"/>
                </a:solidFill>
                <a:latin typeface="Consolas" pitchFamily="34" charset="0"/>
                <a:ea typeface="Consolas" pitchFamily="34" charset="-122"/>
                <a:cs typeface="Consolas" pitchFamily="34" charset="-120"/>
              </a:rPr>
              <a:t>…</a:t>
            </a:r>
            <a:endParaRPr lang="en-US" sz="800"/>
          </a:p>
        </p:txBody>
      </p:sp>
      <p:sp>
        <p:nvSpPr>
          <p:cNvPr id="53" name="Shape 29">
            <a:extLst>
              <a:ext uri="{FF2B5EF4-FFF2-40B4-BE49-F238E27FC236}">
                <a16:creationId xmlns:a16="http://schemas.microsoft.com/office/drawing/2014/main" id="{CA0B91C7-2E06-453E-F784-448545A0CD85}"/>
              </a:ext>
            </a:extLst>
          </p:cNvPr>
          <p:cNvSpPr/>
          <p:nvPr/>
        </p:nvSpPr>
        <p:spPr>
          <a:xfrm>
            <a:off x="2971436" y="2526245"/>
            <a:ext cx="502920" cy="237744"/>
          </a:xfrm>
          <a:prstGeom prst="rect">
            <a:avLst/>
          </a:prstGeom>
          <a:solidFill>
            <a:srgbClr val="FFFFFF"/>
          </a:solidFill>
          <a:ln w="9525">
            <a:solidFill>
              <a:srgbClr val="D8D2CB"/>
            </a:solidFill>
            <a:prstDash val="solid"/>
          </a:ln>
        </p:spPr>
        <p:txBody>
          <a:bodyPr/>
          <a:lstStyle/>
          <a:p>
            <a:endParaRPr lang="en-US"/>
          </a:p>
        </p:txBody>
      </p:sp>
      <p:sp>
        <p:nvSpPr>
          <p:cNvPr id="54" name="Text 30">
            <a:extLst>
              <a:ext uri="{FF2B5EF4-FFF2-40B4-BE49-F238E27FC236}">
                <a16:creationId xmlns:a16="http://schemas.microsoft.com/office/drawing/2014/main" id="{BE57FB36-C578-6C32-BF42-3243446B1BAA}"/>
              </a:ext>
            </a:extLst>
          </p:cNvPr>
          <p:cNvSpPr/>
          <p:nvPr/>
        </p:nvSpPr>
        <p:spPr>
          <a:xfrm>
            <a:off x="3017156" y="2526245"/>
            <a:ext cx="429768" cy="237744"/>
          </a:xfrm>
          <a:prstGeom prst="rect">
            <a:avLst/>
          </a:prstGeom>
          <a:noFill/>
          <a:ln/>
        </p:spPr>
        <p:txBody>
          <a:bodyPr wrap="square" lIns="0" tIns="0" rIns="0" bIns="0" rtlCol="0" anchor="ctr"/>
          <a:lstStyle/>
          <a:p>
            <a:pPr marL="0" indent="0">
              <a:buNone/>
            </a:pPr>
            <a:r>
              <a:rPr lang="en-US" sz="850">
                <a:solidFill>
                  <a:srgbClr val="1B2330"/>
                </a:solidFill>
                <a:latin typeface="Calibri" pitchFamily="34" charset="0"/>
                <a:ea typeface="Calibri" pitchFamily="34" charset="-122"/>
                <a:cs typeface="Calibri" pitchFamily="34" charset="-120"/>
              </a:rPr>
              <a:t>…</a:t>
            </a:r>
            <a:endParaRPr lang="en-US" sz="850"/>
          </a:p>
        </p:txBody>
      </p:sp>
      <p:sp>
        <p:nvSpPr>
          <p:cNvPr id="55" name="Shape 31">
            <a:extLst>
              <a:ext uri="{FF2B5EF4-FFF2-40B4-BE49-F238E27FC236}">
                <a16:creationId xmlns:a16="http://schemas.microsoft.com/office/drawing/2014/main" id="{EF2D8B35-1969-2AE0-BC07-627AAE812340}"/>
              </a:ext>
            </a:extLst>
          </p:cNvPr>
          <p:cNvSpPr/>
          <p:nvPr/>
        </p:nvSpPr>
        <p:spPr>
          <a:xfrm>
            <a:off x="2971436" y="2763989"/>
            <a:ext cx="502920" cy="237744"/>
          </a:xfrm>
          <a:prstGeom prst="rect">
            <a:avLst/>
          </a:prstGeom>
          <a:solidFill>
            <a:srgbClr val="FFFFFF"/>
          </a:solidFill>
          <a:ln w="9525">
            <a:solidFill>
              <a:srgbClr val="D8D2CB"/>
            </a:solidFill>
            <a:prstDash val="solid"/>
          </a:ln>
        </p:spPr>
        <p:txBody>
          <a:bodyPr/>
          <a:lstStyle/>
          <a:p>
            <a:endParaRPr lang="en-US"/>
          </a:p>
        </p:txBody>
      </p:sp>
      <p:sp>
        <p:nvSpPr>
          <p:cNvPr id="56" name="Text 32">
            <a:extLst>
              <a:ext uri="{FF2B5EF4-FFF2-40B4-BE49-F238E27FC236}">
                <a16:creationId xmlns:a16="http://schemas.microsoft.com/office/drawing/2014/main" id="{084F5DD1-8418-42AE-FBC7-63E10D42A98E}"/>
              </a:ext>
            </a:extLst>
          </p:cNvPr>
          <p:cNvSpPr/>
          <p:nvPr/>
        </p:nvSpPr>
        <p:spPr>
          <a:xfrm>
            <a:off x="3017156" y="2763989"/>
            <a:ext cx="429768" cy="237744"/>
          </a:xfrm>
          <a:prstGeom prst="rect">
            <a:avLst/>
          </a:prstGeom>
          <a:noFill/>
          <a:ln/>
        </p:spPr>
        <p:txBody>
          <a:bodyPr wrap="square" lIns="0" tIns="0" rIns="0" bIns="0" rtlCol="0" anchor="ctr"/>
          <a:lstStyle/>
          <a:p>
            <a:pPr marL="0" indent="0">
              <a:buNone/>
            </a:pPr>
            <a:r>
              <a:rPr lang="en-US" sz="850">
                <a:solidFill>
                  <a:srgbClr val="1B2330"/>
                </a:solidFill>
                <a:latin typeface="Calibri" pitchFamily="34" charset="0"/>
                <a:ea typeface="Calibri" pitchFamily="34" charset="-122"/>
                <a:cs typeface="Calibri" pitchFamily="34" charset="-120"/>
              </a:rPr>
              <a:t>…</a:t>
            </a:r>
            <a:endParaRPr lang="en-US" sz="850"/>
          </a:p>
        </p:txBody>
      </p:sp>
      <p:sp>
        <p:nvSpPr>
          <p:cNvPr id="57" name="Text 33">
            <a:extLst>
              <a:ext uri="{FF2B5EF4-FFF2-40B4-BE49-F238E27FC236}">
                <a16:creationId xmlns:a16="http://schemas.microsoft.com/office/drawing/2014/main" id="{90955310-08D4-AC45-F334-C39D57132838}"/>
              </a:ext>
            </a:extLst>
          </p:cNvPr>
          <p:cNvSpPr/>
          <p:nvPr/>
        </p:nvSpPr>
        <p:spPr>
          <a:xfrm>
            <a:off x="593996" y="3056597"/>
            <a:ext cx="3017520" cy="182880"/>
          </a:xfrm>
          <a:prstGeom prst="rect">
            <a:avLst/>
          </a:prstGeom>
          <a:noFill/>
          <a:ln/>
        </p:spPr>
        <p:txBody>
          <a:bodyPr wrap="square" lIns="0" tIns="0" rIns="0" bIns="0" rtlCol="0" anchor="ctr"/>
          <a:lstStyle/>
          <a:p>
            <a:pPr marL="0" indent="0">
              <a:buNone/>
            </a:pPr>
            <a:r>
              <a:rPr lang="en-US" sz="1300" i="1">
                <a:solidFill>
                  <a:srgbClr val="7A828E"/>
                </a:solidFill>
                <a:latin typeface="Calibri" pitchFamily="34" charset="0"/>
                <a:ea typeface="Calibri" pitchFamily="34" charset="-122"/>
                <a:cs typeface="Calibri" pitchFamily="34" charset="-120"/>
              </a:rPr>
              <a:t>179–213 columns each, own naming &amp; units</a:t>
            </a:r>
            <a:endParaRPr lang="en-US" sz="1300"/>
          </a:p>
        </p:txBody>
      </p:sp>
      <p:sp>
        <p:nvSpPr>
          <p:cNvPr id="58" name="Shape 34">
            <a:extLst>
              <a:ext uri="{FF2B5EF4-FFF2-40B4-BE49-F238E27FC236}">
                <a16:creationId xmlns:a16="http://schemas.microsoft.com/office/drawing/2014/main" id="{952D5447-CEB3-088A-EED8-E2AFC4EDCD5F}"/>
              </a:ext>
            </a:extLst>
          </p:cNvPr>
          <p:cNvSpPr/>
          <p:nvPr/>
        </p:nvSpPr>
        <p:spPr>
          <a:xfrm>
            <a:off x="3885836" y="2462237"/>
            <a:ext cx="502920" cy="347472"/>
          </a:xfrm>
          <a:prstGeom prst="rightArrow">
            <a:avLst/>
          </a:prstGeom>
          <a:solidFill>
            <a:srgbClr val="57068C"/>
          </a:solidFill>
          <a:ln/>
        </p:spPr>
        <p:txBody>
          <a:bodyPr/>
          <a:lstStyle/>
          <a:p>
            <a:endParaRPr lang="en-US"/>
          </a:p>
        </p:txBody>
      </p:sp>
      <p:sp>
        <p:nvSpPr>
          <p:cNvPr id="59" name="Shape 35">
            <a:extLst>
              <a:ext uri="{FF2B5EF4-FFF2-40B4-BE49-F238E27FC236}">
                <a16:creationId xmlns:a16="http://schemas.microsoft.com/office/drawing/2014/main" id="{98F4D566-2D67-6334-FF78-823F84BFB5B9}"/>
              </a:ext>
            </a:extLst>
          </p:cNvPr>
          <p:cNvSpPr/>
          <p:nvPr/>
        </p:nvSpPr>
        <p:spPr>
          <a:xfrm>
            <a:off x="4544204" y="1977605"/>
            <a:ext cx="4114800" cy="1316736"/>
          </a:xfrm>
          <a:prstGeom prst="roundRect">
            <a:avLst>
              <a:gd name="adj" fmla="val 4861"/>
            </a:avLst>
          </a:prstGeom>
          <a:solidFill>
            <a:srgbClr val="F5F1ED"/>
          </a:solidFill>
          <a:ln/>
        </p:spPr>
        <p:txBody>
          <a:bodyPr/>
          <a:lstStyle/>
          <a:p>
            <a:endParaRPr lang="en-US"/>
          </a:p>
        </p:txBody>
      </p:sp>
      <p:sp>
        <p:nvSpPr>
          <p:cNvPr id="60" name="Text 36">
            <a:extLst>
              <a:ext uri="{FF2B5EF4-FFF2-40B4-BE49-F238E27FC236}">
                <a16:creationId xmlns:a16="http://schemas.microsoft.com/office/drawing/2014/main" id="{AC923659-C2B0-D2EB-B5BA-C9F749C1B22D}"/>
              </a:ext>
            </a:extLst>
          </p:cNvPr>
          <p:cNvSpPr/>
          <p:nvPr/>
        </p:nvSpPr>
        <p:spPr>
          <a:xfrm>
            <a:off x="4708796" y="2050757"/>
            <a:ext cx="3840480" cy="201168"/>
          </a:xfrm>
          <a:prstGeom prst="rect">
            <a:avLst/>
          </a:prstGeom>
          <a:noFill/>
          <a:ln/>
        </p:spPr>
        <p:txBody>
          <a:bodyPr wrap="square" lIns="0" tIns="0" rIns="0" bIns="0" rtlCol="0" anchor="ctr"/>
          <a:lstStyle/>
          <a:p>
            <a:pPr marL="0" indent="0">
              <a:buNone/>
            </a:pPr>
            <a:r>
              <a:rPr lang="en-US" sz="1400" b="1">
                <a:solidFill>
                  <a:srgbClr val="1B2A4A"/>
                </a:solidFill>
                <a:latin typeface="Calibri" pitchFamily="34" charset="0"/>
                <a:ea typeface="Calibri" pitchFamily="34" charset="-122"/>
                <a:cs typeface="Calibri" pitchFamily="34" charset="-120"/>
              </a:rPr>
              <a:t>One target: the Genomic Data Commons (GDC)</a:t>
            </a:r>
            <a:endParaRPr lang="en-US" sz="1400"/>
          </a:p>
        </p:txBody>
      </p:sp>
      <p:sp>
        <p:nvSpPr>
          <p:cNvPr id="61" name="Shape 37">
            <a:extLst>
              <a:ext uri="{FF2B5EF4-FFF2-40B4-BE49-F238E27FC236}">
                <a16:creationId xmlns:a16="http://schemas.microsoft.com/office/drawing/2014/main" id="{BF14E960-ECBB-1E3F-0EC0-382A2CE98633}"/>
              </a:ext>
            </a:extLst>
          </p:cNvPr>
          <p:cNvSpPr/>
          <p:nvPr/>
        </p:nvSpPr>
        <p:spPr>
          <a:xfrm>
            <a:off x="4708796" y="2288501"/>
            <a:ext cx="1417320" cy="237744"/>
          </a:xfrm>
          <a:prstGeom prst="rect">
            <a:avLst/>
          </a:prstGeom>
          <a:solidFill>
            <a:srgbClr val="1B2A4A"/>
          </a:solidFill>
          <a:ln w="6350">
            <a:solidFill>
              <a:srgbClr val="1B2A4A"/>
            </a:solidFill>
            <a:prstDash val="solid"/>
          </a:ln>
        </p:spPr>
        <p:txBody>
          <a:bodyPr/>
          <a:lstStyle/>
          <a:p>
            <a:endParaRPr lang="en-US"/>
          </a:p>
        </p:txBody>
      </p:sp>
      <p:sp>
        <p:nvSpPr>
          <p:cNvPr id="62" name="Text 38">
            <a:extLst>
              <a:ext uri="{FF2B5EF4-FFF2-40B4-BE49-F238E27FC236}">
                <a16:creationId xmlns:a16="http://schemas.microsoft.com/office/drawing/2014/main" id="{4A3F2672-925F-727C-5E7A-160386ECFEE4}"/>
              </a:ext>
            </a:extLst>
          </p:cNvPr>
          <p:cNvSpPr/>
          <p:nvPr/>
        </p:nvSpPr>
        <p:spPr>
          <a:xfrm>
            <a:off x="4754516" y="2288501"/>
            <a:ext cx="1536192" cy="237744"/>
          </a:xfrm>
          <a:prstGeom prst="rect">
            <a:avLst/>
          </a:prstGeom>
          <a:noFill/>
          <a:ln/>
        </p:spPr>
        <p:txBody>
          <a:bodyPr wrap="square" lIns="0" tIns="0" rIns="0" bIns="0" rtlCol="0" anchor="ctr"/>
          <a:lstStyle/>
          <a:p>
            <a:pPr marL="0" indent="0">
              <a:buNone/>
            </a:pPr>
            <a:r>
              <a:rPr lang="en-US" sz="1200" b="1">
                <a:solidFill>
                  <a:srgbClr val="FFFFFF"/>
                </a:solidFill>
                <a:latin typeface="Consolas" pitchFamily="34" charset="0"/>
                <a:ea typeface="Consolas" pitchFamily="34" charset="-122"/>
                <a:cs typeface="Consolas" pitchFamily="34" charset="-120"/>
              </a:rPr>
              <a:t>age_at_diagnosis</a:t>
            </a:r>
            <a:endParaRPr lang="en-US" sz="1200"/>
          </a:p>
        </p:txBody>
      </p:sp>
      <p:sp>
        <p:nvSpPr>
          <p:cNvPr id="63" name="Shape 39">
            <a:extLst>
              <a:ext uri="{FF2B5EF4-FFF2-40B4-BE49-F238E27FC236}">
                <a16:creationId xmlns:a16="http://schemas.microsoft.com/office/drawing/2014/main" id="{DF49A316-FAB2-7A07-9358-739ED5ECEBB6}"/>
              </a:ext>
            </a:extLst>
          </p:cNvPr>
          <p:cNvSpPr/>
          <p:nvPr/>
        </p:nvSpPr>
        <p:spPr>
          <a:xfrm>
            <a:off x="4708796" y="2526245"/>
            <a:ext cx="1463040" cy="237744"/>
          </a:xfrm>
          <a:prstGeom prst="rect">
            <a:avLst/>
          </a:prstGeom>
          <a:solidFill>
            <a:srgbClr val="FFFFFF"/>
          </a:solidFill>
          <a:ln w="9525">
            <a:solidFill>
              <a:srgbClr val="D8D2CB"/>
            </a:solidFill>
            <a:prstDash val="solid"/>
          </a:ln>
        </p:spPr>
        <p:txBody>
          <a:bodyPr/>
          <a:lstStyle/>
          <a:p>
            <a:endParaRPr lang="en-US"/>
          </a:p>
        </p:txBody>
      </p:sp>
      <p:sp>
        <p:nvSpPr>
          <p:cNvPr id="64" name="Text 40">
            <a:extLst>
              <a:ext uri="{FF2B5EF4-FFF2-40B4-BE49-F238E27FC236}">
                <a16:creationId xmlns:a16="http://schemas.microsoft.com/office/drawing/2014/main" id="{02E20309-7475-D4E0-5150-2D6AEEE618C5}"/>
              </a:ext>
            </a:extLst>
          </p:cNvPr>
          <p:cNvSpPr/>
          <p:nvPr/>
        </p:nvSpPr>
        <p:spPr>
          <a:xfrm>
            <a:off x="4754516" y="2526245"/>
            <a:ext cx="1344168" cy="237744"/>
          </a:xfrm>
          <a:prstGeom prst="rect">
            <a:avLst/>
          </a:prstGeom>
          <a:noFill/>
          <a:ln/>
        </p:spPr>
        <p:txBody>
          <a:bodyPr wrap="square" lIns="0" tIns="0" rIns="0" bIns="0" rtlCol="0" anchor="ctr"/>
          <a:lstStyle/>
          <a:p>
            <a:pPr marL="0" indent="0">
              <a:buNone/>
            </a:pPr>
            <a:r>
              <a:rPr lang="en-US" sz="1200">
                <a:solidFill>
                  <a:srgbClr val="1B2330"/>
                </a:solidFill>
                <a:latin typeface="Calibri" pitchFamily="34" charset="0"/>
                <a:ea typeface="Calibri" pitchFamily="34" charset="-122"/>
                <a:cs typeface="Calibri" pitchFamily="34" charset="-120"/>
              </a:rPr>
              <a:t>23,376</a:t>
            </a:r>
            <a:endParaRPr lang="en-US" sz="1200"/>
          </a:p>
        </p:txBody>
      </p:sp>
      <p:sp>
        <p:nvSpPr>
          <p:cNvPr id="65" name="Shape 41">
            <a:extLst>
              <a:ext uri="{FF2B5EF4-FFF2-40B4-BE49-F238E27FC236}">
                <a16:creationId xmlns:a16="http://schemas.microsoft.com/office/drawing/2014/main" id="{9F4A3B34-A16E-ADED-C657-CDCFFD41E25D}"/>
              </a:ext>
            </a:extLst>
          </p:cNvPr>
          <p:cNvSpPr/>
          <p:nvPr/>
        </p:nvSpPr>
        <p:spPr>
          <a:xfrm>
            <a:off x="4708796" y="2763989"/>
            <a:ext cx="1463040" cy="237744"/>
          </a:xfrm>
          <a:prstGeom prst="rect">
            <a:avLst/>
          </a:prstGeom>
          <a:solidFill>
            <a:srgbClr val="FFFFFF"/>
          </a:solidFill>
          <a:ln w="9525">
            <a:solidFill>
              <a:srgbClr val="D8D2CB"/>
            </a:solidFill>
            <a:prstDash val="solid"/>
          </a:ln>
        </p:spPr>
        <p:txBody>
          <a:bodyPr/>
          <a:lstStyle/>
          <a:p>
            <a:endParaRPr lang="en-US"/>
          </a:p>
        </p:txBody>
      </p:sp>
      <p:sp>
        <p:nvSpPr>
          <p:cNvPr id="66" name="Text 42">
            <a:extLst>
              <a:ext uri="{FF2B5EF4-FFF2-40B4-BE49-F238E27FC236}">
                <a16:creationId xmlns:a16="http://schemas.microsoft.com/office/drawing/2014/main" id="{BD2B9B73-3270-21CF-3265-9386D4921D31}"/>
              </a:ext>
            </a:extLst>
          </p:cNvPr>
          <p:cNvSpPr/>
          <p:nvPr/>
        </p:nvSpPr>
        <p:spPr>
          <a:xfrm>
            <a:off x="4754516" y="2763989"/>
            <a:ext cx="1344168" cy="237744"/>
          </a:xfrm>
          <a:prstGeom prst="rect">
            <a:avLst/>
          </a:prstGeom>
          <a:noFill/>
          <a:ln/>
        </p:spPr>
        <p:txBody>
          <a:bodyPr wrap="square" lIns="0" tIns="0" rIns="0" bIns="0" rtlCol="0" anchor="ctr"/>
          <a:lstStyle/>
          <a:p>
            <a:pPr marL="0" indent="0">
              <a:buNone/>
            </a:pPr>
            <a:r>
              <a:rPr lang="en-US" sz="1200">
                <a:solidFill>
                  <a:srgbClr val="1B2330"/>
                </a:solidFill>
                <a:latin typeface="Calibri" pitchFamily="34" charset="0"/>
                <a:ea typeface="Calibri" pitchFamily="34" charset="-122"/>
                <a:cs typeface="Calibri" pitchFamily="34" charset="-120"/>
              </a:rPr>
              <a:t>25,933</a:t>
            </a:r>
            <a:endParaRPr lang="en-US" sz="1200"/>
          </a:p>
        </p:txBody>
      </p:sp>
      <p:sp>
        <p:nvSpPr>
          <p:cNvPr id="67" name="Shape 43">
            <a:extLst>
              <a:ext uri="{FF2B5EF4-FFF2-40B4-BE49-F238E27FC236}">
                <a16:creationId xmlns:a16="http://schemas.microsoft.com/office/drawing/2014/main" id="{B136E8BF-CDFB-16E7-EB70-AECB49B3EA74}"/>
              </a:ext>
            </a:extLst>
          </p:cNvPr>
          <p:cNvSpPr/>
          <p:nvPr/>
        </p:nvSpPr>
        <p:spPr>
          <a:xfrm>
            <a:off x="6126116" y="2288501"/>
            <a:ext cx="1188720" cy="237744"/>
          </a:xfrm>
          <a:prstGeom prst="rect">
            <a:avLst/>
          </a:prstGeom>
          <a:solidFill>
            <a:srgbClr val="1B2A4A"/>
          </a:solidFill>
          <a:ln w="6350">
            <a:solidFill>
              <a:srgbClr val="1B2A4A"/>
            </a:solidFill>
            <a:prstDash val="solid"/>
          </a:ln>
        </p:spPr>
        <p:txBody>
          <a:bodyPr/>
          <a:lstStyle/>
          <a:p>
            <a:endParaRPr lang="en-US"/>
          </a:p>
        </p:txBody>
      </p:sp>
      <p:sp>
        <p:nvSpPr>
          <p:cNvPr id="68" name="Text 44">
            <a:extLst>
              <a:ext uri="{FF2B5EF4-FFF2-40B4-BE49-F238E27FC236}">
                <a16:creationId xmlns:a16="http://schemas.microsoft.com/office/drawing/2014/main" id="{9BC923F3-FAF3-4014-301D-52CBA6D86DEC}"/>
              </a:ext>
            </a:extLst>
          </p:cNvPr>
          <p:cNvSpPr/>
          <p:nvPr/>
        </p:nvSpPr>
        <p:spPr>
          <a:xfrm>
            <a:off x="6171836" y="2288501"/>
            <a:ext cx="1115568" cy="237744"/>
          </a:xfrm>
          <a:prstGeom prst="rect">
            <a:avLst/>
          </a:prstGeom>
          <a:noFill/>
          <a:ln/>
        </p:spPr>
        <p:txBody>
          <a:bodyPr wrap="square" lIns="0" tIns="0" rIns="0" bIns="0" rtlCol="0" anchor="ctr"/>
          <a:lstStyle/>
          <a:p>
            <a:pPr marL="0" indent="0">
              <a:buNone/>
            </a:pPr>
            <a:r>
              <a:rPr lang="en-US" sz="1200" b="1">
                <a:solidFill>
                  <a:srgbClr val="FFFFFF"/>
                </a:solidFill>
                <a:latin typeface="Consolas" pitchFamily="34" charset="0"/>
                <a:ea typeface="Consolas" pitchFamily="34" charset="-122"/>
                <a:cs typeface="Consolas" pitchFamily="34" charset="-120"/>
              </a:rPr>
              <a:t>tumor_grade</a:t>
            </a:r>
            <a:endParaRPr lang="en-US" sz="1200"/>
          </a:p>
        </p:txBody>
      </p:sp>
      <p:sp>
        <p:nvSpPr>
          <p:cNvPr id="69" name="Shape 45">
            <a:extLst>
              <a:ext uri="{FF2B5EF4-FFF2-40B4-BE49-F238E27FC236}">
                <a16:creationId xmlns:a16="http://schemas.microsoft.com/office/drawing/2014/main" id="{C5D380AC-0065-32BB-D4E3-DD8E5129EB52}"/>
              </a:ext>
            </a:extLst>
          </p:cNvPr>
          <p:cNvSpPr/>
          <p:nvPr/>
        </p:nvSpPr>
        <p:spPr>
          <a:xfrm>
            <a:off x="6126116" y="2526245"/>
            <a:ext cx="1188720" cy="237744"/>
          </a:xfrm>
          <a:prstGeom prst="rect">
            <a:avLst/>
          </a:prstGeom>
          <a:solidFill>
            <a:srgbClr val="FFFFFF"/>
          </a:solidFill>
          <a:ln w="9525">
            <a:solidFill>
              <a:srgbClr val="D8D2CB"/>
            </a:solidFill>
            <a:prstDash val="solid"/>
          </a:ln>
        </p:spPr>
        <p:txBody>
          <a:bodyPr/>
          <a:lstStyle/>
          <a:p>
            <a:endParaRPr lang="en-US"/>
          </a:p>
        </p:txBody>
      </p:sp>
      <p:sp>
        <p:nvSpPr>
          <p:cNvPr id="70" name="Text 46">
            <a:extLst>
              <a:ext uri="{FF2B5EF4-FFF2-40B4-BE49-F238E27FC236}">
                <a16:creationId xmlns:a16="http://schemas.microsoft.com/office/drawing/2014/main" id="{B64C9727-B441-C718-BF03-64FDF9445D3F}"/>
              </a:ext>
            </a:extLst>
          </p:cNvPr>
          <p:cNvSpPr/>
          <p:nvPr/>
        </p:nvSpPr>
        <p:spPr>
          <a:xfrm>
            <a:off x="6171836" y="2526245"/>
            <a:ext cx="1115568" cy="237744"/>
          </a:xfrm>
          <a:prstGeom prst="rect">
            <a:avLst/>
          </a:prstGeom>
          <a:noFill/>
          <a:ln/>
        </p:spPr>
        <p:txBody>
          <a:bodyPr wrap="square" lIns="0" tIns="0" rIns="0" bIns="0" rtlCol="0" anchor="ctr"/>
          <a:lstStyle/>
          <a:p>
            <a:pPr marL="0" indent="0">
              <a:buNone/>
            </a:pPr>
            <a:r>
              <a:rPr lang="en-US" sz="1200">
                <a:solidFill>
                  <a:srgbClr val="1B2330"/>
                </a:solidFill>
                <a:latin typeface="Calibri" pitchFamily="34" charset="0"/>
                <a:ea typeface="Calibri" pitchFamily="34" charset="-122"/>
                <a:cs typeface="Calibri" pitchFamily="34" charset="-120"/>
              </a:rPr>
              <a:t>G2</a:t>
            </a:r>
            <a:endParaRPr lang="en-US" sz="1200"/>
          </a:p>
        </p:txBody>
      </p:sp>
      <p:sp>
        <p:nvSpPr>
          <p:cNvPr id="71" name="Shape 47">
            <a:extLst>
              <a:ext uri="{FF2B5EF4-FFF2-40B4-BE49-F238E27FC236}">
                <a16:creationId xmlns:a16="http://schemas.microsoft.com/office/drawing/2014/main" id="{B66FDAE8-63B2-F545-4E2A-FC6E071615CC}"/>
              </a:ext>
            </a:extLst>
          </p:cNvPr>
          <p:cNvSpPr/>
          <p:nvPr/>
        </p:nvSpPr>
        <p:spPr>
          <a:xfrm>
            <a:off x="6126116" y="2763989"/>
            <a:ext cx="1188720" cy="237744"/>
          </a:xfrm>
          <a:prstGeom prst="rect">
            <a:avLst/>
          </a:prstGeom>
          <a:solidFill>
            <a:srgbClr val="FFFFFF"/>
          </a:solidFill>
          <a:ln w="9525">
            <a:solidFill>
              <a:srgbClr val="D8D2CB"/>
            </a:solidFill>
            <a:prstDash val="solid"/>
          </a:ln>
        </p:spPr>
        <p:txBody>
          <a:bodyPr/>
          <a:lstStyle/>
          <a:p>
            <a:endParaRPr lang="en-US"/>
          </a:p>
        </p:txBody>
      </p:sp>
      <p:sp>
        <p:nvSpPr>
          <p:cNvPr id="72" name="Text 48">
            <a:extLst>
              <a:ext uri="{FF2B5EF4-FFF2-40B4-BE49-F238E27FC236}">
                <a16:creationId xmlns:a16="http://schemas.microsoft.com/office/drawing/2014/main" id="{B794D5AB-788D-B1D0-ED83-FDB9F4E3666A}"/>
              </a:ext>
            </a:extLst>
          </p:cNvPr>
          <p:cNvSpPr/>
          <p:nvPr/>
        </p:nvSpPr>
        <p:spPr>
          <a:xfrm>
            <a:off x="6171836" y="2763989"/>
            <a:ext cx="1115568" cy="237744"/>
          </a:xfrm>
          <a:prstGeom prst="rect">
            <a:avLst/>
          </a:prstGeom>
          <a:noFill/>
          <a:ln/>
        </p:spPr>
        <p:txBody>
          <a:bodyPr wrap="square" lIns="0" tIns="0" rIns="0" bIns="0" rtlCol="0" anchor="ctr"/>
          <a:lstStyle/>
          <a:p>
            <a:pPr marL="0" indent="0">
              <a:buNone/>
            </a:pPr>
            <a:r>
              <a:rPr lang="en-US" sz="1200">
                <a:solidFill>
                  <a:srgbClr val="1B2330"/>
                </a:solidFill>
                <a:latin typeface="Calibri" pitchFamily="34" charset="0"/>
                <a:ea typeface="Calibri" pitchFamily="34" charset="-122"/>
                <a:cs typeface="Calibri" pitchFamily="34" charset="-120"/>
              </a:rPr>
              <a:t>G3</a:t>
            </a:r>
            <a:endParaRPr lang="en-US" sz="1200"/>
          </a:p>
        </p:txBody>
      </p:sp>
      <p:sp>
        <p:nvSpPr>
          <p:cNvPr id="73" name="Shape 49">
            <a:extLst>
              <a:ext uri="{FF2B5EF4-FFF2-40B4-BE49-F238E27FC236}">
                <a16:creationId xmlns:a16="http://schemas.microsoft.com/office/drawing/2014/main" id="{43145FEC-9DE7-8E86-7EE9-77BD8C8954F7}"/>
              </a:ext>
            </a:extLst>
          </p:cNvPr>
          <p:cNvSpPr/>
          <p:nvPr/>
        </p:nvSpPr>
        <p:spPr>
          <a:xfrm>
            <a:off x="7314836" y="2288501"/>
            <a:ext cx="502920" cy="237744"/>
          </a:xfrm>
          <a:prstGeom prst="rect">
            <a:avLst/>
          </a:prstGeom>
          <a:solidFill>
            <a:srgbClr val="1B2A4A"/>
          </a:solidFill>
          <a:ln w="6350">
            <a:solidFill>
              <a:srgbClr val="1B2A4A"/>
            </a:solidFill>
            <a:prstDash val="solid"/>
          </a:ln>
        </p:spPr>
        <p:txBody>
          <a:bodyPr/>
          <a:lstStyle/>
          <a:p>
            <a:endParaRPr lang="en-US"/>
          </a:p>
        </p:txBody>
      </p:sp>
      <p:sp>
        <p:nvSpPr>
          <p:cNvPr id="74" name="Text 50">
            <a:extLst>
              <a:ext uri="{FF2B5EF4-FFF2-40B4-BE49-F238E27FC236}">
                <a16:creationId xmlns:a16="http://schemas.microsoft.com/office/drawing/2014/main" id="{7BF8CBFE-7BE4-7A21-AC69-85125CB9F87A}"/>
              </a:ext>
            </a:extLst>
          </p:cNvPr>
          <p:cNvSpPr/>
          <p:nvPr/>
        </p:nvSpPr>
        <p:spPr>
          <a:xfrm>
            <a:off x="7360556" y="2288501"/>
            <a:ext cx="429768" cy="237744"/>
          </a:xfrm>
          <a:prstGeom prst="rect">
            <a:avLst/>
          </a:prstGeom>
          <a:noFill/>
          <a:ln/>
        </p:spPr>
        <p:txBody>
          <a:bodyPr wrap="square" lIns="0" tIns="0" rIns="0" bIns="0" rtlCol="0" anchor="ctr"/>
          <a:lstStyle/>
          <a:p>
            <a:pPr marL="0" indent="0">
              <a:buNone/>
            </a:pPr>
            <a:r>
              <a:rPr lang="en-US" sz="800" b="1">
                <a:solidFill>
                  <a:srgbClr val="FFFFFF"/>
                </a:solidFill>
                <a:latin typeface="Consolas" pitchFamily="34" charset="0"/>
                <a:ea typeface="Consolas" pitchFamily="34" charset="-122"/>
                <a:cs typeface="Consolas" pitchFamily="34" charset="-120"/>
              </a:rPr>
              <a:t>…</a:t>
            </a:r>
            <a:endParaRPr lang="en-US" sz="800"/>
          </a:p>
        </p:txBody>
      </p:sp>
      <p:sp>
        <p:nvSpPr>
          <p:cNvPr id="75" name="Shape 51">
            <a:extLst>
              <a:ext uri="{FF2B5EF4-FFF2-40B4-BE49-F238E27FC236}">
                <a16:creationId xmlns:a16="http://schemas.microsoft.com/office/drawing/2014/main" id="{BCC376A3-A0A5-59AB-A763-78A17C8E9C79}"/>
              </a:ext>
            </a:extLst>
          </p:cNvPr>
          <p:cNvSpPr/>
          <p:nvPr/>
        </p:nvSpPr>
        <p:spPr>
          <a:xfrm>
            <a:off x="7314836" y="2526245"/>
            <a:ext cx="502920" cy="237744"/>
          </a:xfrm>
          <a:prstGeom prst="rect">
            <a:avLst/>
          </a:prstGeom>
          <a:solidFill>
            <a:srgbClr val="FFFFFF"/>
          </a:solidFill>
          <a:ln w="9525">
            <a:solidFill>
              <a:srgbClr val="D8D2CB"/>
            </a:solidFill>
            <a:prstDash val="solid"/>
          </a:ln>
        </p:spPr>
        <p:txBody>
          <a:bodyPr/>
          <a:lstStyle/>
          <a:p>
            <a:endParaRPr lang="en-US"/>
          </a:p>
        </p:txBody>
      </p:sp>
      <p:sp>
        <p:nvSpPr>
          <p:cNvPr id="76" name="Text 52">
            <a:extLst>
              <a:ext uri="{FF2B5EF4-FFF2-40B4-BE49-F238E27FC236}">
                <a16:creationId xmlns:a16="http://schemas.microsoft.com/office/drawing/2014/main" id="{DF1F9B71-9278-F30F-F018-4FC37B195078}"/>
              </a:ext>
            </a:extLst>
          </p:cNvPr>
          <p:cNvSpPr/>
          <p:nvPr/>
        </p:nvSpPr>
        <p:spPr>
          <a:xfrm>
            <a:off x="7360556" y="2526245"/>
            <a:ext cx="429768" cy="237744"/>
          </a:xfrm>
          <a:prstGeom prst="rect">
            <a:avLst/>
          </a:prstGeom>
          <a:noFill/>
          <a:ln/>
        </p:spPr>
        <p:txBody>
          <a:bodyPr wrap="square" lIns="0" tIns="0" rIns="0" bIns="0" rtlCol="0" anchor="ctr"/>
          <a:lstStyle/>
          <a:p>
            <a:pPr marL="0" indent="0">
              <a:buNone/>
            </a:pPr>
            <a:r>
              <a:rPr lang="en-US" sz="850">
                <a:solidFill>
                  <a:srgbClr val="1B2330"/>
                </a:solidFill>
                <a:latin typeface="Calibri" pitchFamily="34" charset="0"/>
                <a:ea typeface="Calibri" pitchFamily="34" charset="-122"/>
                <a:cs typeface="Calibri" pitchFamily="34" charset="-120"/>
              </a:rPr>
              <a:t>…</a:t>
            </a:r>
            <a:endParaRPr lang="en-US" sz="850"/>
          </a:p>
        </p:txBody>
      </p:sp>
      <p:sp>
        <p:nvSpPr>
          <p:cNvPr id="77" name="Shape 53">
            <a:extLst>
              <a:ext uri="{FF2B5EF4-FFF2-40B4-BE49-F238E27FC236}">
                <a16:creationId xmlns:a16="http://schemas.microsoft.com/office/drawing/2014/main" id="{E30A925E-7A0E-7758-5365-4B8D7A3C82CE}"/>
              </a:ext>
            </a:extLst>
          </p:cNvPr>
          <p:cNvSpPr/>
          <p:nvPr/>
        </p:nvSpPr>
        <p:spPr>
          <a:xfrm>
            <a:off x="7314836" y="2763989"/>
            <a:ext cx="502920" cy="237744"/>
          </a:xfrm>
          <a:prstGeom prst="rect">
            <a:avLst/>
          </a:prstGeom>
          <a:solidFill>
            <a:srgbClr val="FFFFFF"/>
          </a:solidFill>
          <a:ln w="9525">
            <a:solidFill>
              <a:srgbClr val="D8D2CB"/>
            </a:solidFill>
            <a:prstDash val="solid"/>
          </a:ln>
        </p:spPr>
        <p:txBody>
          <a:bodyPr/>
          <a:lstStyle/>
          <a:p>
            <a:endParaRPr lang="en-US"/>
          </a:p>
        </p:txBody>
      </p:sp>
      <p:sp>
        <p:nvSpPr>
          <p:cNvPr id="78" name="Text 54">
            <a:extLst>
              <a:ext uri="{FF2B5EF4-FFF2-40B4-BE49-F238E27FC236}">
                <a16:creationId xmlns:a16="http://schemas.microsoft.com/office/drawing/2014/main" id="{B387BE1A-DDDA-BF93-B7E9-593F226DC550}"/>
              </a:ext>
            </a:extLst>
          </p:cNvPr>
          <p:cNvSpPr/>
          <p:nvPr/>
        </p:nvSpPr>
        <p:spPr>
          <a:xfrm>
            <a:off x="7360556" y="2763989"/>
            <a:ext cx="429768" cy="237744"/>
          </a:xfrm>
          <a:prstGeom prst="rect">
            <a:avLst/>
          </a:prstGeom>
          <a:noFill/>
          <a:ln/>
        </p:spPr>
        <p:txBody>
          <a:bodyPr wrap="square" lIns="0" tIns="0" rIns="0" bIns="0" rtlCol="0" anchor="ctr"/>
          <a:lstStyle/>
          <a:p>
            <a:pPr marL="0" indent="0">
              <a:buNone/>
            </a:pPr>
            <a:r>
              <a:rPr lang="en-US" sz="850">
                <a:solidFill>
                  <a:srgbClr val="1B2330"/>
                </a:solidFill>
                <a:latin typeface="Calibri" pitchFamily="34" charset="0"/>
                <a:ea typeface="Calibri" pitchFamily="34" charset="-122"/>
                <a:cs typeface="Calibri" pitchFamily="34" charset="-120"/>
              </a:rPr>
              <a:t>…</a:t>
            </a:r>
            <a:endParaRPr lang="en-US" sz="850"/>
          </a:p>
        </p:txBody>
      </p:sp>
      <p:sp>
        <p:nvSpPr>
          <p:cNvPr id="79" name="Text 55">
            <a:extLst>
              <a:ext uri="{FF2B5EF4-FFF2-40B4-BE49-F238E27FC236}">
                <a16:creationId xmlns:a16="http://schemas.microsoft.com/office/drawing/2014/main" id="{B88F3A5C-CDB6-038C-7DD9-E5D01F30B411}"/>
              </a:ext>
            </a:extLst>
          </p:cNvPr>
          <p:cNvSpPr/>
          <p:nvPr/>
        </p:nvSpPr>
        <p:spPr>
          <a:xfrm>
            <a:off x="4708796" y="3063305"/>
            <a:ext cx="3886200" cy="176171"/>
          </a:xfrm>
          <a:prstGeom prst="rect">
            <a:avLst/>
          </a:prstGeom>
          <a:noFill/>
          <a:ln/>
        </p:spPr>
        <p:txBody>
          <a:bodyPr wrap="square" lIns="0" tIns="0" rIns="0" bIns="0" rtlCol="0" anchor="ctr"/>
          <a:lstStyle/>
          <a:p>
            <a:pPr marL="0" indent="0">
              <a:buNone/>
            </a:pPr>
            <a:r>
              <a:rPr lang="en-US" sz="1400" i="1">
                <a:solidFill>
                  <a:srgbClr val="7A828E"/>
                </a:solidFill>
                <a:latin typeface="Calibri" pitchFamily="34" charset="0"/>
                <a:ea typeface="Calibri" pitchFamily="34" charset="-122"/>
                <a:cs typeface="Calibri" pitchFamily="34" charset="-120"/>
              </a:rPr>
              <a:t>700+ attributes with controlled values</a:t>
            </a:r>
            <a:endParaRPr lang="en-US" sz="1400"/>
          </a:p>
        </p:txBody>
      </p:sp>
    </p:spTree>
    <p:extLst>
      <p:ext uri="{BB962C8B-B14F-4D97-AF65-F5344CB8AC3E}">
        <p14:creationId xmlns:p14="http://schemas.microsoft.com/office/powerpoint/2010/main" val="23365889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1"/>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9" grpId="0" animBg="1"/>
      <p:bldP spid="28" grpId="0" animBg="1"/>
      <p:bldP spid="32" grpId="0" animBg="1"/>
      <p:bldP spid="41" grpId="0" animBg="1"/>
      <p:bldP spid="43" grpId="0" animBg="1"/>
      <p:bldP spid="11" grpId="0"/>
      <p:bldP spid="13" grpId="0"/>
      <p:bldP spid="14" grpId="0"/>
      <p:bldP spid="15" grpId="0"/>
      <p:bldP spid="18" grpId="0"/>
      <p:bldP spid="24" grpId="0"/>
    </p:bldLst>
  </p:timing>
  <p:extLst>
    <p:ext uri="{6950BFC3-D8DA-4A85-94F7-54DA5524770B}">
      <p188:commentRel xmlns:p188="http://schemas.microsoft.com/office/powerpoint/2018/8/main" r:id="rId3"/>
    </p:ext>
  </p:extLst>
</p:sld>
</file>

<file path=ppt/slides/slide9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1647E886-C470-59C4-71C9-3998B667DFBB}"/>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34321B59-CC13-2283-D2FE-3FB11BF9F745}"/>
              </a:ext>
            </a:extLst>
          </p:cNvPr>
          <p:cNvSpPr/>
          <p:nvPr/>
        </p:nvSpPr>
        <p:spPr>
          <a:xfrm>
            <a:off x="457200" y="301752"/>
            <a:ext cx="3840480" cy="274320"/>
          </a:xfrm>
          <a:prstGeom prst="rect">
            <a:avLst/>
          </a:prstGeom>
          <a:noFill/>
          <a:ln/>
        </p:spPr>
        <p:txBody>
          <a:bodyPr wrap="square" lIns="0" tIns="0" rIns="0" bIns="0" rtlCol="0" anchor="ctr"/>
          <a:lstStyle/>
          <a:p>
            <a:r>
              <a:rPr lang="en-US" sz="1100" b="1" kern="0" spc="200">
                <a:solidFill>
                  <a:srgbClr val="004791"/>
                </a:solidFill>
                <a:ea typeface="Calibri"/>
                <a:cs typeface="Calibri"/>
              </a:rPr>
              <a:t>THIRD GENERATION</a:t>
            </a:r>
          </a:p>
        </p:txBody>
      </p:sp>
      <p:sp>
        <p:nvSpPr>
          <p:cNvPr id="9" name="Text 7">
            <a:extLst>
              <a:ext uri="{FF2B5EF4-FFF2-40B4-BE49-F238E27FC236}">
                <a16:creationId xmlns:a16="http://schemas.microsoft.com/office/drawing/2014/main" id="{1EE9CA81-441E-FD09-555E-105288F784B9}"/>
              </a:ext>
            </a:extLst>
          </p:cNvPr>
          <p:cNvSpPr/>
          <p:nvPr/>
        </p:nvSpPr>
        <p:spPr>
          <a:xfrm>
            <a:off x="460794" y="868680"/>
            <a:ext cx="7941334" cy="822960"/>
          </a:xfrm>
          <a:prstGeom prst="rect">
            <a:avLst/>
          </a:prstGeom>
          <a:noFill/>
          <a:ln/>
        </p:spPr>
        <p:txBody>
          <a:bodyPr wrap="square" lIns="0" tIns="0" rIns="0" bIns="0" rtlCol="0" anchor="ctr"/>
          <a:lstStyle/>
          <a:p>
            <a:r>
              <a:rPr lang="en-US" sz="3600" b="1">
                <a:solidFill>
                  <a:srgbClr val="1B2A4A"/>
                </a:solidFill>
                <a:latin typeface="Bookman Old Style"/>
              </a:rPr>
              <a:t>Complexity of Schemata</a:t>
            </a:r>
            <a:endParaRPr lang="en-US"/>
          </a:p>
        </p:txBody>
      </p:sp>
      <p:sp>
        <p:nvSpPr>
          <p:cNvPr id="20" name="Text 17">
            <a:extLst>
              <a:ext uri="{FF2B5EF4-FFF2-40B4-BE49-F238E27FC236}">
                <a16:creationId xmlns:a16="http://schemas.microsoft.com/office/drawing/2014/main" id="{D0EFF5B8-5361-FBD8-5E65-2C1C5D3FD95C}"/>
              </a:ext>
            </a:extLst>
          </p:cNvPr>
          <p:cNvSpPr/>
          <p:nvPr/>
        </p:nvSpPr>
        <p:spPr>
          <a:xfrm>
            <a:off x="457200" y="4832604"/>
            <a:ext cx="2743200" cy="146304"/>
          </a:xfrm>
          <a:prstGeom prst="rect">
            <a:avLst/>
          </a:prstGeom>
          <a:noFill/>
          <a:ln/>
        </p:spPr>
        <p:txBody>
          <a:bodyPr wrap="square" lIns="0" tIns="0" rIns="0" bIns="0" rtlCol="0" anchor="ctr"/>
          <a:lstStyle/>
          <a:p>
            <a:pPr marL="0" indent="0" algn="l">
              <a:buNone/>
            </a:pPr>
            <a:r>
              <a:rPr lang="en-US" sz="800" b="1" kern="0" spc="100">
                <a:solidFill>
                  <a:srgbClr val="004791"/>
                </a:solidFill>
                <a:latin typeface="Calibri" pitchFamily="34" charset="0"/>
                <a:ea typeface="Calibri" pitchFamily="34" charset="-122"/>
                <a:cs typeface="Calibri" pitchFamily="34" charset="-120"/>
              </a:rPr>
              <a:t>KTH</a:t>
            </a:r>
            <a:r>
              <a:rPr lang="en-US" sz="800" kern="0" spc="100">
                <a:solidFill>
                  <a:srgbClr val="C9C3BB"/>
                </a:solidFill>
                <a:latin typeface="Calibri" pitchFamily="34" charset="0"/>
                <a:ea typeface="Calibri" pitchFamily="34" charset="-122"/>
                <a:cs typeface="Calibri" pitchFamily="34" charset="-120"/>
              </a:rPr>
              <a:t>  /  </a:t>
            </a:r>
            <a:r>
              <a:rPr lang="en-US" sz="800" b="1" kern="0" spc="100">
                <a:solidFill>
                  <a:srgbClr val="57068C"/>
                </a:solidFill>
                <a:latin typeface="Calibri" pitchFamily="34" charset="0"/>
                <a:ea typeface="Calibri" pitchFamily="34" charset="-122"/>
                <a:cs typeface="Calibri" pitchFamily="34" charset="-120"/>
              </a:rPr>
              <a:t>NYU</a:t>
            </a:r>
            <a:r>
              <a:rPr lang="en-US" sz="800" kern="0" spc="100">
                <a:solidFill>
                  <a:srgbClr val="C9C3BB"/>
                </a:solidFill>
                <a:latin typeface="Calibri" pitchFamily="34" charset="0"/>
                <a:ea typeface="Calibri" pitchFamily="34" charset="-122"/>
                <a:cs typeface="Calibri" pitchFamily="34" charset="-120"/>
              </a:rPr>
              <a:t>  /  </a:t>
            </a:r>
            <a:r>
              <a:rPr lang="en-US" sz="800" b="1" kern="0" spc="100">
                <a:solidFill>
                  <a:srgbClr val="0066B3"/>
                </a:solidFill>
                <a:latin typeface="Calibri" pitchFamily="34" charset="0"/>
                <a:ea typeface="Calibri" pitchFamily="34" charset="-122"/>
                <a:cs typeface="Calibri" pitchFamily="34" charset="-120"/>
              </a:rPr>
              <a:t>TU Wien</a:t>
            </a:r>
            <a:endParaRPr lang="en-US" sz="800"/>
          </a:p>
        </p:txBody>
      </p:sp>
      <p:sp>
        <p:nvSpPr>
          <p:cNvPr id="21" name="Text 18">
            <a:extLst>
              <a:ext uri="{FF2B5EF4-FFF2-40B4-BE49-F238E27FC236}">
                <a16:creationId xmlns:a16="http://schemas.microsoft.com/office/drawing/2014/main" id="{C416DF93-1C7C-A7A5-FB6E-D632F934891F}"/>
              </a:ext>
            </a:extLst>
          </p:cNvPr>
          <p:cNvSpPr/>
          <p:nvPr/>
        </p:nvSpPr>
        <p:spPr>
          <a:xfrm>
            <a:off x="5486400" y="4823460"/>
            <a:ext cx="2743200" cy="164592"/>
          </a:xfrm>
          <a:prstGeom prst="rect">
            <a:avLst/>
          </a:prstGeom>
          <a:noFill/>
          <a:ln/>
        </p:spPr>
        <p:txBody>
          <a:bodyPr wrap="square" lIns="0" tIns="0" rIns="0" bIns="0" rtlCol="0" anchor="ctr"/>
          <a:lstStyle/>
          <a:p>
            <a:pPr algn="r"/>
            <a:r>
              <a:rPr lang="en-US" sz="800">
                <a:solidFill>
                  <a:srgbClr val="5C6470"/>
                </a:solidFill>
                <a:latin typeface="Calibri"/>
                <a:ea typeface="Calibri"/>
                <a:cs typeface="Calibri"/>
              </a:rPr>
              <a:t>Christos Koutras</a:t>
            </a:r>
            <a:endParaRPr lang="en-US"/>
          </a:p>
        </p:txBody>
      </p:sp>
      <p:sp>
        <p:nvSpPr>
          <p:cNvPr id="22" name="Text 19">
            <a:extLst>
              <a:ext uri="{FF2B5EF4-FFF2-40B4-BE49-F238E27FC236}">
                <a16:creationId xmlns:a16="http://schemas.microsoft.com/office/drawing/2014/main" id="{D17F4D87-EDA7-A6DE-D360-9DB84FE3B2C4}"/>
              </a:ext>
            </a:extLst>
          </p:cNvPr>
          <p:cNvSpPr/>
          <p:nvPr/>
        </p:nvSpPr>
        <p:spPr>
          <a:xfrm>
            <a:off x="8321040" y="4823460"/>
            <a:ext cx="365760" cy="164592"/>
          </a:xfrm>
          <a:prstGeom prst="rect">
            <a:avLst/>
          </a:prstGeom>
          <a:noFill/>
          <a:ln/>
        </p:spPr>
        <p:txBody>
          <a:bodyPr wrap="square" lIns="0" tIns="0" rIns="0" bIns="0" rtlCol="0" anchor="ctr"/>
          <a:lstStyle/>
          <a:p>
            <a:pPr marL="0" indent="0" algn="r">
              <a:buNone/>
            </a:pPr>
            <a:fld id="{00000000-0000-0000-0000-000000000046}" type="slidenum">
              <a:rPr lang="en-US" sz="800">
                <a:solidFill>
                  <a:srgbClr val="5C6470"/>
                </a:solidFill>
                <a:latin typeface="Calibri" pitchFamily="34" charset="0"/>
                <a:ea typeface="Calibri" pitchFamily="34" charset="-122"/>
                <a:cs typeface="Calibri" pitchFamily="34" charset="-120"/>
              </a:rPr>
              <a:t>91</a:t>
            </a:fld>
            <a:endParaRPr lang="en-US" sz="800"/>
          </a:p>
        </p:txBody>
      </p:sp>
      <p:sp>
        <p:nvSpPr>
          <p:cNvPr id="23" name="Footer Divider">
            <a:extLst>
              <a:ext uri="{FF2B5EF4-FFF2-40B4-BE49-F238E27FC236}">
                <a16:creationId xmlns:a16="http://schemas.microsoft.com/office/drawing/2014/main" id="{79DC755D-82C0-C496-F0E3-6502F5D3DE5E}"/>
              </a:ext>
            </a:extLst>
          </p:cNvPr>
          <p:cNvSpPr/>
          <p:nvPr/>
        </p:nvSpPr>
        <p:spPr>
          <a:xfrm>
            <a:off x="457200" y="4721380"/>
            <a:ext cx="8229600" cy="9525"/>
          </a:xfrm>
          <a:prstGeom prst="rect">
            <a:avLst/>
          </a:prstGeom>
          <a:solidFill>
            <a:srgbClr val="C9C3BB"/>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SE"/>
          </a:p>
        </p:txBody>
      </p:sp>
      <p:sp>
        <p:nvSpPr>
          <p:cNvPr id="17" name="Text 13">
            <a:extLst>
              <a:ext uri="{FF2B5EF4-FFF2-40B4-BE49-F238E27FC236}">
                <a16:creationId xmlns:a16="http://schemas.microsoft.com/office/drawing/2014/main" id="{B4ECD704-8093-55E8-D78D-644DB23A0E48}"/>
              </a:ext>
            </a:extLst>
          </p:cNvPr>
          <p:cNvSpPr/>
          <p:nvPr/>
        </p:nvSpPr>
        <p:spPr>
          <a:xfrm>
            <a:off x="552450" y="1661619"/>
            <a:ext cx="2194560" cy="256032"/>
          </a:xfrm>
          <a:prstGeom prst="rect">
            <a:avLst/>
          </a:prstGeom>
          <a:noFill/>
          <a:ln/>
        </p:spPr>
        <p:txBody>
          <a:bodyPr wrap="square" lIns="0" tIns="0" rIns="0" bIns="0" rtlCol="0" anchor="ctr"/>
          <a:lstStyle/>
          <a:p>
            <a:pPr marL="0" indent="0">
              <a:buNone/>
            </a:pPr>
            <a:r>
              <a:rPr lang="en-US" sz="1400" b="1">
                <a:solidFill>
                  <a:srgbClr val="1B2A4A"/>
                </a:solidFill>
                <a:latin typeface="Calibri" pitchFamily="34" charset="0"/>
                <a:ea typeface="Calibri" pitchFamily="34" charset="-122"/>
                <a:cs typeface="Calibri" pitchFamily="34" charset="-120"/>
              </a:rPr>
              <a:t>One source column…</a:t>
            </a:r>
            <a:endParaRPr lang="en-US" sz="1400"/>
          </a:p>
        </p:txBody>
      </p:sp>
      <p:sp>
        <p:nvSpPr>
          <p:cNvPr id="27" name="Text 14">
            <a:extLst>
              <a:ext uri="{FF2B5EF4-FFF2-40B4-BE49-F238E27FC236}">
                <a16:creationId xmlns:a16="http://schemas.microsoft.com/office/drawing/2014/main" id="{1E468E01-CFEA-69E7-4A61-8DCFD036990E}"/>
              </a:ext>
            </a:extLst>
          </p:cNvPr>
          <p:cNvSpPr/>
          <p:nvPr/>
        </p:nvSpPr>
        <p:spPr>
          <a:xfrm>
            <a:off x="2884170" y="1661619"/>
            <a:ext cx="5852160" cy="256032"/>
          </a:xfrm>
          <a:prstGeom prst="rect">
            <a:avLst/>
          </a:prstGeom>
          <a:noFill/>
          <a:ln/>
        </p:spPr>
        <p:txBody>
          <a:bodyPr wrap="square" lIns="0" tIns="0" rIns="0" bIns="0" rtlCol="0" anchor="ctr"/>
          <a:lstStyle/>
          <a:p>
            <a:pPr marL="0" indent="0">
              <a:buNone/>
            </a:pPr>
            <a:r>
              <a:rPr lang="en-US" sz="1400" b="1">
                <a:solidFill>
                  <a:srgbClr val="E0156F"/>
                </a:solidFill>
                <a:latin typeface="Calibri" pitchFamily="34" charset="0"/>
                <a:ea typeface="Calibri" pitchFamily="34" charset="-122"/>
                <a:cs typeface="Calibri" pitchFamily="34" charset="-120"/>
              </a:rPr>
              <a:t>…three plausible GDC targets. Which one?</a:t>
            </a:r>
            <a:endParaRPr lang="en-US" sz="1400"/>
          </a:p>
        </p:txBody>
      </p:sp>
      <p:sp>
        <p:nvSpPr>
          <p:cNvPr id="29" name="Shape 15">
            <a:extLst>
              <a:ext uri="{FF2B5EF4-FFF2-40B4-BE49-F238E27FC236}">
                <a16:creationId xmlns:a16="http://schemas.microsoft.com/office/drawing/2014/main" id="{15E7E61A-0A5E-B97E-F1E8-DB052CFF7482}"/>
              </a:ext>
            </a:extLst>
          </p:cNvPr>
          <p:cNvSpPr/>
          <p:nvPr/>
        </p:nvSpPr>
        <p:spPr>
          <a:xfrm>
            <a:off x="275132" y="2018235"/>
            <a:ext cx="2194560" cy="475488"/>
          </a:xfrm>
          <a:prstGeom prst="rect">
            <a:avLst/>
          </a:prstGeom>
          <a:solidFill>
            <a:srgbClr val="1B2A4A"/>
          </a:solidFill>
          <a:ln w="6350">
            <a:solidFill>
              <a:srgbClr val="1B2A4A"/>
            </a:solidFill>
            <a:prstDash val="solid"/>
          </a:ln>
        </p:spPr>
        <p:txBody>
          <a:bodyPr/>
          <a:lstStyle/>
          <a:p>
            <a:endParaRPr lang="en-US"/>
          </a:p>
        </p:txBody>
      </p:sp>
      <p:sp>
        <p:nvSpPr>
          <p:cNvPr id="30" name="Text 16">
            <a:extLst>
              <a:ext uri="{FF2B5EF4-FFF2-40B4-BE49-F238E27FC236}">
                <a16:creationId xmlns:a16="http://schemas.microsoft.com/office/drawing/2014/main" id="{1C742752-A267-D382-2D64-9FB230567654}"/>
              </a:ext>
            </a:extLst>
          </p:cNvPr>
          <p:cNvSpPr/>
          <p:nvPr/>
        </p:nvSpPr>
        <p:spPr>
          <a:xfrm>
            <a:off x="348284" y="2018235"/>
            <a:ext cx="2231136" cy="475488"/>
          </a:xfrm>
          <a:prstGeom prst="rect">
            <a:avLst/>
          </a:prstGeom>
          <a:noFill/>
          <a:ln/>
        </p:spPr>
        <p:txBody>
          <a:bodyPr wrap="square" lIns="0" tIns="0" rIns="0" bIns="0" rtlCol="0" anchor="ctr"/>
          <a:lstStyle/>
          <a:p>
            <a:pPr marL="0" indent="0">
              <a:lnSpc>
                <a:spcPts val="1500"/>
              </a:lnSpc>
              <a:buNone/>
            </a:pPr>
            <a:r>
              <a:rPr lang="en-US" sz="1400" b="1">
                <a:solidFill>
                  <a:srgbClr val="FFFFFF"/>
                </a:solidFill>
                <a:latin typeface="Consolas" pitchFamily="34" charset="0"/>
                <a:ea typeface="Consolas" pitchFamily="34" charset="-122"/>
                <a:cs typeface="Consolas" pitchFamily="34" charset="-120"/>
              </a:rPr>
              <a:t>Histologic_Grade_FIGO</a:t>
            </a:r>
            <a:endParaRPr lang="en-US" sz="1400"/>
          </a:p>
        </p:txBody>
      </p:sp>
      <p:sp>
        <p:nvSpPr>
          <p:cNvPr id="34" name="Shape 17">
            <a:extLst>
              <a:ext uri="{FF2B5EF4-FFF2-40B4-BE49-F238E27FC236}">
                <a16:creationId xmlns:a16="http://schemas.microsoft.com/office/drawing/2014/main" id="{8CDA881A-31FD-B889-3A51-D361EEE2F401}"/>
              </a:ext>
            </a:extLst>
          </p:cNvPr>
          <p:cNvSpPr/>
          <p:nvPr/>
        </p:nvSpPr>
        <p:spPr>
          <a:xfrm>
            <a:off x="275132" y="2493723"/>
            <a:ext cx="2194560" cy="310896"/>
          </a:xfrm>
          <a:prstGeom prst="rect">
            <a:avLst/>
          </a:prstGeom>
          <a:solidFill>
            <a:srgbClr val="FFFFFF"/>
          </a:solidFill>
          <a:ln w="9525">
            <a:solidFill>
              <a:srgbClr val="D8D2CB"/>
            </a:solidFill>
            <a:prstDash val="solid"/>
          </a:ln>
        </p:spPr>
        <p:txBody>
          <a:bodyPr/>
          <a:lstStyle/>
          <a:p>
            <a:endParaRPr lang="en-US"/>
          </a:p>
        </p:txBody>
      </p:sp>
      <p:sp>
        <p:nvSpPr>
          <p:cNvPr id="35" name="Text 18">
            <a:extLst>
              <a:ext uri="{FF2B5EF4-FFF2-40B4-BE49-F238E27FC236}">
                <a16:creationId xmlns:a16="http://schemas.microsoft.com/office/drawing/2014/main" id="{516A92DB-BE77-1A7F-7777-3D165BBECFC3}"/>
              </a:ext>
            </a:extLst>
          </p:cNvPr>
          <p:cNvSpPr/>
          <p:nvPr/>
        </p:nvSpPr>
        <p:spPr>
          <a:xfrm>
            <a:off x="348284" y="2493723"/>
            <a:ext cx="1837944" cy="310896"/>
          </a:xfrm>
          <a:prstGeom prst="rect">
            <a:avLst/>
          </a:prstGeom>
          <a:noFill/>
          <a:ln/>
        </p:spPr>
        <p:txBody>
          <a:bodyPr wrap="square" lIns="0" tIns="0" rIns="0" bIns="0" rtlCol="0" anchor="ctr"/>
          <a:lstStyle/>
          <a:p>
            <a:pPr marL="0" indent="0">
              <a:buNone/>
            </a:pPr>
            <a:r>
              <a:rPr lang="en-US" sz="1400">
                <a:solidFill>
                  <a:srgbClr val="1B2330"/>
                </a:solidFill>
                <a:latin typeface="Calibri" pitchFamily="34" charset="0"/>
                <a:ea typeface="Calibri" pitchFamily="34" charset="-122"/>
                <a:cs typeface="Calibri" pitchFamily="34" charset="-120"/>
              </a:rPr>
              <a:t>FIGO grade 1</a:t>
            </a:r>
            <a:endParaRPr lang="en-US" sz="1400"/>
          </a:p>
        </p:txBody>
      </p:sp>
      <p:sp>
        <p:nvSpPr>
          <p:cNvPr id="36" name="Shape 19">
            <a:extLst>
              <a:ext uri="{FF2B5EF4-FFF2-40B4-BE49-F238E27FC236}">
                <a16:creationId xmlns:a16="http://schemas.microsoft.com/office/drawing/2014/main" id="{5F840A7D-203B-EF51-4548-FE8CDA904935}"/>
              </a:ext>
            </a:extLst>
          </p:cNvPr>
          <p:cNvSpPr/>
          <p:nvPr/>
        </p:nvSpPr>
        <p:spPr>
          <a:xfrm>
            <a:off x="275132" y="2804619"/>
            <a:ext cx="2194560" cy="310896"/>
          </a:xfrm>
          <a:prstGeom prst="rect">
            <a:avLst/>
          </a:prstGeom>
          <a:solidFill>
            <a:srgbClr val="FFFFFF"/>
          </a:solidFill>
          <a:ln w="9525">
            <a:solidFill>
              <a:srgbClr val="D8D2CB"/>
            </a:solidFill>
            <a:prstDash val="solid"/>
          </a:ln>
        </p:spPr>
        <p:txBody>
          <a:bodyPr/>
          <a:lstStyle/>
          <a:p>
            <a:endParaRPr lang="en-US"/>
          </a:p>
        </p:txBody>
      </p:sp>
      <p:sp>
        <p:nvSpPr>
          <p:cNvPr id="38" name="Text 20">
            <a:extLst>
              <a:ext uri="{FF2B5EF4-FFF2-40B4-BE49-F238E27FC236}">
                <a16:creationId xmlns:a16="http://schemas.microsoft.com/office/drawing/2014/main" id="{FDF54C1A-687A-1085-4E64-38F899C3DE6F}"/>
              </a:ext>
            </a:extLst>
          </p:cNvPr>
          <p:cNvSpPr/>
          <p:nvPr/>
        </p:nvSpPr>
        <p:spPr>
          <a:xfrm>
            <a:off x="348284" y="2804619"/>
            <a:ext cx="1837944" cy="310896"/>
          </a:xfrm>
          <a:prstGeom prst="rect">
            <a:avLst/>
          </a:prstGeom>
          <a:noFill/>
          <a:ln/>
        </p:spPr>
        <p:txBody>
          <a:bodyPr wrap="square" lIns="0" tIns="0" rIns="0" bIns="0" rtlCol="0" anchor="ctr"/>
          <a:lstStyle/>
          <a:p>
            <a:pPr marL="0" indent="0">
              <a:buNone/>
            </a:pPr>
            <a:r>
              <a:rPr lang="en-US" sz="1400">
                <a:solidFill>
                  <a:srgbClr val="1B2330"/>
                </a:solidFill>
                <a:latin typeface="Calibri" pitchFamily="34" charset="0"/>
                <a:ea typeface="Calibri" pitchFamily="34" charset="-122"/>
                <a:cs typeface="Calibri" pitchFamily="34" charset="-120"/>
              </a:rPr>
              <a:t>FIGO grade 2</a:t>
            </a:r>
            <a:endParaRPr lang="en-US" sz="1400"/>
          </a:p>
        </p:txBody>
      </p:sp>
      <p:sp>
        <p:nvSpPr>
          <p:cNvPr id="39" name="Shape 21">
            <a:extLst>
              <a:ext uri="{FF2B5EF4-FFF2-40B4-BE49-F238E27FC236}">
                <a16:creationId xmlns:a16="http://schemas.microsoft.com/office/drawing/2014/main" id="{865A6EA0-E286-A582-8165-67CE609852B7}"/>
              </a:ext>
            </a:extLst>
          </p:cNvPr>
          <p:cNvSpPr/>
          <p:nvPr/>
        </p:nvSpPr>
        <p:spPr>
          <a:xfrm>
            <a:off x="275132" y="3115515"/>
            <a:ext cx="2194560" cy="310896"/>
          </a:xfrm>
          <a:prstGeom prst="rect">
            <a:avLst/>
          </a:prstGeom>
          <a:solidFill>
            <a:srgbClr val="FFFFFF"/>
          </a:solidFill>
          <a:ln w="9525">
            <a:solidFill>
              <a:srgbClr val="D8D2CB"/>
            </a:solidFill>
            <a:prstDash val="solid"/>
          </a:ln>
        </p:spPr>
        <p:txBody>
          <a:bodyPr/>
          <a:lstStyle/>
          <a:p>
            <a:endParaRPr lang="en-US"/>
          </a:p>
        </p:txBody>
      </p:sp>
      <p:sp>
        <p:nvSpPr>
          <p:cNvPr id="80" name="Text 22">
            <a:extLst>
              <a:ext uri="{FF2B5EF4-FFF2-40B4-BE49-F238E27FC236}">
                <a16:creationId xmlns:a16="http://schemas.microsoft.com/office/drawing/2014/main" id="{9C7CF920-7E32-09B8-ED37-CE3D553EFA3A}"/>
              </a:ext>
            </a:extLst>
          </p:cNvPr>
          <p:cNvSpPr/>
          <p:nvPr/>
        </p:nvSpPr>
        <p:spPr>
          <a:xfrm>
            <a:off x="348284" y="3115515"/>
            <a:ext cx="1837944" cy="310896"/>
          </a:xfrm>
          <a:prstGeom prst="rect">
            <a:avLst/>
          </a:prstGeom>
          <a:noFill/>
          <a:ln/>
        </p:spPr>
        <p:txBody>
          <a:bodyPr wrap="square" lIns="0" tIns="0" rIns="0" bIns="0" rtlCol="0" anchor="ctr"/>
          <a:lstStyle/>
          <a:p>
            <a:pPr marL="0" indent="0">
              <a:buNone/>
            </a:pPr>
            <a:r>
              <a:rPr lang="en-US" sz="1400">
                <a:solidFill>
                  <a:srgbClr val="1B2330"/>
                </a:solidFill>
                <a:latin typeface="Calibri" pitchFamily="34" charset="0"/>
                <a:ea typeface="Calibri" pitchFamily="34" charset="-122"/>
                <a:cs typeface="Calibri" pitchFamily="34" charset="-120"/>
              </a:rPr>
              <a:t>FIGO grade 3</a:t>
            </a:r>
            <a:endParaRPr lang="en-US" sz="1400"/>
          </a:p>
        </p:txBody>
      </p:sp>
      <p:sp>
        <p:nvSpPr>
          <p:cNvPr id="81" name="Shape 23">
            <a:extLst>
              <a:ext uri="{FF2B5EF4-FFF2-40B4-BE49-F238E27FC236}">
                <a16:creationId xmlns:a16="http://schemas.microsoft.com/office/drawing/2014/main" id="{3C60E5BD-DA44-673C-05A7-1E0ED4964093}"/>
              </a:ext>
            </a:extLst>
          </p:cNvPr>
          <p:cNvSpPr/>
          <p:nvPr/>
        </p:nvSpPr>
        <p:spPr>
          <a:xfrm>
            <a:off x="275132" y="3426411"/>
            <a:ext cx="2194560" cy="310896"/>
          </a:xfrm>
          <a:prstGeom prst="rect">
            <a:avLst/>
          </a:prstGeom>
          <a:solidFill>
            <a:srgbClr val="FFFFFF"/>
          </a:solidFill>
          <a:ln w="9525">
            <a:solidFill>
              <a:srgbClr val="D8D2CB"/>
            </a:solidFill>
            <a:prstDash val="solid"/>
          </a:ln>
        </p:spPr>
        <p:txBody>
          <a:bodyPr/>
          <a:lstStyle/>
          <a:p>
            <a:endParaRPr lang="en-US"/>
          </a:p>
        </p:txBody>
      </p:sp>
      <p:sp>
        <p:nvSpPr>
          <p:cNvPr id="82" name="Text 24">
            <a:extLst>
              <a:ext uri="{FF2B5EF4-FFF2-40B4-BE49-F238E27FC236}">
                <a16:creationId xmlns:a16="http://schemas.microsoft.com/office/drawing/2014/main" id="{4D166A41-4DB7-C864-B40B-3F364CA20F48}"/>
              </a:ext>
            </a:extLst>
          </p:cNvPr>
          <p:cNvSpPr/>
          <p:nvPr/>
        </p:nvSpPr>
        <p:spPr>
          <a:xfrm>
            <a:off x="348284" y="3426411"/>
            <a:ext cx="1837944" cy="310896"/>
          </a:xfrm>
          <a:prstGeom prst="rect">
            <a:avLst/>
          </a:prstGeom>
          <a:noFill/>
          <a:ln/>
        </p:spPr>
        <p:txBody>
          <a:bodyPr wrap="square" lIns="0" tIns="0" rIns="0" bIns="0" rtlCol="0" anchor="ctr"/>
          <a:lstStyle/>
          <a:p>
            <a:pPr marL="0" indent="0">
              <a:buNone/>
            </a:pPr>
            <a:r>
              <a:rPr lang="en-US" sz="1400">
                <a:solidFill>
                  <a:srgbClr val="1B2330"/>
                </a:solidFill>
                <a:latin typeface="Calibri" pitchFamily="34" charset="0"/>
                <a:ea typeface="Calibri" pitchFamily="34" charset="-122"/>
                <a:cs typeface="Calibri" pitchFamily="34" charset="-120"/>
              </a:rPr>
              <a:t>…</a:t>
            </a:r>
            <a:endParaRPr lang="en-US" sz="1400"/>
          </a:p>
        </p:txBody>
      </p:sp>
      <p:sp>
        <p:nvSpPr>
          <p:cNvPr id="83" name="Text 25">
            <a:extLst>
              <a:ext uri="{FF2B5EF4-FFF2-40B4-BE49-F238E27FC236}">
                <a16:creationId xmlns:a16="http://schemas.microsoft.com/office/drawing/2014/main" id="{1B9AD36D-7B27-D0C6-FB64-A218DED3D7D1}"/>
              </a:ext>
            </a:extLst>
          </p:cNvPr>
          <p:cNvSpPr/>
          <p:nvPr/>
        </p:nvSpPr>
        <p:spPr>
          <a:xfrm>
            <a:off x="2533850" y="2457147"/>
            <a:ext cx="310896" cy="320040"/>
          </a:xfrm>
          <a:prstGeom prst="rect">
            <a:avLst/>
          </a:prstGeom>
          <a:noFill/>
          <a:ln/>
        </p:spPr>
        <p:txBody>
          <a:bodyPr wrap="square" lIns="0" tIns="0" rIns="0" bIns="0" rtlCol="0" anchor="ctr"/>
          <a:lstStyle/>
          <a:p>
            <a:pPr marL="0" indent="0" algn="ctr">
              <a:buNone/>
            </a:pPr>
            <a:r>
              <a:rPr lang="en-US" sz="1800" b="1">
                <a:solidFill>
                  <a:srgbClr val="E0156F"/>
                </a:solidFill>
                <a:latin typeface="Bookman Old Style" pitchFamily="34" charset="0"/>
                <a:ea typeface="Bookman Old Style" pitchFamily="34" charset="-122"/>
                <a:cs typeface="Bookman Old Style" pitchFamily="34" charset="-120"/>
              </a:rPr>
              <a:t>?</a:t>
            </a:r>
            <a:endParaRPr lang="en-US" sz="1800"/>
          </a:p>
        </p:txBody>
      </p:sp>
      <p:sp>
        <p:nvSpPr>
          <p:cNvPr id="84" name="Shape 26">
            <a:extLst>
              <a:ext uri="{FF2B5EF4-FFF2-40B4-BE49-F238E27FC236}">
                <a16:creationId xmlns:a16="http://schemas.microsoft.com/office/drawing/2014/main" id="{3CD23BD7-4232-078E-760E-66818DBFBF8B}"/>
              </a:ext>
            </a:extLst>
          </p:cNvPr>
          <p:cNvSpPr/>
          <p:nvPr/>
        </p:nvSpPr>
        <p:spPr>
          <a:xfrm>
            <a:off x="2541270" y="2858134"/>
            <a:ext cx="274320" cy="201168"/>
          </a:xfrm>
          <a:prstGeom prst="rightArrow">
            <a:avLst/>
          </a:prstGeom>
          <a:solidFill>
            <a:srgbClr val="D8D2CB"/>
          </a:solidFill>
          <a:ln/>
        </p:spPr>
        <p:txBody>
          <a:bodyPr/>
          <a:lstStyle/>
          <a:p>
            <a:endParaRPr lang="en-US"/>
          </a:p>
        </p:txBody>
      </p:sp>
      <p:sp>
        <p:nvSpPr>
          <p:cNvPr id="85" name="Shape 27">
            <a:extLst>
              <a:ext uri="{FF2B5EF4-FFF2-40B4-BE49-F238E27FC236}">
                <a16:creationId xmlns:a16="http://schemas.microsoft.com/office/drawing/2014/main" id="{608EC9ED-3AAA-BF72-7548-5902A7934467}"/>
              </a:ext>
            </a:extLst>
          </p:cNvPr>
          <p:cNvSpPr/>
          <p:nvPr/>
        </p:nvSpPr>
        <p:spPr>
          <a:xfrm>
            <a:off x="2884170" y="2018235"/>
            <a:ext cx="1691640" cy="475488"/>
          </a:xfrm>
          <a:prstGeom prst="rect">
            <a:avLst/>
          </a:prstGeom>
          <a:solidFill>
            <a:srgbClr val="004791"/>
          </a:solidFill>
          <a:ln w="6350">
            <a:solidFill>
              <a:srgbClr val="004791"/>
            </a:solidFill>
            <a:prstDash val="solid"/>
          </a:ln>
        </p:spPr>
        <p:txBody>
          <a:bodyPr/>
          <a:lstStyle/>
          <a:p>
            <a:endParaRPr lang="en-US"/>
          </a:p>
        </p:txBody>
      </p:sp>
      <p:sp>
        <p:nvSpPr>
          <p:cNvPr id="86" name="Text 28">
            <a:extLst>
              <a:ext uri="{FF2B5EF4-FFF2-40B4-BE49-F238E27FC236}">
                <a16:creationId xmlns:a16="http://schemas.microsoft.com/office/drawing/2014/main" id="{D97A027D-3C1A-641B-8032-3AF7B69C10CC}"/>
              </a:ext>
            </a:extLst>
          </p:cNvPr>
          <p:cNvSpPr/>
          <p:nvPr/>
        </p:nvSpPr>
        <p:spPr>
          <a:xfrm>
            <a:off x="2957322" y="2018235"/>
            <a:ext cx="1563624" cy="475488"/>
          </a:xfrm>
          <a:prstGeom prst="rect">
            <a:avLst/>
          </a:prstGeom>
          <a:noFill/>
          <a:ln/>
        </p:spPr>
        <p:txBody>
          <a:bodyPr wrap="square" lIns="0" tIns="0" rIns="0" bIns="0" rtlCol="0" anchor="ctr"/>
          <a:lstStyle/>
          <a:p>
            <a:pPr marL="0" indent="0">
              <a:lnSpc>
                <a:spcPts val="1500"/>
              </a:lnSpc>
              <a:buNone/>
            </a:pPr>
            <a:r>
              <a:rPr lang="en-US" sz="1400" b="1">
                <a:solidFill>
                  <a:srgbClr val="FFFFFF"/>
                </a:solidFill>
                <a:latin typeface="Consolas" pitchFamily="34" charset="0"/>
                <a:ea typeface="Consolas" pitchFamily="34" charset="-122"/>
                <a:cs typeface="Consolas" pitchFamily="34" charset="-120"/>
              </a:rPr>
              <a:t>tumor_grade</a:t>
            </a:r>
            <a:endParaRPr lang="en-US" sz="1400"/>
          </a:p>
        </p:txBody>
      </p:sp>
      <p:sp>
        <p:nvSpPr>
          <p:cNvPr id="87" name="Shape 29">
            <a:extLst>
              <a:ext uri="{FF2B5EF4-FFF2-40B4-BE49-F238E27FC236}">
                <a16:creationId xmlns:a16="http://schemas.microsoft.com/office/drawing/2014/main" id="{3EC9D6EA-90EF-3B82-EC88-1B226A425208}"/>
              </a:ext>
            </a:extLst>
          </p:cNvPr>
          <p:cNvSpPr/>
          <p:nvPr/>
        </p:nvSpPr>
        <p:spPr>
          <a:xfrm>
            <a:off x="2884170" y="2493723"/>
            <a:ext cx="1691640" cy="310896"/>
          </a:xfrm>
          <a:prstGeom prst="rect">
            <a:avLst/>
          </a:prstGeom>
          <a:solidFill>
            <a:srgbClr val="FFFFFF"/>
          </a:solidFill>
          <a:ln w="9525">
            <a:solidFill>
              <a:srgbClr val="D8D2CB"/>
            </a:solidFill>
            <a:prstDash val="solid"/>
          </a:ln>
        </p:spPr>
        <p:txBody>
          <a:bodyPr/>
          <a:lstStyle/>
          <a:p>
            <a:endParaRPr lang="en-US"/>
          </a:p>
        </p:txBody>
      </p:sp>
      <p:sp>
        <p:nvSpPr>
          <p:cNvPr id="88" name="Text 30">
            <a:extLst>
              <a:ext uri="{FF2B5EF4-FFF2-40B4-BE49-F238E27FC236}">
                <a16:creationId xmlns:a16="http://schemas.microsoft.com/office/drawing/2014/main" id="{94E0C4B1-1ED0-48FF-FF3D-1D2C97FE844E}"/>
              </a:ext>
            </a:extLst>
          </p:cNvPr>
          <p:cNvSpPr/>
          <p:nvPr/>
        </p:nvSpPr>
        <p:spPr>
          <a:xfrm>
            <a:off x="2957322" y="2493723"/>
            <a:ext cx="1563624" cy="310896"/>
          </a:xfrm>
          <a:prstGeom prst="rect">
            <a:avLst/>
          </a:prstGeom>
          <a:noFill/>
          <a:ln/>
        </p:spPr>
        <p:txBody>
          <a:bodyPr wrap="square" lIns="0" tIns="0" rIns="0" bIns="0" rtlCol="0" anchor="ctr"/>
          <a:lstStyle/>
          <a:p>
            <a:pPr marL="0" indent="0">
              <a:buNone/>
            </a:pPr>
            <a:r>
              <a:rPr lang="en-US" sz="1400">
                <a:solidFill>
                  <a:srgbClr val="1B2330"/>
                </a:solidFill>
                <a:latin typeface="Calibri" pitchFamily="34" charset="0"/>
                <a:ea typeface="Calibri" pitchFamily="34" charset="-122"/>
                <a:cs typeface="Calibri" pitchFamily="34" charset="-120"/>
              </a:rPr>
              <a:t>G1</a:t>
            </a:r>
            <a:endParaRPr lang="en-US" sz="1400"/>
          </a:p>
        </p:txBody>
      </p:sp>
      <p:sp>
        <p:nvSpPr>
          <p:cNvPr id="89" name="Shape 31">
            <a:extLst>
              <a:ext uri="{FF2B5EF4-FFF2-40B4-BE49-F238E27FC236}">
                <a16:creationId xmlns:a16="http://schemas.microsoft.com/office/drawing/2014/main" id="{EADD2E49-E36A-2F3E-C89F-38186BBC8D33}"/>
              </a:ext>
            </a:extLst>
          </p:cNvPr>
          <p:cNvSpPr/>
          <p:nvPr/>
        </p:nvSpPr>
        <p:spPr>
          <a:xfrm>
            <a:off x="2884170" y="2804619"/>
            <a:ext cx="1691640" cy="310896"/>
          </a:xfrm>
          <a:prstGeom prst="rect">
            <a:avLst/>
          </a:prstGeom>
          <a:solidFill>
            <a:srgbClr val="FFFFFF"/>
          </a:solidFill>
          <a:ln w="9525">
            <a:solidFill>
              <a:srgbClr val="D8D2CB"/>
            </a:solidFill>
            <a:prstDash val="solid"/>
          </a:ln>
        </p:spPr>
        <p:txBody>
          <a:bodyPr/>
          <a:lstStyle/>
          <a:p>
            <a:endParaRPr lang="en-US"/>
          </a:p>
        </p:txBody>
      </p:sp>
      <p:sp>
        <p:nvSpPr>
          <p:cNvPr id="90" name="Text 32">
            <a:extLst>
              <a:ext uri="{FF2B5EF4-FFF2-40B4-BE49-F238E27FC236}">
                <a16:creationId xmlns:a16="http://schemas.microsoft.com/office/drawing/2014/main" id="{6EDDF5C8-65A7-4DB7-855A-647350010729}"/>
              </a:ext>
            </a:extLst>
          </p:cNvPr>
          <p:cNvSpPr/>
          <p:nvPr/>
        </p:nvSpPr>
        <p:spPr>
          <a:xfrm>
            <a:off x="2957322" y="2804619"/>
            <a:ext cx="1563624" cy="310896"/>
          </a:xfrm>
          <a:prstGeom prst="rect">
            <a:avLst/>
          </a:prstGeom>
          <a:noFill/>
          <a:ln/>
        </p:spPr>
        <p:txBody>
          <a:bodyPr wrap="square" lIns="0" tIns="0" rIns="0" bIns="0" rtlCol="0" anchor="ctr"/>
          <a:lstStyle/>
          <a:p>
            <a:pPr marL="0" indent="0">
              <a:buNone/>
            </a:pPr>
            <a:r>
              <a:rPr lang="en-US" sz="1400">
                <a:solidFill>
                  <a:srgbClr val="1B2330"/>
                </a:solidFill>
                <a:latin typeface="Calibri" pitchFamily="34" charset="0"/>
                <a:ea typeface="Calibri" pitchFamily="34" charset="-122"/>
                <a:cs typeface="Calibri" pitchFamily="34" charset="-120"/>
              </a:rPr>
              <a:t>G2</a:t>
            </a:r>
            <a:endParaRPr lang="en-US" sz="1400"/>
          </a:p>
        </p:txBody>
      </p:sp>
      <p:sp>
        <p:nvSpPr>
          <p:cNvPr id="91" name="Shape 33">
            <a:extLst>
              <a:ext uri="{FF2B5EF4-FFF2-40B4-BE49-F238E27FC236}">
                <a16:creationId xmlns:a16="http://schemas.microsoft.com/office/drawing/2014/main" id="{7AFE85F3-66CD-910C-B27A-2A6BD65ABB04}"/>
              </a:ext>
            </a:extLst>
          </p:cNvPr>
          <p:cNvSpPr/>
          <p:nvPr/>
        </p:nvSpPr>
        <p:spPr>
          <a:xfrm>
            <a:off x="2884170" y="3115515"/>
            <a:ext cx="1691640" cy="310896"/>
          </a:xfrm>
          <a:prstGeom prst="rect">
            <a:avLst/>
          </a:prstGeom>
          <a:solidFill>
            <a:srgbClr val="FFFFFF"/>
          </a:solidFill>
          <a:ln w="9525">
            <a:solidFill>
              <a:srgbClr val="D8D2CB"/>
            </a:solidFill>
            <a:prstDash val="solid"/>
          </a:ln>
        </p:spPr>
        <p:txBody>
          <a:bodyPr/>
          <a:lstStyle/>
          <a:p>
            <a:endParaRPr lang="en-US"/>
          </a:p>
        </p:txBody>
      </p:sp>
      <p:sp>
        <p:nvSpPr>
          <p:cNvPr id="92" name="Text 34">
            <a:extLst>
              <a:ext uri="{FF2B5EF4-FFF2-40B4-BE49-F238E27FC236}">
                <a16:creationId xmlns:a16="http://schemas.microsoft.com/office/drawing/2014/main" id="{3AFA7C57-A94A-96C4-04C3-77E312074139}"/>
              </a:ext>
            </a:extLst>
          </p:cNvPr>
          <p:cNvSpPr/>
          <p:nvPr/>
        </p:nvSpPr>
        <p:spPr>
          <a:xfrm>
            <a:off x="2957322" y="3115515"/>
            <a:ext cx="1563624" cy="310896"/>
          </a:xfrm>
          <a:prstGeom prst="rect">
            <a:avLst/>
          </a:prstGeom>
          <a:noFill/>
          <a:ln/>
        </p:spPr>
        <p:txBody>
          <a:bodyPr wrap="square" lIns="0" tIns="0" rIns="0" bIns="0" rtlCol="0" anchor="ctr"/>
          <a:lstStyle/>
          <a:p>
            <a:pPr marL="0" indent="0">
              <a:buNone/>
            </a:pPr>
            <a:r>
              <a:rPr lang="en-US" sz="1400">
                <a:solidFill>
                  <a:srgbClr val="1B2330"/>
                </a:solidFill>
                <a:latin typeface="Calibri" pitchFamily="34" charset="0"/>
                <a:ea typeface="Calibri" pitchFamily="34" charset="-122"/>
                <a:cs typeface="Calibri" pitchFamily="34" charset="-120"/>
              </a:rPr>
              <a:t>G3</a:t>
            </a:r>
            <a:endParaRPr lang="en-US" sz="1400"/>
          </a:p>
        </p:txBody>
      </p:sp>
      <p:sp>
        <p:nvSpPr>
          <p:cNvPr id="93" name="Shape 35">
            <a:extLst>
              <a:ext uri="{FF2B5EF4-FFF2-40B4-BE49-F238E27FC236}">
                <a16:creationId xmlns:a16="http://schemas.microsoft.com/office/drawing/2014/main" id="{F5F079A9-7E91-9261-5A8E-FC244CA1BA86}"/>
              </a:ext>
            </a:extLst>
          </p:cNvPr>
          <p:cNvSpPr/>
          <p:nvPr/>
        </p:nvSpPr>
        <p:spPr>
          <a:xfrm>
            <a:off x="2884170" y="3426411"/>
            <a:ext cx="1691640" cy="310896"/>
          </a:xfrm>
          <a:prstGeom prst="rect">
            <a:avLst/>
          </a:prstGeom>
          <a:solidFill>
            <a:srgbClr val="FFFFFF"/>
          </a:solidFill>
          <a:ln w="9525">
            <a:solidFill>
              <a:srgbClr val="D8D2CB"/>
            </a:solidFill>
            <a:prstDash val="solid"/>
          </a:ln>
        </p:spPr>
        <p:txBody>
          <a:bodyPr/>
          <a:lstStyle/>
          <a:p>
            <a:endParaRPr lang="en-US"/>
          </a:p>
        </p:txBody>
      </p:sp>
      <p:sp>
        <p:nvSpPr>
          <p:cNvPr id="94" name="Text 36">
            <a:extLst>
              <a:ext uri="{FF2B5EF4-FFF2-40B4-BE49-F238E27FC236}">
                <a16:creationId xmlns:a16="http://schemas.microsoft.com/office/drawing/2014/main" id="{B7515EE4-2ABF-0402-9051-9739FC27CDB4}"/>
              </a:ext>
            </a:extLst>
          </p:cNvPr>
          <p:cNvSpPr/>
          <p:nvPr/>
        </p:nvSpPr>
        <p:spPr>
          <a:xfrm>
            <a:off x="2957322" y="3426411"/>
            <a:ext cx="1563624" cy="310896"/>
          </a:xfrm>
          <a:prstGeom prst="rect">
            <a:avLst/>
          </a:prstGeom>
          <a:noFill/>
          <a:ln/>
        </p:spPr>
        <p:txBody>
          <a:bodyPr wrap="square" lIns="0" tIns="0" rIns="0" bIns="0" rtlCol="0" anchor="ctr"/>
          <a:lstStyle/>
          <a:p>
            <a:pPr marL="0" indent="0">
              <a:buNone/>
            </a:pPr>
            <a:r>
              <a:rPr lang="en-US" sz="1400">
                <a:solidFill>
                  <a:srgbClr val="1B2330"/>
                </a:solidFill>
                <a:latin typeface="Calibri" pitchFamily="34" charset="0"/>
                <a:ea typeface="Calibri" pitchFamily="34" charset="-122"/>
                <a:cs typeface="Calibri" pitchFamily="34" charset="-120"/>
              </a:rPr>
              <a:t>…</a:t>
            </a:r>
            <a:endParaRPr lang="en-US" sz="1400"/>
          </a:p>
        </p:txBody>
      </p:sp>
      <p:sp>
        <p:nvSpPr>
          <p:cNvPr id="95" name="Shape 37">
            <a:extLst>
              <a:ext uri="{FF2B5EF4-FFF2-40B4-BE49-F238E27FC236}">
                <a16:creationId xmlns:a16="http://schemas.microsoft.com/office/drawing/2014/main" id="{C9B2B860-2177-15CF-0DC9-E97808205AC4}"/>
              </a:ext>
            </a:extLst>
          </p:cNvPr>
          <p:cNvSpPr/>
          <p:nvPr/>
        </p:nvSpPr>
        <p:spPr>
          <a:xfrm>
            <a:off x="4712970" y="2018235"/>
            <a:ext cx="1691640" cy="475488"/>
          </a:xfrm>
          <a:prstGeom prst="rect">
            <a:avLst/>
          </a:prstGeom>
          <a:solidFill>
            <a:srgbClr val="004791"/>
          </a:solidFill>
          <a:ln w="6350">
            <a:solidFill>
              <a:srgbClr val="004791"/>
            </a:solidFill>
            <a:prstDash val="solid"/>
          </a:ln>
        </p:spPr>
        <p:txBody>
          <a:bodyPr/>
          <a:lstStyle/>
          <a:p>
            <a:endParaRPr lang="en-US"/>
          </a:p>
        </p:txBody>
      </p:sp>
      <p:sp>
        <p:nvSpPr>
          <p:cNvPr id="96" name="Text 38">
            <a:extLst>
              <a:ext uri="{FF2B5EF4-FFF2-40B4-BE49-F238E27FC236}">
                <a16:creationId xmlns:a16="http://schemas.microsoft.com/office/drawing/2014/main" id="{8B9DEC3D-98FB-28E3-717B-97E58CCAB237}"/>
              </a:ext>
            </a:extLst>
          </p:cNvPr>
          <p:cNvSpPr/>
          <p:nvPr/>
        </p:nvSpPr>
        <p:spPr>
          <a:xfrm>
            <a:off x="4786122" y="2018235"/>
            <a:ext cx="1563624" cy="475488"/>
          </a:xfrm>
          <a:prstGeom prst="rect">
            <a:avLst/>
          </a:prstGeom>
          <a:noFill/>
          <a:ln/>
        </p:spPr>
        <p:txBody>
          <a:bodyPr wrap="square" lIns="0" tIns="0" rIns="0" bIns="0" rtlCol="0" anchor="ctr"/>
          <a:lstStyle/>
          <a:p>
            <a:pPr marL="0" indent="0">
              <a:lnSpc>
                <a:spcPts val="1500"/>
              </a:lnSpc>
              <a:buNone/>
            </a:pPr>
            <a:r>
              <a:rPr lang="en-US" sz="1400" b="1">
                <a:solidFill>
                  <a:srgbClr val="FFFFFF"/>
                </a:solidFill>
                <a:latin typeface="Consolas" pitchFamily="34" charset="0"/>
                <a:ea typeface="Consolas" pitchFamily="34" charset="-122"/>
                <a:cs typeface="Consolas" pitchFamily="34" charset="-120"/>
              </a:rPr>
              <a:t>who_nte_grade</a:t>
            </a:r>
            <a:endParaRPr lang="en-US" sz="1400"/>
          </a:p>
        </p:txBody>
      </p:sp>
      <p:sp>
        <p:nvSpPr>
          <p:cNvPr id="97" name="Shape 39">
            <a:extLst>
              <a:ext uri="{FF2B5EF4-FFF2-40B4-BE49-F238E27FC236}">
                <a16:creationId xmlns:a16="http://schemas.microsoft.com/office/drawing/2014/main" id="{46CCBB32-9306-E6B6-B509-C72CF8926F7E}"/>
              </a:ext>
            </a:extLst>
          </p:cNvPr>
          <p:cNvSpPr/>
          <p:nvPr/>
        </p:nvSpPr>
        <p:spPr>
          <a:xfrm>
            <a:off x="4712970" y="2493723"/>
            <a:ext cx="1691640" cy="310896"/>
          </a:xfrm>
          <a:prstGeom prst="rect">
            <a:avLst/>
          </a:prstGeom>
          <a:solidFill>
            <a:srgbClr val="FFFFFF"/>
          </a:solidFill>
          <a:ln w="9525">
            <a:solidFill>
              <a:srgbClr val="D8D2CB"/>
            </a:solidFill>
            <a:prstDash val="solid"/>
          </a:ln>
        </p:spPr>
        <p:txBody>
          <a:bodyPr/>
          <a:lstStyle/>
          <a:p>
            <a:endParaRPr lang="en-US"/>
          </a:p>
        </p:txBody>
      </p:sp>
      <p:sp>
        <p:nvSpPr>
          <p:cNvPr id="98" name="Text 40">
            <a:extLst>
              <a:ext uri="{FF2B5EF4-FFF2-40B4-BE49-F238E27FC236}">
                <a16:creationId xmlns:a16="http://schemas.microsoft.com/office/drawing/2014/main" id="{057F1980-CBF4-87B3-A528-F06792E79667}"/>
              </a:ext>
            </a:extLst>
          </p:cNvPr>
          <p:cNvSpPr/>
          <p:nvPr/>
        </p:nvSpPr>
        <p:spPr>
          <a:xfrm>
            <a:off x="4786122" y="2493723"/>
            <a:ext cx="1563624" cy="310896"/>
          </a:xfrm>
          <a:prstGeom prst="rect">
            <a:avLst/>
          </a:prstGeom>
          <a:noFill/>
          <a:ln/>
        </p:spPr>
        <p:txBody>
          <a:bodyPr wrap="square" lIns="0" tIns="0" rIns="0" bIns="0" rtlCol="0" anchor="ctr"/>
          <a:lstStyle/>
          <a:p>
            <a:pPr marL="0" indent="0">
              <a:buNone/>
            </a:pPr>
            <a:r>
              <a:rPr lang="en-US" sz="1400">
                <a:solidFill>
                  <a:srgbClr val="1B2330"/>
                </a:solidFill>
                <a:latin typeface="Calibri" pitchFamily="34" charset="0"/>
                <a:ea typeface="Calibri" pitchFamily="34" charset="-122"/>
                <a:cs typeface="Calibri" pitchFamily="34" charset="-120"/>
              </a:rPr>
              <a:t>G1</a:t>
            </a:r>
            <a:endParaRPr lang="en-US" sz="1400"/>
          </a:p>
        </p:txBody>
      </p:sp>
      <p:sp>
        <p:nvSpPr>
          <p:cNvPr id="99" name="Shape 41">
            <a:extLst>
              <a:ext uri="{FF2B5EF4-FFF2-40B4-BE49-F238E27FC236}">
                <a16:creationId xmlns:a16="http://schemas.microsoft.com/office/drawing/2014/main" id="{8A914AB1-61CE-B447-E209-870B51CD6417}"/>
              </a:ext>
            </a:extLst>
          </p:cNvPr>
          <p:cNvSpPr/>
          <p:nvPr/>
        </p:nvSpPr>
        <p:spPr>
          <a:xfrm>
            <a:off x="4712970" y="2804619"/>
            <a:ext cx="1691640" cy="310896"/>
          </a:xfrm>
          <a:prstGeom prst="rect">
            <a:avLst/>
          </a:prstGeom>
          <a:solidFill>
            <a:srgbClr val="FFFFFF"/>
          </a:solidFill>
          <a:ln w="9525">
            <a:solidFill>
              <a:srgbClr val="D8D2CB"/>
            </a:solidFill>
            <a:prstDash val="solid"/>
          </a:ln>
        </p:spPr>
        <p:txBody>
          <a:bodyPr/>
          <a:lstStyle/>
          <a:p>
            <a:endParaRPr lang="en-US"/>
          </a:p>
        </p:txBody>
      </p:sp>
      <p:sp>
        <p:nvSpPr>
          <p:cNvPr id="100" name="Text 42">
            <a:extLst>
              <a:ext uri="{FF2B5EF4-FFF2-40B4-BE49-F238E27FC236}">
                <a16:creationId xmlns:a16="http://schemas.microsoft.com/office/drawing/2014/main" id="{E63303AA-BF7E-F666-2910-903C1C9377EB}"/>
              </a:ext>
            </a:extLst>
          </p:cNvPr>
          <p:cNvSpPr/>
          <p:nvPr/>
        </p:nvSpPr>
        <p:spPr>
          <a:xfrm>
            <a:off x="4786122" y="2804619"/>
            <a:ext cx="1563624" cy="310896"/>
          </a:xfrm>
          <a:prstGeom prst="rect">
            <a:avLst/>
          </a:prstGeom>
          <a:noFill/>
          <a:ln/>
        </p:spPr>
        <p:txBody>
          <a:bodyPr wrap="square" lIns="0" tIns="0" rIns="0" bIns="0" rtlCol="0" anchor="ctr"/>
          <a:lstStyle/>
          <a:p>
            <a:pPr marL="0" indent="0">
              <a:buNone/>
            </a:pPr>
            <a:r>
              <a:rPr lang="en-US" sz="1400">
                <a:solidFill>
                  <a:srgbClr val="1B2330"/>
                </a:solidFill>
                <a:latin typeface="Calibri" pitchFamily="34" charset="0"/>
                <a:ea typeface="Calibri" pitchFamily="34" charset="-122"/>
                <a:cs typeface="Calibri" pitchFamily="34" charset="-120"/>
              </a:rPr>
              <a:t>G2</a:t>
            </a:r>
            <a:endParaRPr lang="en-US" sz="1400"/>
          </a:p>
        </p:txBody>
      </p:sp>
      <p:sp>
        <p:nvSpPr>
          <p:cNvPr id="101" name="Shape 43">
            <a:extLst>
              <a:ext uri="{FF2B5EF4-FFF2-40B4-BE49-F238E27FC236}">
                <a16:creationId xmlns:a16="http://schemas.microsoft.com/office/drawing/2014/main" id="{A2310DF5-4084-F8E3-6DB0-654A8E6D1B08}"/>
              </a:ext>
            </a:extLst>
          </p:cNvPr>
          <p:cNvSpPr/>
          <p:nvPr/>
        </p:nvSpPr>
        <p:spPr>
          <a:xfrm>
            <a:off x="4712970" y="3115515"/>
            <a:ext cx="1691640" cy="310896"/>
          </a:xfrm>
          <a:prstGeom prst="rect">
            <a:avLst/>
          </a:prstGeom>
          <a:solidFill>
            <a:srgbClr val="FFFFFF"/>
          </a:solidFill>
          <a:ln w="9525">
            <a:solidFill>
              <a:srgbClr val="D8D2CB"/>
            </a:solidFill>
            <a:prstDash val="solid"/>
          </a:ln>
        </p:spPr>
        <p:txBody>
          <a:bodyPr/>
          <a:lstStyle/>
          <a:p>
            <a:endParaRPr lang="en-US"/>
          </a:p>
        </p:txBody>
      </p:sp>
      <p:sp>
        <p:nvSpPr>
          <p:cNvPr id="102" name="Text 44">
            <a:extLst>
              <a:ext uri="{FF2B5EF4-FFF2-40B4-BE49-F238E27FC236}">
                <a16:creationId xmlns:a16="http://schemas.microsoft.com/office/drawing/2014/main" id="{19F90CD5-092A-333B-5132-4589B9F63733}"/>
              </a:ext>
            </a:extLst>
          </p:cNvPr>
          <p:cNvSpPr/>
          <p:nvPr/>
        </p:nvSpPr>
        <p:spPr>
          <a:xfrm>
            <a:off x="4786122" y="3115515"/>
            <a:ext cx="1563624" cy="310896"/>
          </a:xfrm>
          <a:prstGeom prst="rect">
            <a:avLst/>
          </a:prstGeom>
          <a:noFill/>
          <a:ln/>
        </p:spPr>
        <p:txBody>
          <a:bodyPr wrap="square" lIns="0" tIns="0" rIns="0" bIns="0" rtlCol="0" anchor="ctr"/>
          <a:lstStyle/>
          <a:p>
            <a:pPr marL="0" indent="0">
              <a:buNone/>
            </a:pPr>
            <a:r>
              <a:rPr lang="en-US" sz="1400">
                <a:solidFill>
                  <a:srgbClr val="1B2330"/>
                </a:solidFill>
                <a:latin typeface="Calibri" pitchFamily="34" charset="0"/>
                <a:ea typeface="Calibri" pitchFamily="34" charset="-122"/>
                <a:cs typeface="Calibri" pitchFamily="34" charset="-120"/>
              </a:rPr>
              <a:t>G3</a:t>
            </a:r>
            <a:endParaRPr lang="en-US" sz="1400"/>
          </a:p>
        </p:txBody>
      </p:sp>
      <p:sp>
        <p:nvSpPr>
          <p:cNvPr id="103" name="Shape 45">
            <a:extLst>
              <a:ext uri="{FF2B5EF4-FFF2-40B4-BE49-F238E27FC236}">
                <a16:creationId xmlns:a16="http://schemas.microsoft.com/office/drawing/2014/main" id="{BB5CF552-ED96-EC79-AFE8-A46288266A9E}"/>
              </a:ext>
            </a:extLst>
          </p:cNvPr>
          <p:cNvSpPr/>
          <p:nvPr/>
        </p:nvSpPr>
        <p:spPr>
          <a:xfrm>
            <a:off x="4712970" y="3426411"/>
            <a:ext cx="1691640" cy="310896"/>
          </a:xfrm>
          <a:prstGeom prst="rect">
            <a:avLst/>
          </a:prstGeom>
          <a:solidFill>
            <a:srgbClr val="FFFFFF"/>
          </a:solidFill>
          <a:ln w="9525">
            <a:solidFill>
              <a:srgbClr val="D8D2CB"/>
            </a:solidFill>
            <a:prstDash val="solid"/>
          </a:ln>
        </p:spPr>
        <p:txBody>
          <a:bodyPr/>
          <a:lstStyle/>
          <a:p>
            <a:endParaRPr lang="en-US"/>
          </a:p>
        </p:txBody>
      </p:sp>
      <p:sp>
        <p:nvSpPr>
          <p:cNvPr id="104" name="Text 46">
            <a:extLst>
              <a:ext uri="{FF2B5EF4-FFF2-40B4-BE49-F238E27FC236}">
                <a16:creationId xmlns:a16="http://schemas.microsoft.com/office/drawing/2014/main" id="{E0C02EC0-705D-6820-54BE-5CD572BAE047}"/>
              </a:ext>
            </a:extLst>
          </p:cNvPr>
          <p:cNvSpPr/>
          <p:nvPr/>
        </p:nvSpPr>
        <p:spPr>
          <a:xfrm>
            <a:off x="4786122" y="3426411"/>
            <a:ext cx="1563624" cy="310896"/>
          </a:xfrm>
          <a:prstGeom prst="rect">
            <a:avLst/>
          </a:prstGeom>
          <a:noFill/>
          <a:ln/>
        </p:spPr>
        <p:txBody>
          <a:bodyPr wrap="square" lIns="0" tIns="0" rIns="0" bIns="0" rtlCol="0" anchor="ctr"/>
          <a:lstStyle/>
          <a:p>
            <a:pPr marL="0" indent="0">
              <a:buNone/>
            </a:pPr>
            <a:r>
              <a:rPr lang="en-US" sz="1400">
                <a:solidFill>
                  <a:srgbClr val="1B2330"/>
                </a:solidFill>
                <a:latin typeface="Calibri" pitchFamily="34" charset="0"/>
                <a:ea typeface="Calibri" pitchFamily="34" charset="-122"/>
                <a:cs typeface="Calibri" pitchFamily="34" charset="-120"/>
              </a:rPr>
              <a:t>…</a:t>
            </a:r>
            <a:endParaRPr lang="en-US" sz="1400"/>
          </a:p>
        </p:txBody>
      </p:sp>
      <p:sp>
        <p:nvSpPr>
          <p:cNvPr id="105" name="Shape 47">
            <a:extLst>
              <a:ext uri="{FF2B5EF4-FFF2-40B4-BE49-F238E27FC236}">
                <a16:creationId xmlns:a16="http://schemas.microsoft.com/office/drawing/2014/main" id="{9B770197-E579-6E89-149D-9BF4B68B50CC}"/>
              </a:ext>
            </a:extLst>
          </p:cNvPr>
          <p:cNvSpPr/>
          <p:nvPr/>
        </p:nvSpPr>
        <p:spPr>
          <a:xfrm>
            <a:off x="6541770" y="2018235"/>
            <a:ext cx="2240280" cy="475488"/>
          </a:xfrm>
          <a:prstGeom prst="rect">
            <a:avLst/>
          </a:prstGeom>
          <a:solidFill>
            <a:srgbClr val="004791"/>
          </a:solidFill>
          <a:ln w="6350">
            <a:solidFill>
              <a:srgbClr val="004791"/>
            </a:solidFill>
            <a:prstDash val="solid"/>
          </a:ln>
        </p:spPr>
        <p:txBody>
          <a:bodyPr/>
          <a:lstStyle/>
          <a:p>
            <a:endParaRPr lang="en-US"/>
          </a:p>
        </p:txBody>
      </p:sp>
      <p:sp>
        <p:nvSpPr>
          <p:cNvPr id="106" name="Text 48">
            <a:extLst>
              <a:ext uri="{FF2B5EF4-FFF2-40B4-BE49-F238E27FC236}">
                <a16:creationId xmlns:a16="http://schemas.microsoft.com/office/drawing/2014/main" id="{4658BAF9-19A7-ABF1-7AD9-3BBAFD51432E}"/>
              </a:ext>
            </a:extLst>
          </p:cNvPr>
          <p:cNvSpPr/>
          <p:nvPr/>
        </p:nvSpPr>
        <p:spPr>
          <a:xfrm>
            <a:off x="6614922" y="2018235"/>
            <a:ext cx="2112264" cy="475488"/>
          </a:xfrm>
          <a:prstGeom prst="rect">
            <a:avLst/>
          </a:prstGeom>
          <a:noFill/>
          <a:ln/>
        </p:spPr>
        <p:txBody>
          <a:bodyPr wrap="square" lIns="0" tIns="0" rIns="0" bIns="0" rtlCol="0" anchor="ctr"/>
          <a:lstStyle/>
          <a:p>
            <a:pPr marL="0" indent="0">
              <a:lnSpc>
                <a:spcPts val="1500"/>
              </a:lnSpc>
              <a:buNone/>
            </a:pPr>
            <a:r>
              <a:rPr lang="en-US" sz="1400" b="1">
                <a:solidFill>
                  <a:srgbClr val="FFFFFF"/>
                </a:solidFill>
                <a:latin typeface="Consolas" pitchFamily="34" charset="0"/>
                <a:ea typeface="Consolas" pitchFamily="34" charset="-122"/>
                <a:cs typeface="Consolas" pitchFamily="34" charset="-120"/>
              </a:rPr>
              <a:t>adverse_event_grade</a:t>
            </a:r>
            <a:endParaRPr lang="en-US" sz="1400"/>
          </a:p>
        </p:txBody>
      </p:sp>
      <p:sp>
        <p:nvSpPr>
          <p:cNvPr id="107" name="Shape 49">
            <a:extLst>
              <a:ext uri="{FF2B5EF4-FFF2-40B4-BE49-F238E27FC236}">
                <a16:creationId xmlns:a16="http://schemas.microsoft.com/office/drawing/2014/main" id="{A65677B2-FEC5-7007-776B-D5D1421E2E10}"/>
              </a:ext>
            </a:extLst>
          </p:cNvPr>
          <p:cNvSpPr/>
          <p:nvPr/>
        </p:nvSpPr>
        <p:spPr>
          <a:xfrm>
            <a:off x="6541770" y="2493723"/>
            <a:ext cx="2240280" cy="310896"/>
          </a:xfrm>
          <a:prstGeom prst="rect">
            <a:avLst/>
          </a:prstGeom>
          <a:solidFill>
            <a:srgbClr val="FFFFFF"/>
          </a:solidFill>
          <a:ln w="9525">
            <a:solidFill>
              <a:srgbClr val="D8D2CB"/>
            </a:solidFill>
            <a:prstDash val="solid"/>
          </a:ln>
        </p:spPr>
        <p:txBody>
          <a:bodyPr/>
          <a:lstStyle/>
          <a:p>
            <a:endParaRPr lang="en-US"/>
          </a:p>
        </p:txBody>
      </p:sp>
      <p:sp>
        <p:nvSpPr>
          <p:cNvPr id="108" name="Text 50">
            <a:extLst>
              <a:ext uri="{FF2B5EF4-FFF2-40B4-BE49-F238E27FC236}">
                <a16:creationId xmlns:a16="http://schemas.microsoft.com/office/drawing/2014/main" id="{2C14A337-30A1-477B-0FAC-9C96257F279D}"/>
              </a:ext>
            </a:extLst>
          </p:cNvPr>
          <p:cNvSpPr/>
          <p:nvPr/>
        </p:nvSpPr>
        <p:spPr>
          <a:xfrm>
            <a:off x="6614922" y="2493723"/>
            <a:ext cx="2112264" cy="310896"/>
          </a:xfrm>
          <a:prstGeom prst="rect">
            <a:avLst/>
          </a:prstGeom>
          <a:noFill/>
          <a:ln/>
        </p:spPr>
        <p:txBody>
          <a:bodyPr wrap="square" lIns="0" tIns="0" rIns="0" bIns="0" rtlCol="0" anchor="ctr"/>
          <a:lstStyle/>
          <a:p>
            <a:pPr marL="0" indent="0">
              <a:buNone/>
            </a:pPr>
            <a:r>
              <a:rPr lang="en-US" sz="1400">
                <a:solidFill>
                  <a:srgbClr val="1B2330"/>
                </a:solidFill>
                <a:latin typeface="Calibri" pitchFamily="34" charset="0"/>
                <a:ea typeface="Calibri" pitchFamily="34" charset="-122"/>
                <a:cs typeface="Calibri" pitchFamily="34" charset="-120"/>
              </a:rPr>
              <a:t>Grade 1</a:t>
            </a:r>
            <a:endParaRPr lang="en-US" sz="1400"/>
          </a:p>
        </p:txBody>
      </p:sp>
      <p:sp>
        <p:nvSpPr>
          <p:cNvPr id="109" name="Shape 51">
            <a:extLst>
              <a:ext uri="{FF2B5EF4-FFF2-40B4-BE49-F238E27FC236}">
                <a16:creationId xmlns:a16="http://schemas.microsoft.com/office/drawing/2014/main" id="{7207BAAB-4492-C0FE-8BCF-4FE75DAEA1D5}"/>
              </a:ext>
            </a:extLst>
          </p:cNvPr>
          <p:cNvSpPr/>
          <p:nvPr/>
        </p:nvSpPr>
        <p:spPr>
          <a:xfrm>
            <a:off x="6541770" y="2804619"/>
            <a:ext cx="2240280" cy="310896"/>
          </a:xfrm>
          <a:prstGeom prst="rect">
            <a:avLst/>
          </a:prstGeom>
          <a:solidFill>
            <a:srgbClr val="FFFFFF"/>
          </a:solidFill>
          <a:ln w="9525">
            <a:solidFill>
              <a:srgbClr val="D8D2CB"/>
            </a:solidFill>
            <a:prstDash val="solid"/>
          </a:ln>
        </p:spPr>
        <p:txBody>
          <a:bodyPr/>
          <a:lstStyle/>
          <a:p>
            <a:endParaRPr lang="en-US"/>
          </a:p>
        </p:txBody>
      </p:sp>
      <p:sp>
        <p:nvSpPr>
          <p:cNvPr id="110" name="Text 52">
            <a:extLst>
              <a:ext uri="{FF2B5EF4-FFF2-40B4-BE49-F238E27FC236}">
                <a16:creationId xmlns:a16="http://schemas.microsoft.com/office/drawing/2014/main" id="{71377C89-BBEB-C7F7-6D01-FDEC5A2663E8}"/>
              </a:ext>
            </a:extLst>
          </p:cNvPr>
          <p:cNvSpPr/>
          <p:nvPr/>
        </p:nvSpPr>
        <p:spPr>
          <a:xfrm>
            <a:off x="6614922" y="2804619"/>
            <a:ext cx="2112264" cy="310896"/>
          </a:xfrm>
          <a:prstGeom prst="rect">
            <a:avLst/>
          </a:prstGeom>
          <a:noFill/>
          <a:ln/>
        </p:spPr>
        <p:txBody>
          <a:bodyPr wrap="square" lIns="0" tIns="0" rIns="0" bIns="0" rtlCol="0" anchor="ctr"/>
          <a:lstStyle/>
          <a:p>
            <a:pPr marL="0" indent="0">
              <a:buNone/>
            </a:pPr>
            <a:r>
              <a:rPr lang="en-US" sz="1400">
                <a:solidFill>
                  <a:srgbClr val="1B2330"/>
                </a:solidFill>
                <a:latin typeface="Calibri" pitchFamily="34" charset="0"/>
                <a:ea typeface="Calibri" pitchFamily="34" charset="-122"/>
                <a:cs typeface="Calibri" pitchFamily="34" charset="-120"/>
              </a:rPr>
              <a:t>Grade 2</a:t>
            </a:r>
            <a:endParaRPr lang="en-US" sz="1400"/>
          </a:p>
        </p:txBody>
      </p:sp>
      <p:sp>
        <p:nvSpPr>
          <p:cNvPr id="111" name="Shape 53">
            <a:extLst>
              <a:ext uri="{FF2B5EF4-FFF2-40B4-BE49-F238E27FC236}">
                <a16:creationId xmlns:a16="http://schemas.microsoft.com/office/drawing/2014/main" id="{599B4221-51DC-361A-2512-2112F2F7F398}"/>
              </a:ext>
            </a:extLst>
          </p:cNvPr>
          <p:cNvSpPr/>
          <p:nvPr/>
        </p:nvSpPr>
        <p:spPr>
          <a:xfrm>
            <a:off x="6541770" y="3115515"/>
            <a:ext cx="2240280" cy="310896"/>
          </a:xfrm>
          <a:prstGeom prst="rect">
            <a:avLst/>
          </a:prstGeom>
          <a:solidFill>
            <a:srgbClr val="FFFFFF"/>
          </a:solidFill>
          <a:ln w="9525">
            <a:solidFill>
              <a:srgbClr val="D8D2CB"/>
            </a:solidFill>
            <a:prstDash val="solid"/>
          </a:ln>
        </p:spPr>
        <p:txBody>
          <a:bodyPr/>
          <a:lstStyle/>
          <a:p>
            <a:endParaRPr lang="en-US"/>
          </a:p>
        </p:txBody>
      </p:sp>
      <p:sp>
        <p:nvSpPr>
          <p:cNvPr id="112" name="Text 54">
            <a:extLst>
              <a:ext uri="{FF2B5EF4-FFF2-40B4-BE49-F238E27FC236}">
                <a16:creationId xmlns:a16="http://schemas.microsoft.com/office/drawing/2014/main" id="{9B87ED49-14BE-7E34-434E-C7B14DB79EEF}"/>
              </a:ext>
            </a:extLst>
          </p:cNvPr>
          <p:cNvSpPr/>
          <p:nvPr/>
        </p:nvSpPr>
        <p:spPr>
          <a:xfrm>
            <a:off x="6614922" y="3115515"/>
            <a:ext cx="2112264" cy="310896"/>
          </a:xfrm>
          <a:prstGeom prst="rect">
            <a:avLst/>
          </a:prstGeom>
          <a:noFill/>
          <a:ln/>
        </p:spPr>
        <p:txBody>
          <a:bodyPr wrap="square" lIns="0" tIns="0" rIns="0" bIns="0" rtlCol="0" anchor="ctr"/>
          <a:lstStyle/>
          <a:p>
            <a:pPr marL="0" indent="0">
              <a:buNone/>
            </a:pPr>
            <a:r>
              <a:rPr lang="en-US" sz="1400">
                <a:solidFill>
                  <a:srgbClr val="1B2330"/>
                </a:solidFill>
                <a:latin typeface="Calibri" pitchFamily="34" charset="0"/>
                <a:ea typeface="Calibri" pitchFamily="34" charset="-122"/>
                <a:cs typeface="Calibri" pitchFamily="34" charset="-120"/>
              </a:rPr>
              <a:t>Grade 3</a:t>
            </a:r>
            <a:endParaRPr lang="en-US" sz="1400"/>
          </a:p>
        </p:txBody>
      </p:sp>
      <p:sp>
        <p:nvSpPr>
          <p:cNvPr id="113" name="Shape 55">
            <a:extLst>
              <a:ext uri="{FF2B5EF4-FFF2-40B4-BE49-F238E27FC236}">
                <a16:creationId xmlns:a16="http://schemas.microsoft.com/office/drawing/2014/main" id="{46C5744B-3E95-88CC-62F3-845024E058B5}"/>
              </a:ext>
            </a:extLst>
          </p:cNvPr>
          <p:cNvSpPr/>
          <p:nvPr/>
        </p:nvSpPr>
        <p:spPr>
          <a:xfrm>
            <a:off x="6541770" y="3426411"/>
            <a:ext cx="2240280" cy="310896"/>
          </a:xfrm>
          <a:prstGeom prst="rect">
            <a:avLst/>
          </a:prstGeom>
          <a:solidFill>
            <a:srgbClr val="FFFFFF"/>
          </a:solidFill>
          <a:ln w="9525">
            <a:solidFill>
              <a:srgbClr val="D8D2CB"/>
            </a:solidFill>
            <a:prstDash val="solid"/>
          </a:ln>
        </p:spPr>
        <p:txBody>
          <a:bodyPr/>
          <a:lstStyle/>
          <a:p>
            <a:endParaRPr lang="en-US"/>
          </a:p>
        </p:txBody>
      </p:sp>
      <p:sp>
        <p:nvSpPr>
          <p:cNvPr id="114" name="Text 56">
            <a:extLst>
              <a:ext uri="{FF2B5EF4-FFF2-40B4-BE49-F238E27FC236}">
                <a16:creationId xmlns:a16="http://schemas.microsoft.com/office/drawing/2014/main" id="{2DCD9894-4094-097E-6D09-CBB020B48632}"/>
              </a:ext>
            </a:extLst>
          </p:cNvPr>
          <p:cNvSpPr/>
          <p:nvPr/>
        </p:nvSpPr>
        <p:spPr>
          <a:xfrm>
            <a:off x="6614922" y="3426411"/>
            <a:ext cx="2112264" cy="310896"/>
          </a:xfrm>
          <a:prstGeom prst="rect">
            <a:avLst/>
          </a:prstGeom>
          <a:noFill/>
          <a:ln/>
        </p:spPr>
        <p:txBody>
          <a:bodyPr wrap="square" lIns="0" tIns="0" rIns="0" bIns="0" rtlCol="0" anchor="ctr"/>
          <a:lstStyle/>
          <a:p>
            <a:pPr marL="0" indent="0">
              <a:buNone/>
            </a:pPr>
            <a:r>
              <a:rPr lang="en-US" sz="1400">
                <a:solidFill>
                  <a:srgbClr val="1B2330"/>
                </a:solidFill>
                <a:latin typeface="Calibri" pitchFamily="34" charset="0"/>
                <a:ea typeface="Calibri" pitchFamily="34" charset="-122"/>
                <a:cs typeface="Calibri" pitchFamily="34" charset="-120"/>
              </a:rPr>
              <a:t>…</a:t>
            </a:r>
            <a:endParaRPr lang="en-US" sz="1400"/>
          </a:p>
        </p:txBody>
      </p:sp>
      <p:sp>
        <p:nvSpPr>
          <p:cNvPr id="119" name="Shape 57">
            <a:extLst>
              <a:ext uri="{FF2B5EF4-FFF2-40B4-BE49-F238E27FC236}">
                <a16:creationId xmlns:a16="http://schemas.microsoft.com/office/drawing/2014/main" id="{84E1952A-3792-130E-3D20-F40F01611C89}"/>
              </a:ext>
            </a:extLst>
          </p:cNvPr>
          <p:cNvSpPr/>
          <p:nvPr/>
        </p:nvSpPr>
        <p:spPr>
          <a:xfrm>
            <a:off x="783590" y="4106446"/>
            <a:ext cx="7680960" cy="310897"/>
          </a:xfrm>
          <a:prstGeom prst="roundRect">
            <a:avLst>
              <a:gd name="adj" fmla="val 11290"/>
            </a:avLst>
          </a:prstGeom>
          <a:solidFill>
            <a:srgbClr val="F5F1ED"/>
          </a:solidFill>
          <a:ln/>
        </p:spPr>
        <p:txBody>
          <a:bodyPr/>
          <a:lstStyle/>
          <a:p>
            <a:endParaRPr lang="en-US"/>
          </a:p>
        </p:txBody>
      </p:sp>
      <p:sp>
        <p:nvSpPr>
          <p:cNvPr id="120" name="Shape 58">
            <a:extLst>
              <a:ext uri="{FF2B5EF4-FFF2-40B4-BE49-F238E27FC236}">
                <a16:creationId xmlns:a16="http://schemas.microsoft.com/office/drawing/2014/main" id="{11E0AAD5-6039-6DB2-6296-7BA0BEA243EC}"/>
              </a:ext>
            </a:extLst>
          </p:cNvPr>
          <p:cNvSpPr/>
          <p:nvPr/>
        </p:nvSpPr>
        <p:spPr>
          <a:xfrm>
            <a:off x="856742" y="4181124"/>
            <a:ext cx="155448" cy="155448"/>
          </a:xfrm>
          <a:prstGeom prst="ellipse">
            <a:avLst/>
          </a:prstGeom>
          <a:solidFill>
            <a:srgbClr val="E0156F"/>
          </a:solidFill>
          <a:ln/>
        </p:spPr>
        <p:txBody>
          <a:bodyPr/>
          <a:lstStyle/>
          <a:p>
            <a:endParaRPr lang="en-US"/>
          </a:p>
        </p:txBody>
      </p:sp>
      <p:sp>
        <p:nvSpPr>
          <p:cNvPr id="121" name="Text 59">
            <a:extLst>
              <a:ext uri="{FF2B5EF4-FFF2-40B4-BE49-F238E27FC236}">
                <a16:creationId xmlns:a16="http://schemas.microsoft.com/office/drawing/2014/main" id="{FD3304DC-0008-90FA-C0E3-AC6877E8B144}"/>
              </a:ext>
            </a:extLst>
          </p:cNvPr>
          <p:cNvSpPr/>
          <p:nvPr/>
        </p:nvSpPr>
        <p:spPr>
          <a:xfrm>
            <a:off x="838454" y="4158264"/>
            <a:ext cx="192024" cy="201168"/>
          </a:xfrm>
          <a:prstGeom prst="rect">
            <a:avLst/>
          </a:prstGeom>
          <a:noFill/>
          <a:ln/>
        </p:spPr>
        <p:txBody>
          <a:bodyPr wrap="square" lIns="0" tIns="0" rIns="0" bIns="0" rtlCol="0" anchor="ctr"/>
          <a:lstStyle/>
          <a:p>
            <a:pPr marL="0" indent="0" algn="ctr">
              <a:buNone/>
            </a:pPr>
            <a:r>
              <a:rPr lang="en-US" sz="900" b="1">
                <a:solidFill>
                  <a:srgbClr val="FFFFFF"/>
                </a:solidFill>
                <a:latin typeface="Calibri" pitchFamily="34" charset="0"/>
                <a:ea typeface="Calibri" pitchFamily="34" charset="-122"/>
                <a:cs typeface="Calibri" pitchFamily="34" charset="-120"/>
              </a:rPr>
              <a:t>!</a:t>
            </a:r>
            <a:endParaRPr lang="en-US" sz="900"/>
          </a:p>
        </p:txBody>
      </p:sp>
      <p:sp>
        <p:nvSpPr>
          <p:cNvPr id="122" name="Text 60">
            <a:extLst>
              <a:ext uri="{FF2B5EF4-FFF2-40B4-BE49-F238E27FC236}">
                <a16:creationId xmlns:a16="http://schemas.microsoft.com/office/drawing/2014/main" id="{66C95F30-ADCE-DF6D-C1E5-A96A97E07781}"/>
              </a:ext>
            </a:extLst>
          </p:cNvPr>
          <p:cNvSpPr/>
          <p:nvPr/>
        </p:nvSpPr>
        <p:spPr>
          <a:xfrm>
            <a:off x="1131062" y="3979956"/>
            <a:ext cx="7680960" cy="566928"/>
          </a:xfrm>
          <a:prstGeom prst="rect">
            <a:avLst/>
          </a:prstGeom>
          <a:noFill/>
          <a:ln/>
        </p:spPr>
        <p:txBody>
          <a:bodyPr wrap="square" lIns="0" tIns="0" rIns="0" bIns="0" rtlCol="0" anchor="ctr"/>
          <a:lstStyle/>
          <a:p>
            <a:pPr marL="0" indent="0">
              <a:lnSpc>
                <a:spcPts val="1650"/>
              </a:lnSpc>
              <a:buNone/>
            </a:pPr>
            <a:r>
              <a:rPr lang="en-US" sz="1400">
                <a:solidFill>
                  <a:srgbClr val="1B2330"/>
                </a:solidFill>
                <a:latin typeface="Calibri" pitchFamily="34" charset="0"/>
                <a:ea typeface="Calibri" pitchFamily="34" charset="-122"/>
                <a:cs typeface="Calibri" pitchFamily="34" charset="-120"/>
              </a:rPr>
              <a:t>Each cohort has 179–213 of them, against 700+ GDC attributes: numerous candidate pairs.</a:t>
            </a:r>
            <a:endParaRPr lang="en-US" sz="1400"/>
          </a:p>
        </p:txBody>
      </p:sp>
    </p:spTree>
    <p:extLst>
      <p:ext uri="{BB962C8B-B14F-4D97-AF65-F5344CB8AC3E}">
        <p14:creationId xmlns:p14="http://schemas.microsoft.com/office/powerpoint/2010/main" val="354734073"/>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5913C6D5-5A2C-3E34-8729-20E1508099BE}"/>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9EE8B415-9193-935C-B762-8F84A4B7E6D3}"/>
              </a:ext>
            </a:extLst>
          </p:cNvPr>
          <p:cNvSpPr/>
          <p:nvPr/>
        </p:nvSpPr>
        <p:spPr>
          <a:xfrm>
            <a:off x="457200" y="301752"/>
            <a:ext cx="3840480" cy="274320"/>
          </a:xfrm>
          <a:prstGeom prst="rect">
            <a:avLst/>
          </a:prstGeom>
          <a:noFill/>
          <a:ln/>
        </p:spPr>
        <p:txBody>
          <a:bodyPr wrap="square" lIns="0" tIns="0" rIns="0" bIns="0" rtlCol="0" anchor="ctr"/>
          <a:lstStyle/>
          <a:p>
            <a:r>
              <a:rPr lang="en-US" sz="1100" b="1" kern="0" spc="200">
                <a:solidFill>
                  <a:srgbClr val="004791"/>
                </a:solidFill>
                <a:ea typeface="Calibri"/>
                <a:cs typeface="Calibri"/>
              </a:rPr>
              <a:t>THIRD GENERATION</a:t>
            </a:r>
          </a:p>
        </p:txBody>
      </p:sp>
      <p:sp>
        <p:nvSpPr>
          <p:cNvPr id="9" name="Text 7">
            <a:extLst>
              <a:ext uri="{FF2B5EF4-FFF2-40B4-BE49-F238E27FC236}">
                <a16:creationId xmlns:a16="http://schemas.microsoft.com/office/drawing/2014/main" id="{069B19A4-552F-B593-A7C5-C647F7C0149E}"/>
              </a:ext>
            </a:extLst>
          </p:cNvPr>
          <p:cNvSpPr/>
          <p:nvPr/>
        </p:nvSpPr>
        <p:spPr>
          <a:xfrm>
            <a:off x="460794" y="868680"/>
            <a:ext cx="7941334" cy="822960"/>
          </a:xfrm>
          <a:prstGeom prst="rect">
            <a:avLst/>
          </a:prstGeom>
          <a:noFill/>
          <a:ln/>
        </p:spPr>
        <p:txBody>
          <a:bodyPr wrap="square" lIns="0" tIns="0" rIns="0" bIns="0" rtlCol="0" anchor="ctr"/>
          <a:lstStyle/>
          <a:p>
            <a:r>
              <a:rPr lang="en-US" sz="3600" b="1">
                <a:solidFill>
                  <a:srgbClr val="1B2A4A"/>
                </a:solidFill>
                <a:latin typeface="Bookman Old Style"/>
              </a:rPr>
              <a:t>Complexity of Values</a:t>
            </a:r>
            <a:endParaRPr lang="en-US"/>
          </a:p>
        </p:txBody>
      </p:sp>
      <p:sp>
        <p:nvSpPr>
          <p:cNvPr id="20" name="Text 17">
            <a:extLst>
              <a:ext uri="{FF2B5EF4-FFF2-40B4-BE49-F238E27FC236}">
                <a16:creationId xmlns:a16="http://schemas.microsoft.com/office/drawing/2014/main" id="{8597C972-FBC7-E3BA-92FF-225A545A9D2C}"/>
              </a:ext>
            </a:extLst>
          </p:cNvPr>
          <p:cNvSpPr/>
          <p:nvPr/>
        </p:nvSpPr>
        <p:spPr>
          <a:xfrm>
            <a:off x="457200" y="4832604"/>
            <a:ext cx="2743200" cy="146304"/>
          </a:xfrm>
          <a:prstGeom prst="rect">
            <a:avLst/>
          </a:prstGeom>
          <a:noFill/>
          <a:ln/>
        </p:spPr>
        <p:txBody>
          <a:bodyPr wrap="square" lIns="0" tIns="0" rIns="0" bIns="0" rtlCol="0" anchor="ctr"/>
          <a:lstStyle/>
          <a:p>
            <a:pPr marL="0" indent="0" algn="l">
              <a:buNone/>
            </a:pPr>
            <a:r>
              <a:rPr lang="en-US" sz="800" b="1" kern="0" spc="100">
                <a:solidFill>
                  <a:srgbClr val="004791"/>
                </a:solidFill>
                <a:latin typeface="Calibri" pitchFamily="34" charset="0"/>
                <a:ea typeface="Calibri" pitchFamily="34" charset="-122"/>
                <a:cs typeface="Calibri" pitchFamily="34" charset="-120"/>
              </a:rPr>
              <a:t>KTH</a:t>
            </a:r>
            <a:r>
              <a:rPr lang="en-US" sz="800" kern="0" spc="100">
                <a:solidFill>
                  <a:srgbClr val="C9C3BB"/>
                </a:solidFill>
                <a:latin typeface="Calibri" pitchFamily="34" charset="0"/>
                <a:ea typeface="Calibri" pitchFamily="34" charset="-122"/>
                <a:cs typeface="Calibri" pitchFamily="34" charset="-120"/>
              </a:rPr>
              <a:t>  /  </a:t>
            </a:r>
            <a:r>
              <a:rPr lang="en-US" sz="800" b="1" kern="0" spc="100">
                <a:solidFill>
                  <a:srgbClr val="57068C"/>
                </a:solidFill>
                <a:latin typeface="Calibri" pitchFamily="34" charset="0"/>
                <a:ea typeface="Calibri" pitchFamily="34" charset="-122"/>
                <a:cs typeface="Calibri" pitchFamily="34" charset="-120"/>
              </a:rPr>
              <a:t>NYU</a:t>
            </a:r>
            <a:r>
              <a:rPr lang="en-US" sz="800" kern="0" spc="100">
                <a:solidFill>
                  <a:srgbClr val="C9C3BB"/>
                </a:solidFill>
                <a:latin typeface="Calibri" pitchFamily="34" charset="0"/>
                <a:ea typeface="Calibri" pitchFamily="34" charset="-122"/>
                <a:cs typeface="Calibri" pitchFamily="34" charset="-120"/>
              </a:rPr>
              <a:t>  /  </a:t>
            </a:r>
            <a:r>
              <a:rPr lang="en-US" sz="800" b="1" kern="0" spc="100">
                <a:solidFill>
                  <a:srgbClr val="0066B3"/>
                </a:solidFill>
                <a:latin typeface="Calibri" pitchFamily="34" charset="0"/>
                <a:ea typeface="Calibri" pitchFamily="34" charset="-122"/>
                <a:cs typeface="Calibri" pitchFamily="34" charset="-120"/>
              </a:rPr>
              <a:t>TU Wien</a:t>
            </a:r>
            <a:endParaRPr lang="en-US" sz="800"/>
          </a:p>
        </p:txBody>
      </p:sp>
      <p:sp>
        <p:nvSpPr>
          <p:cNvPr id="21" name="Text 18">
            <a:extLst>
              <a:ext uri="{FF2B5EF4-FFF2-40B4-BE49-F238E27FC236}">
                <a16:creationId xmlns:a16="http://schemas.microsoft.com/office/drawing/2014/main" id="{17C96EE8-E646-3397-903A-DD4427359CC0}"/>
              </a:ext>
            </a:extLst>
          </p:cNvPr>
          <p:cNvSpPr/>
          <p:nvPr/>
        </p:nvSpPr>
        <p:spPr>
          <a:xfrm>
            <a:off x="5486400" y="4823460"/>
            <a:ext cx="2743200" cy="164592"/>
          </a:xfrm>
          <a:prstGeom prst="rect">
            <a:avLst/>
          </a:prstGeom>
          <a:noFill/>
          <a:ln/>
        </p:spPr>
        <p:txBody>
          <a:bodyPr wrap="square" lIns="0" tIns="0" rIns="0" bIns="0" rtlCol="0" anchor="ctr"/>
          <a:lstStyle/>
          <a:p>
            <a:pPr algn="r"/>
            <a:r>
              <a:rPr lang="en-US" sz="800">
                <a:solidFill>
                  <a:srgbClr val="5C6470"/>
                </a:solidFill>
                <a:latin typeface="Calibri"/>
                <a:ea typeface="Calibri"/>
                <a:cs typeface="Calibri"/>
              </a:rPr>
              <a:t>Christos Koutras</a:t>
            </a:r>
            <a:endParaRPr lang="en-US"/>
          </a:p>
        </p:txBody>
      </p:sp>
      <p:sp>
        <p:nvSpPr>
          <p:cNvPr id="22" name="Text 19">
            <a:extLst>
              <a:ext uri="{FF2B5EF4-FFF2-40B4-BE49-F238E27FC236}">
                <a16:creationId xmlns:a16="http://schemas.microsoft.com/office/drawing/2014/main" id="{D7906DA6-8897-E68B-3D4F-CCA68BFF5ACC}"/>
              </a:ext>
            </a:extLst>
          </p:cNvPr>
          <p:cNvSpPr/>
          <p:nvPr/>
        </p:nvSpPr>
        <p:spPr>
          <a:xfrm>
            <a:off x="8321040" y="4823460"/>
            <a:ext cx="365760" cy="164592"/>
          </a:xfrm>
          <a:prstGeom prst="rect">
            <a:avLst/>
          </a:prstGeom>
          <a:noFill/>
          <a:ln/>
        </p:spPr>
        <p:txBody>
          <a:bodyPr wrap="square" lIns="0" tIns="0" rIns="0" bIns="0" rtlCol="0" anchor="ctr"/>
          <a:lstStyle/>
          <a:p>
            <a:pPr marL="0" indent="0" algn="r">
              <a:buNone/>
            </a:pPr>
            <a:fld id="{00000000-0000-0000-0000-000000000046}" type="slidenum">
              <a:rPr lang="en-US" sz="800">
                <a:solidFill>
                  <a:srgbClr val="5C6470"/>
                </a:solidFill>
                <a:latin typeface="Calibri" pitchFamily="34" charset="0"/>
                <a:ea typeface="Calibri" pitchFamily="34" charset="-122"/>
                <a:cs typeface="Calibri" pitchFamily="34" charset="-120"/>
              </a:rPr>
              <a:t>92</a:t>
            </a:fld>
            <a:endParaRPr lang="en-US" sz="800"/>
          </a:p>
        </p:txBody>
      </p:sp>
      <p:sp>
        <p:nvSpPr>
          <p:cNvPr id="23" name="Footer Divider">
            <a:extLst>
              <a:ext uri="{FF2B5EF4-FFF2-40B4-BE49-F238E27FC236}">
                <a16:creationId xmlns:a16="http://schemas.microsoft.com/office/drawing/2014/main" id="{FC1E3956-7398-E97D-FAB2-6BCE047A3992}"/>
              </a:ext>
            </a:extLst>
          </p:cNvPr>
          <p:cNvSpPr/>
          <p:nvPr/>
        </p:nvSpPr>
        <p:spPr>
          <a:xfrm>
            <a:off x="457200" y="4721380"/>
            <a:ext cx="8229600" cy="9525"/>
          </a:xfrm>
          <a:prstGeom prst="rect">
            <a:avLst/>
          </a:prstGeom>
          <a:solidFill>
            <a:srgbClr val="C9C3BB"/>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SE"/>
          </a:p>
        </p:txBody>
      </p:sp>
      <p:sp>
        <p:nvSpPr>
          <p:cNvPr id="3" name="Shape 13">
            <a:extLst>
              <a:ext uri="{FF2B5EF4-FFF2-40B4-BE49-F238E27FC236}">
                <a16:creationId xmlns:a16="http://schemas.microsoft.com/office/drawing/2014/main" id="{BA0FFB07-531F-6B68-9B2A-29DA4AAE2143}"/>
              </a:ext>
            </a:extLst>
          </p:cNvPr>
          <p:cNvSpPr/>
          <p:nvPr/>
        </p:nvSpPr>
        <p:spPr>
          <a:xfrm>
            <a:off x="457200" y="1783080"/>
            <a:ext cx="1143000" cy="365760"/>
          </a:xfrm>
          <a:prstGeom prst="rect">
            <a:avLst/>
          </a:prstGeom>
          <a:solidFill>
            <a:srgbClr val="1B2A4A"/>
          </a:solidFill>
          <a:ln w="6350">
            <a:solidFill>
              <a:srgbClr val="1B2A4A"/>
            </a:solidFill>
            <a:prstDash val="solid"/>
          </a:ln>
        </p:spPr>
        <p:txBody>
          <a:bodyPr/>
          <a:lstStyle/>
          <a:p>
            <a:endParaRPr lang="en-US"/>
          </a:p>
        </p:txBody>
      </p:sp>
      <p:sp>
        <p:nvSpPr>
          <p:cNvPr id="4" name="Text 14">
            <a:extLst>
              <a:ext uri="{FF2B5EF4-FFF2-40B4-BE49-F238E27FC236}">
                <a16:creationId xmlns:a16="http://schemas.microsoft.com/office/drawing/2014/main" id="{8DBBFA4C-F61F-A986-EF2A-FC8CCB9CE582}"/>
              </a:ext>
            </a:extLst>
          </p:cNvPr>
          <p:cNvSpPr/>
          <p:nvPr/>
        </p:nvSpPr>
        <p:spPr>
          <a:xfrm>
            <a:off x="530352" y="1783080"/>
            <a:ext cx="1014984" cy="365760"/>
          </a:xfrm>
          <a:prstGeom prst="rect">
            <a:avLst/>
          </a:prstGeom>
          <a:noFill/>
          <a:ln/>
        </p:spPr>
        <p:txBody>
          <a:bodyPr wrap="square" lIns="0" tIns="0" rIns="0" bIns="0" rtlCol="0" anchor="ctr"/>
          <a:lstStyle/>
          <a:p>
            <a:pPr marL="0" indent="0">
              <a:buNone/>
            </a:pPr>
            <a:r>
              <a:rPr lang="en-US" sz="1400" b="1">
                <a:solidFill>
                  <a:srgbClr val="FFFFFF"/>
                </a:solidFill>
                <a:latin typeface="Consolas" pitchFamily="34" charset="0"/>
                <a:ea typeface="Consolas" pitchFamily="34" charset="-122"/>
                <a:cs typeface="Consolas" pitchFamily="34" charset="-120"/>
              </a:rPr>
              <a:t>Age</a:t>
            </a:r>
            <a:endParaRPr lang="en-US" sz="1400"/>
          </a:p>
        </p:txBody>
      </p:sp>
      <p:sp>
        <p:nvSpPr>
          <p:cNvPr id="5" name="Shape 15">
            <a:extLst>
              <a:ext uri="{FF2B5EF4-FFF2-40B4-BE49-F238E27FC236}">
                <a16:creationId xmlns:a16="http://schemas.microsoft.com/office/drawing/2014/main" id="{37135C8D-8C77-D183-2A07-5FDBBB30790B}"/>
              </a:ext>
            </a:extLst>
          </p:cNvPr>
          <p:cNvSpPr/>
          <p:nvPr/>
        </p:nvSpPr>
        <p:spPr>
          <a:xfrm>
            <a:off x="457200" y="2148840"/>
            <a:ext cx="1143000" cy="310896"/>
          </a:xfrm>
          <a:prstGeom prst="rect">
            <a:avLst/>
          </a:prstGeom>
          <a:solidFill>
            <a:srgbClr val="FFFFFF"/>
          </a:solidFill>
          <a:ln w="9525">
            <a:solidFill>
              <a:srgbClr val="D8D2CB"/>
            </a:solidFill>
            <a:prstDash val="solid"/>
          </a:ln>
        </p:spPr>
        <p:txBody>
          <a:bodyPr/>
          <a:lstStyle/>
          <a:p>
            <a:endParaRPr lang="en-US"/>
          </a:p>
        </p:txBody>
      </p:sp>
      <p:sp>
        <p:nvSpPr>
          <p:cNvPr id="6" name="Text 16">
            <a:extLst>
              <a:ext uri="{FF2B5EF4-FFF2-40B4-BE49-F238E27FC236}">
                <a16:creationId xmlns:a16="http://schemas.microsoft.com/office/drawing/2014/main" id="{1D7E06DE-5A28-D27D-7B8C-15E7C22FC00F}"/>
              </a:ext>
            </a:extLst>
          </p:cNvPr>
          <p:cNvSpPr/>
          <p:nvPr/>
        </p:nvSpPr>
        <p:spPr>
          <a:xfrm>
            <a:off x="530352" y="2148840"/>
            <a:ext cx="1014984" cy="310896"/>
          </a:xfrm>
          <a:prstGeom prst="rect">
            <a:avLst/>
          </a:prstGeom>
          <a:noFill/>
          <a:ln/>
        </p:spPr>
        <p:txBody>
          <a:bodyPr wrap="square" lIns="0" tIns="0" rIns="0" bIns="0" rtlCol="0" anchor="ctr"/>
          <a:lstStyle/>
          <a:p>
            <a:pPr marL="0" indent="0">
              <a:buNone/>
            </a:pPr>
            <a:r>
              <a:rPr lang="en-US" sz="1400">
                <a:solidFill>
                  <a:srgbClr val="1B2330"/>
                </a:solidFill>
                <a:latin typeface="Calibri" pitchFamily="34" charset="0"/>
                <a:ea typeface="Calibri" pitchFamily="34" charset="-122"/>
                <a:cs typeface="Calibri" pitchFamily="34" charset="-120"/>
              </a:rPr>
              <a:t>28</a:t>
            </a:r>
            <a:endParaRPr lang="en-US" sz="1400"/>
          </a:p>
        </p:txBody>
      </p:sp>
      <p:sp>
        <p:nvSpPr>
          <p:cNvPr id="7" name="Shape 17">
            <a:extLst>
              <a:ext uri="{FF2B5EF4-FFF2-40B4-BE49-F238E27FC236}">
                <a16:creationId xmlns:a16="http://schemas.microsoft.com/office/drawing/2014/main" id="{E4460AE1-B714-297E-B9FF-4E8BF1459718}"/>
              </a:ext>
            </a:extLst>
          </p:cNvPr>
          <p:cNvSpPr/>
          <p:nvPr/>
        </p:nvSpPr>
        <p:spPr>
          <a:xfrm>
            <a:off x="457200" y="2459736"/>
            <a:ext cx="1143000" cy="310896"/>
          </a:xfrm>
          <a:prstGeom prst="rect">
            <a:avLst/>
          </a:prstGeom>
          <a:solidFill>
            <a:srgbClr val="FFFFFF"/>
          </a:solidFill>
          <a:ln w="9525">
            <a:solidFill>
              <a:srgbClr val="D8D2CB"/>
            </a:solidFill>
            <a:prstDash val="solid"/>
          </a:ln>
        </p:spPr>
        <p:txBody>
          <a:bodyPr/>
          <a:lstStyle/>
          <a:p>
            <a:endParaRPr lang="en-US"/>
          </a:p>
        </p:txBody>
      </p:sp>
      <p:sp>
        <p:nvSpPr>
          <p:cNvPr id="8" name="Text 18">
            <a:extLst>
              <a:ext uri="{FF2B5EF4-FFF2-40B4-BE49-F238E27FC236}">
                <a16:creationId xmlns:a16="http://schemas.microsoft.com/office/drawing/2014/main" id="{4A45A58A-DD23-28C3-BC73-2C7178E29758}"/>
              </a:ext>
            </a:extLst>
          </p:cNvPr>
          <p:cNvSpPr/>
          <p:nvPr/>
        </p:nvSpPr>
        <p:spPr>
          <a:xfrm>
            <a:off x="530352" y="2459736"/>
            <a:ext cx="1014984" cy="310896"/>
          </a:xfrm>
          <a:prstGeom prst="rect">
            <a:avLst/>
          </a:prstGeom>
          <a:noFill/>
          <a:ln/>
        </p:spPr>
        <p:txBody>
          <a:bodyPr wrap="square" lIns="0" tIns="0" rIns="0" bIns="0" rtlCol="0" anchor="ctr"/>
          <a:lstStyle/>
          <a:p>
            <a:pPr marL="0" indent="0">
              <a:buNone/>
            </a:pPr>
            <a:r>
              <a:rPr lang="en-US" sz="1400">
                <a:solidFill>
                  <a:srgbClr val="1B2330"/>
                </a:solidFill>
                <a:latin typeface="Calibri" pitchFamily="34" charset="0"/>
                <a:ea typeface="Calibri" pitchFamily="34" charset="-122"/>
                <a:cs typeface="Calibri" pitchFamily="34" charset="-120"/>
              </a:rPr>
              <a:t>59</a:t>
            </a:r>
            <a:endParaRPr lang="en-US" sz="1400"/>
          </a:p>
        </p:txBody>
      </p:sp>
      <p:sp>
        <p:nvSpPr>
          <p:cNvPr id="10" name="Shape 19">
            <a:extLst>
              <a:ext uri="{FF2B5EF4-FFF2-40B4-BE49-F238E27FC236}">
                <a16:creationId xmlns:a16="http://schemas.microsoft.com/office/drawing/2014/main" id="{A289BF26-0D5A-3C24-3734-DF84B1D1C428}"/>
              </a:ext>
            </a:extLst>
          </p:cNvPr>
          <p:cNvSpPr/>
          <p:nvPr/>
        </p:nvSpPr>
        <p:spPr>
          <a:xfrm>
            <a:off x="457200" y="2770632"/>
            <a:ext cx="1143000" cy="310896"/>
          </a:xfrm>
          <a:prstGeom prst="rect">
            <a:avLst/>
          </a:prstGeom>
          <a:solidFill>
            <a:srgbClr val="FFFFFF"/>
          </a:solidFill>
          <a:ln w="9525">
            <a:solidFill>
              <a:srgbClr val="D8D2CB"/>
            </a:solidFill>
            <a:prstDash val="solid"/>
          </a:ln>
        </p:spPr>
        <p:txBody>
          <a:bodyPr/>
          <a:lstStyle/>
          <a:p>
            <a:endParaRPr lang="en-US"/>
          </a:p>
        </p:txBody>
      </p:sp>
      <p:sp>
        <p:nvSpPr>
          <p:cNvPr id="11" name="Text 20">
            <a:extLst>
              <a:ext uri="{FF2B5EF4-FFF2-40B4-BE49-F238E27FC236}">
                <a16:creationId xmlns:a16="http://schemas.microsoft.com/office/drawing/2014/main" id="{78CB0EE0-CC97-06DD-A1DB-5D2390695515}"/>
              </a:ext>
            </a:extLst>
          </p:cNvPr>
          <p:cNvSpPr/>
          <p:nvPr/>
        </p:nvSpPr>
        <p:spPr>
          <a:xfrm>
            <a:off x="530352" y="2770632"/>
            <a:ext cx="1014984" cy="310896"/>
          </a:xfrm>
          <a:prstGeom prst="rect">
            <a:avLst/>
          </a:prstGeom>
          <a:noFill/>
          <a:ln/>
        </p:spPr>
        <p:txBody>
          <a:bodyPr wrap="square" lIns="0" tIns="0" rIns="0" bIns="0" rtlCol="0" anchor="ctr"/>
          <a:lstStyle/>
          <a:p>
            <a:pPr marL="0" indent="0">
              <a:buNone/>
            </a:pPr>
            <a:r>
              <a:rPr lang="en-US" sz="1400">
                <a:solidFill>
                  <a:srgbClr val="1B2330"/>
                </a:solidFill>
                <a:latin typeface="Calibri" pitchFamily="34" charset="0"/>
                <a:ea typeface="Calibri" pitchFamily="34" charset="-122"/>
                <a:cs typeface="Calibri" pitchFamily="34" charset="-120"/>
              </a:rPr>
              <a:t>76</a:t>
            </a:r>
            <a:endParaRPr lang="en-US" sz="1400"/>
          </a:p>
        </p:txBody>
      </p:sp>
      <p:sp>
        <p:nvSpPr>
          <p:cNvPr id="12" name="Text 21">
            <a:extLst>
              <a:ext uri="{FF2B5EF4-FFF2-40B4-BE49-F238E27FC236}">
                <a16:creationId xmlns:a16="http://schemas.microsoft.com/office/drawing/2014/main" id="{D4F8CC9A-ACB8-B338-F2B5-CCE2883553BE}"/>
              </a:ext>
            </a:extLst>
          </p:cNvPr>
          <p:cNvSpPr/>
          <p:nvPr/>
        </p:nvSpPr>
        <p:spPr>
          <a:xfrm>
            <a:off x="1764792" y="2084832"/>
            <a:ext cx="310896" cy="320040"/>
          </a:xfrm>
          <a:prstGeom prst="rect">
            <a:avLst/>
          </a:prstGeom>
          <a:noFill/>
          <a:ln/>
        </p:spPr>
        <p:txBody>
          <a:bodyPr wrap="square" lIns="0" tIns="0" rIns="0" bIns="0" rtlCol="0" anchor="ctr"/>
          <a:lstStyle/>
          <a:p>
            <a:pPr marL="0" indent="0" algn="ctr">
              <a:buNone/>
            </a:pPr>
            <a:r>
              <a:rPr lang="en-US" sz="1800" b="1">
                <a:solidFill>
                  <a:srgbClr val="E0156F"/>
                </a:solidFill>
                <a:latin typeface="Bookman Old Style" pitchFamily="34" charset="0"/>
                <a:ea typeface="Bookman Old Style" pitchFamily="34" charset="-122"/>
                <a:cs typeface="Bookman Old Style" pitchFamily="34" charset="-120"/>
              </a:rPr>
              <a:t>?</a:t>
            </a:r>
            <a:endParaRPr lang="en-US" sz="1800"/>
          </a:p>
        </p:txBody>
      </p:sp>
      <p:sp>
        <p:nvSpPr>
          <p:cNvPr id="13" name="Shape 22">
            <a:extLst>
              <a:ext uri="{FF2B5EF4-FFF2-40B4-BE49-F238E27FC236}">
                <a16:creationId xmlns:a16="http://schemas.microsoft.com/office/drawing/2014/main" id="{1CA3AE78-2C06-9495-D5EA-7E761EA0CB0F}"/>
              </a:ext>
            </a:extLst>
          </p:cNvPr>
          <p:cNvSpPr/>
          <p:nvPr/>
        </p:nvSpPr>
        <p:spPr>
          <a:xfrm>
            <a:off x="1783080" y="2450592"/>
            <a:ext cx="274320" cy="201168"/>
          </a:xfrm>
          <a:prstGeom prst="rightArrow">
            <a:avLst/>
          </a:prstGeom>
          <a:solidFill>
            <a:srgbClr val="D8D2CB"/>
          </a:solidFill>
          <a:ln/>
        </p:spPr>
        <p:txBody>
          <a:bodyPr/>
          <a:lstStyle/>
          <a:p>
            <a:endParaRPr lang="en-US"/>
          </a:p>
        </p:txBody>
      </p:sp>
      <p:sp>
        <p:nvSpPr>
          <p:cNvPr id="14" name="Shape 23">
            <a:extLst>
              <a:ext uri="{FF2B5EF4-FFF2-40B4-BE49-F238E27FC236}">
                <a16:creationId xmlns:a16="http://schemas.microsoft.com/office/drawing/2014/main" id="{AF4D3EAF-987E-7892-3049-61C596172AB0}"/>
              </a:ext>
            </a:extLst>
          </p:cNvPr>
          <p:cNvSpPr/>
          <p:nvPr/>
        </p:nvSpPr>
        <p:spPr>
          <a:xfrm>
            <a:off x="2286000" y="1783080"/>
            <a:ext cx="1920240" cy="365760"/>
          </a:xfrm>
          <a:prstGeom prst="rect">
            <a:avLst/>
          </a:prstGeom>
          <a:solidFill>
            <a:srgbClr val="004791"/>
          </a:solidFill>
          <a:ln w="6350">
            <a:solidFill>
              <a:srgbClr val="004791"/>
            </a:solidFill>
            <a:prstDash val="solid"/>
          </a:ln>
        </p:spPr>
        <p:txBody>
          <a:bodyPr/>
          <a:lstStyle/>
          <a:p>
            <a:endParaRPr lang="en-US"/>
          </a:p>
        </p:txBody>
      </p:sp>
      <p:sp>
        <p:nvSpPr>
          <p:cNvPr id="15" name="Text 24">
            <a:extLst>
              <a:ext uri="{FF2B5EF4-FFF2-40B4-BE49-F238E27FC236}">
                <a16:creationId xmlns:a16="http://schemas.microsoft.com/office/drawing/2014/main" id="{23AD030B-F869-BB5D-8A24-99326BBB834F}"/>
              </a:ext>
            </a:extLst>
          </p:cNvPr>
          <p:cNvSpPr/>
          <p:nvPr/>
        </p:nvSpPr>
        <p:spPr>
          <a:xfrm>
            <a:off x="2359152" y="1783080"/>
            <a:ext cx="1792224" cy="365760"/>
          </a:xfrm>
          <a:prstGeom prst="rect">
            <a:avLst/>
          </a:prstGeom>
          <a:noFill/>
          <a:ln/>
        </p:spPr>
        <p:txBody>
          <a:bodyPr wrap="square" lIns="0" tIns="0" rIns="0" bIns="0" rtlCol="0" anchor="ctr"/>
          <a:lstStyle/>
          <a:p>
            <a:pPr marL="0" indent="0">
              <a:buNone/>
            </a:pPr>
            <a:r>
              <a:rPr lang="en-US" sz="1400" b="1">
                <a:solidFill>
                  <a:srgbClr val="FFFFFF"/>
                </a:solidFill>
                <a:latin typeface="Consolas" pitchFamily="34" charset="0"/>
                <a:ea typeface="Consolas" pitchFamily="34" charset="-122"/>
                <a:cs typeface="Consolas" pitchFamily="34" charset="-120"/>
              </a:rPr>
              <a:t>age_at_diagnosis</a:t>
            </a:r>
            <a:endParaRPr lang="en-US" sz="1400"/>
          </a:p>
        </p:txBody>
      </p:sp>
      <p:sp>
        <p:nvSpPr>
          <p:cNvPr id="16" name="Shape 25">
            <a:extLst>
              <a:ext uri="{FF2B5EF4-FFF2-40B4-BE49-F238E27FC236}">
                <a16:creationId xmlns:a16="http://schemas.microsoft.com/office/drawing/2014/main" id="{6A1E69E3-4798-2EEC-9C25-19693B4B2282}"/>
              </a:ext>
            </a:extLst>
          </p:cNvPr>
          <p:cNvSpPr/>
          <p:nvPr/>
        </p:nvSpPr>
        <p:spPr>
          <a:xfrm>
            <a:off x="2286000" y="2148840"/>
            <a:ext cx="1920240" cy="310896"/>
          </a:xfrm>
          <a:prstGeom prst="rect">
            <a:avLst/>
          </a:prstGeom>
          <a:solidFill>
            <a:srgbClr val="FFFFFF"/>
          </a:solidFill>
          <a:ln w="9525">
            <a:solidFill>
              <a:srgbClr val="D8D2CB"/>
            </a:solidFill>
            <a:prstDash val="solid"/>
          </a:ln>
        </p:spPr>
        <p:txBody>
          <a:bodyPr/>
          <a:lstStyle/>
          <a:p>
            <a:endParaRPr lang="en-US"/>
          </a:p>
        </p:txBody>
      </p:sp>
      <p:sp>
        <p:nvSpPr>
          <p:cNvPr id="18" name="Text 26">
            <a:extLst>
              <a:ext uri="{FF2B5EF4-FFF2-40B4-BE49-F238E27FC236}">
                <a16:creationId xmlns:a16="http://schemas.microsoft.com/office/drawing/2014/main" id="{5F7CB286-6023-1634-5D26-E2454D6FF93D}"/>
              </a:ext>
            </a:extLst>
          </p:cNvPr>
          <p:cNvSpPr/>
          <p:nvPr/>
        </p:nvSpPr>
        <p:spPr>
          <a:xfrm>
            <a:off x="2359152" y="2148840"/>
            <a:ext cx="1792224" cy="310896"/>
          </a:xfrm>
          <a:prstGeom prst="rect">
            <a:avLst/>
          </a:prstGeom>
          <a:noFill/>
          <a:ln/>
        </p:spPr>
        <p:txBody>
          <a:bodyPr wrap="square" lIns="0" tIns="0" rIns="0" bIns="0" rtlCol="0" anchor="ctr"/>
          <a:lstStyle/>
          <a:p>
            <a:pPr marL="0" indent="0">
              <a:buNone/>
            </a:pPr>
            <a:r>
              <a:rPr lang="en-US" sz="1400">
                <a:solidFill>
                  <a:srgbClr val="1B2330"/>
                </a:solidFill>
                <a:latin typeface="Calibri" pitchFamily="34" charset="0"/>
                <a:ea typeface="Calibri" pitchFamily="34" charset="-122"/>
                <a:cs typeface="Calibri" pitchFamily="34" charset="-120"/>
              </a:rPr>
              <a:t>18250</a:t>
            </a:r>
            <a:endParaRPr lang="en-US" sz="1400"/>
          </a:p>
        </p:txBody>
      </p:sp>
      <p:sp>
        <p:nvSpPr>
          <p:cNvPr id="19" name="Shape 27">
            <a:extLst>
              <a:ext uri="{FF2B5EF4-FFF2-40B4-BE49-F238E27FC236}">
                <a16:creationId xmlns:a16="http://schemas.microsoft.com/office/drawing/2014/main" id="{2B86424A-FB56-CA73-9715-D853BD97942C}"/>
              </a:ext>
            </a:extLst>
          </p:cNvPr>
          <p:cNvSpPr/>
          <p:nvPr/>
        </p:nvSpPr>
        <p:spPr>
          <a:xfrm>
            <a:off x="2286000" y="2459736"/>
            <a:ext cx="1920240" cy="310896"/>
          </a:xfrm>
          <a:prstGeom prst="rect">
            <a:avLst/>
          </a:prstGeom>
          <a:solidFill>
            <a:srgbClr val="FFFFFF"/>
          </a:solidFill>
          <a:ln w="9525">
            <a:solidFill>
              <a:srgbClr val="D8D2CB"/>
            </a:solidFill>
            <a:prstDash val="solid"/>
          </a:ln>
        </p:spPr>
        <p:txBody>
          <a:bodyPr/>
          <a:lstStyle/>
          <a:p>
            <a:endParaRPr lang="en-US"/>
          </a:p>
        </p:txBody>
      </p:sp>
      <p:sp>
        <p:nvSpPr>
          <p:cNvPr id="24" name="Text 28">
            <a:extLst>
              <a:ext uri="{FF2B5EF4-FFF2-40B4-BE49-F238E27FC236}">
                <a16:creationId xmlns:a16="http://schemas.microsoft.com/office/drawing/2014/main" id="{9A6BE46F-A8FD-01E5-8FD9-35A3117F5ADC}"/>
              </a:ext>
            </a:extLst>
          </p:cNvPr>
          <p:cNvSpPr/>
          <p:nvPr/>
        </p:nvSpPr>
        <p:spPr>
          <a:xfrm>
            <a:off x="2359152" y="2459736"/>
            <a:ext cx="1792224" cy="310896"/>
          </a:xfrm>
          <a:prstGeom prst="rect">
            <a:avLst/>
          </a:prstGeom>
          <a:noFill/>
          <a:ln/>
        </p:spPr>
        <p:txBody>
          <a:bodyPr wrap="square" lIns="0" tIns="0" rIns="0" bIns="0" rtlCol="0" anchor="ctr"/>
          <a:lstStyle/>
          <a:p>
            <a:pPr marL="0" indent="0">
              <a:buNone/>
            </a:pPr>
            <a:r>
              <a:rPr lang="en-US" sz="1400">
                <a:solidFill>
                  <a:srgbClr val="1B2330"/>
                </a:solidFill>
                <a:latin typeface="Calibri" pitchFamily="34" charset="0"/>
                <a:ea typeface="Calibri" pitchFamily="34" charset="-122"/>
                <a:cs typeface="Calibri" pitchFamily="34" charset="-120"/>
              </a:rPr>
              <a:t>29220</a:t>
            </a:r>
            <a:endParaRPr lang="en-US" sz="1400"/>
          </a:p>
        </p:txBody>
      </p:sp>
      <p:sp>
        <p:nvSpPr>
          <p:cNvPr id="26" name="Shape 29">
            <a:extLst>
              <a:ext uri="{FF2B5EF4-FFF2-40B4-BE49-F238E27FC236}">
                <a16:creationId xmlns:a16="http://schemas.microsoft.com/office/drawing/2014/main" id="{8F9203B6-0518-13AF-1744-F99058488AD9}"/>
              </a:ext>
            </a:extLst>
          </p:cNvPr>
          <p:cNvSpPr/>
          <p:nvPr/>
        </p:nvSpPr>
        <p:spPr>
          <a:xfrm>
            <a:off x="2286000" y="2770632"/>
            <a:ext cx="1920240" cy="310896"/>
          </a:xfrm>
          <a:prstGeom prst="rect">
            <a:avLst/>
          </a:prstGeom>
          <a:solidFill>
            <a:srgbClr val="FFFFFF"/>
          </a:solidFill>
          <a:ln w="9525">
            <a:solidFill>
              <a:srgbClr val="D8D2CB"/>
            </a:solidFill>
            <a:prstDash val="solid"/>
          </a:ln>
        </p:spPr>
        <p:txBody>
          <a:bodyPr/>
          <a:lstStyle/>
          <a:p>
            <a:endParaRPr lang="en-US"/>
          </a:p>
        </p:txBody>
      </p:sp>
      <p:sp>
        <p:nvSpPr>
          <p:cNvPr id="28" name="Text 30">
            <a:extLst>
              <a:ext uri="{FF2B5EF4-FFF2-40B4-BE49-F238E27FC236}">
                <a16:creationId xmlns:a16="http://schemas.microsoft.com/office/drawing/2014/main" id="{DF75F853-7EC6-361F-382E-301BBBFD58AC}"/>
              </a:ext>
            </a:extLst>
          </p:cNvPr>
          <p:cNvSpPr/>
          <p:nvPr/>
        </p:nvSpPr>
        <p:spPr>
          <a:xfrm>
            <a:off x="2359152" y="2770632"/>
            <a:ext cx="1792224" cy="310896"/>
          </a:xfrm>
          <a:prstGeom prst="rect">
            <a:avLst/>
          </a:prstGeom>
          <a:noFill/>
          <a:ln/>
        </p:spPr>
        <p:txBody>
          <a:bodyPr wrap="square" lIns="0" tIns="0" rIns="0" bIns="0" rtlCol="0" anchor="ctr"/>
          <a:lstStyle/>
          <a:p>
            <a:pPr marL="0" indent="0">
              <a:buNone/>
            </a:pPr>
            <a:r>
              <a:rPr lang="en-US" sz="1400">
                <a:solidFill>
                  <a:srgbClr val="1B2330"/>
                </a:solidFill>
                <a:latin typeface="Calibri" pitchFamily="34" charset="0"/>
                <a:ea typeface="Calibri" pitchFamily="34" charset="-122"/>
                <a:cs typeface="Calibri" pitchFamily="34" charset="-120"/>
              </a:rPr>
              <a:t>21915</a:t>
            </a:r>
            <a:endParaRPr lang="en-US" sz="1400"/>
          </a:p>
        </p:txBody>
      </p:sp>
      <p:sp>
        <p:nvSpPr>
          <p:cNvPr id="32" name="Shape 31">
            <a:extLst>
              <a:ext uri="{FF2B5EF4-FFF2-40B4-BE49-F238E27FC236}">
                <a16:creationId xmlns:a16="http://schemas.microsoft.com/office/drawing/2014/main" id="{09401D40-6A22-DED4-C71D-746F9748CEDB}"/>
              </a:ext>
            </a:extLst>
          </p:cNvPr>
          <p:cNvSpPr/>
          <p:nvPr/>
        </p:nvSpPr>
        <p:spPr>
          <a:xfrm>
            <a:off x="2286000" y="3246120"/>
            <a:ext cx="1920240" cy="914400"/>
          </a:xfrm>
          <a:prstGeom prst="roundRect">
            <a:avLst>
              <a:gd name="adj" fmla="val 7000"/>
            </a:avLst>
          </a:prstGeom>
          <a:solidFill>
            <a:srgbClr val="F5F1ED"/>
          </a:solidFill>
          <a:ln/>
        </p:spPr>
        <p:txBody>
          <a:bodyPr/>
          <a:lstStyle/>
          <a:p>
            <a:endParaRPr lang="en-US"/>
          </a:p>
        </p:txBody>
      </p:sp>
      <p:sp>
        <p:nvSpPr>
          <p:cNvPr id="33" name="Text 32">
            <a:extLst>
              <a:ext uri="{FF2B5EF4-FFF2-40B4-BE49-F238E27FC236}">
                <a16:creationId xmlns:a16="http://schemas.microsoft.com/office/drawing/2014/main" id="{879605F0-8F24-B97B-FEBC-AD776464E893}"/>
              </a:ext>
            </a:extLst>
          </p:cNvPr>
          <p:cNvSpPr/>
          <p:nvPr/>
        </p:nvSpPr>
        <p:spPr>
          <a:xfrm>
            <a:off x="2395728" y="3310128"/>
            <a:ext cx="1719072" cy="804672"/>
          </a:xfrm>
          <a:prstGeom prst="rect">
            <a:avLst/>
          </a:prstGeom>
          <a:noFill/>
          <a:ln/>
        </p:spPr>
        <p:txBody>
          <a:bodyPr wrap="square" lIns="0" tIns="0" rIns="0" bIns="0" rtlCol="0" anchor="ctr"/>
          <a:lstStyle/>
          <a:p>
            <a:pPr marL="0" indent="0">
              <a:lnSpc>
                <a:spcPts val="1600"/>
              </a:lnSpc>
              <a:buNone/>
            </a:pPr>
            <a:r>
              <a:rPr lang="en-US" sz="1400" i="1">
                <a:solidFill>
                  <a:srgbClr val="5C6470"/>
                </a:solidFill>
                <a:latin typeface="Calibri" pitchFamily="34" charset="0"/>
                <a:ea typeface="Calibri" pitchFamily="34" charset="-122"/>
                <a:cs typeface="Calibri" pitchFamily="34" charset="-120"/>
              </a:rPr>
              <a:t>Age at diagnosis, in days since birth.</a:t>
            </a:r>
            <a:endParaRPr lang="en-US" sz="1400"/>
          </a:p>
        </p:txBody>
      </p:sp>
      <p:sp>
        <p:nvSpPr>
          <p:cNvPr id="40" name="Shape 33">
            <a:extLst>
              <a:ext uri="{FF2B5EF4-FFF2-40B4-BE49-F238E27FC236}">
                <a16:creationId xmlns:a16="http://schemas.microsoft.com/office/drawing/2014/main" id="{939CDC86-BB62-1D5C-5D02-6D59B7B7D7FC}"/>
              </a:ext>
            </a:extLst>
          </p:cNvPr>
          <p:cNvSpPr/>
          <p:nvPr/>
        </p:nvSpPr>
        <p:spPr>
          <a:xfrm>
            <a:off x="4434840" y="1783080"/>
            <a:ext cx="1920240" cy="365760"/>
          </a:xfrm>
          <a:prstGeom prst="rect">
            <a:avLst/>
          </a:prstGeom>
          <a:solidFill>
            <a:srgbClr val="004791"/>
          </a:solidFill>
          <a:ln w="6350">
            <a:solidFill>
              <a:srgbClr val="004791"/>
            </a:solidFill>
            <a:prstDash val="solid"/>
          </a:ln>
        </p:spPr>
        <p:txBody>
          <a:bodyPr/>
          <a:lstStyle/>
          <a:p>
            <a:endParaRPr lang="en-US"/>
          </a:p>
        </p:txBody>
      </p:sp>
      <p:sp>
        <p:nvSpPr>
          <p:cNvPr id="41" name="Text 34">
            <a:extLst>
              <a:ext uri="{FF2B5EF4-FFF2-40B4-BE49-F238E27FC236}">
                <a16:creationId xmlns:a16="http://schemas.microsoft.com/office/drawing/2014/main" id="{6E64768C-6EF0-7393-E622-CB2CCB2B2121}"/>
              </a:ext>
            </a:extLst>
          </p:cNvPr>
          <p:cNvSpPr/>
          <p:nvPr/>
        </p:nvSpPr>
        <p:spPr>
          <a:xfrm>
            <a:off x="4507992" y="1783080"/>
            <a:ext cx="1792224" cy="365760"/>
          </a:xfrm>
          <a:prstGeom prst="rect">
            <a:avLst/>
          </a:prstGeom>
          <a:noFill/>
          <a:ln/>
        </p:spPr>
        <p:txBody>
          <a:bodyPr wrap="square" lIns="0" tIns="0" rIns="0" bIns="0" rtlCol="0" anchor="ctr"/>
          <a:lstStyle/>
          <a:p>
            <a:pPr marL="0" indent="0">
              <a:buNone/>
            </a:pPr>
            <a:r>
              <a:rPr lang="en-US" sz="1400" b="1">
                <a:solidFill>
                  <a:srgbClr val="FFFFFF"/>
                </a:solidFill>
                <a:latin typeface="Consolas" pitchFamily="34" charset="0"/>
                <a:ea typeface="Consolas" pitchFamily="34" charset="-122"/>
                <a:cs typeface="Consolas" pitchFamily="34" charset="-120"/>
              </a:rPr>
              <a:t>age_at_onset</a:t>
            </a:r>
            <a:endParaRPr lang="en-US" sz="1400"/>
          </a:p>
        </p:txBody>
      </p:sp>
      <p:sp>
        <p:nvSpPr>
          <p:cNvPr id="43" name="Shape 35">
            <a:extLst>
              <a:ext uri="{FF2B5EF4-FFF2-40B4-BE49-F238E27FC236}">
                <a16:creationId xmlns:a16="http://schemas.microsoft.com/office/drawing/2014/main" id="{6BBCC061-93EE-41AD-B9F4-8F861C29E843}"/>
              </a:ext>
            </a:extLst>
          </p:cNvPr>
          <p:cNvSpPr/>
          <p:nvPr/>
        </p:nvSpPr>
        <p:spPr>
          <a:xfrm>
            <a:off x="4434840" y="2148840"/>
            <a:ext cx="1920240" cy="310896"/>
          </a:xfrm>
          <a:prstGeom prst="rect">
            <a:avLst/>
          </a:prstGeom>
          <a:solidFill>
            <a:srgbClr val="FFFFFF"/>
          </a:solidFill>
          <a:ln w="9525">
            <a:solidFill>
              <a:srgbClr val="D8D2CB"/>
            </a:solidFill>
            <a:prstDash val="solid"/>
          </a:ln>
        </p:spPr>
        <p:txBody>
          <a:bodyPr/>
          <a:lstStyle/>
          <a:p>
            <a:endParaRPr lang="en-US"/>
          </a:p>
        </p:txBody>
      </p:sp>
      <p:sp>
        <p:nvSpPr>
          <p:cNvPr id="44" name="Text 36">
            <a:extLst>
              <a:ext uri="{FF2B5EF4-FFF2-40B4-BE49-F238E27FC236}">
                <a16:creationId xmlns:a16="http://schemas.microsoft.com/office/drawing/2014/main" id="{E6477811-8D36-6F68-C10C-494AF5C359D8}"/>
              </a:ext>
            </a:extLst>
          </p:cNvPr>
          <p:cNvSpPr/>
          <p:nvPr/>
        </p:nvSpPr>
        <p:spPr>
          <a:xfrm>
            <a:off x="4507992" y="2148840"/>
            <a:ext cx="1792224" cy="310896"/>
          </a:xfrm>
          <a:prstGeom prst="rect">
            <a:avLst/>
          </a:prstGeom>
          <a:noFill/>
          <a:ln/>
        </p:spPr>
        <p:txBody>
          <a:bodyPr wrap="square" lIns="0" tIns="0" rIns="0" bIns="0" rtlCol="0" anchor="ctr"/>
          <a:lstStyle/>
          <a:p>
            <a:pPr marL="0" indent="0">
              <a:buNone/>
            </a:pPr>
            <a:r>
              <a:rPr lang="en-US" sz="1400">
                <a:solidFill>
                  <a:srgbClr val="1B2330"/>
                </a:solidFill>
                <a:latin typeface="Calibri" pitchFamily="34" charset="0"/>
                <a:ea typeface="Calibri" pitchFamily="34" charset="-122"/>
                <a:cs typeface="Calibri" pitchFamily="34" charset="-120"/>
              </a:rPr>
              <a:t>55</a:t>
            </a:r>
            <a:endParaRPr lang="en-US" sz="1400"/>
          </a:p>
        </p:txBody>
      </p:sp>
      <p:sp>
        <p:nvSpPr>
          <p:cNvPr id="46" name="Shape 37">
            <a:extLst>
              <a:ext uri="{FF2B5EF4-FFF2-40B4-BE49-F238E27FC236}">
                <a16:creationId xmlns:a16="http://schemas.microsoft.com/office/drawing/2014/main" id="{034626CA-A13E-791B-9313-DA9FF24C8218}"/>
              </a:ext>
            </a:extLst>
          </p:cNvPr>
          <p:cNvSpPr/>
          <p:nvPr/>
        </p:nvSpPr>
        <p:spPr>
          <a:xfrm>
            <a:off x="4434840" y="2459736"/>
            <a:ext cx="1920240" cy="310896"/>
          </a:xfrm>
          <a:prstGeom prst="rect">
            <a:avLst/>
          </a:prstGeom>
          <a:solidFill>
            <a:srgbClr val="FFFFFF"/>
          </a:solidFill>
          <a:ln w="9525">
            <a:solidFill>
              <a:srgbClr val="D8D2CB"/>
            </a:solidFill>
            <a:prstDash val="solid"/>
          </a:ln>
        </p:spPr>
        <p:txBody>
          <a:bodyPr/>
          <a:lstStyle/>
          <a:p>
            <a:endParaRPr lang="en-US"/>
          </a:p>
        </p:txBody>
      </p:sp>
      <p:sp>
        <p:nvSpPr>
          <p:cNvPr id="48" name="Text 38">
            <a:extLst>
              <a:ext uri="{FF2B5EF4-FFF2-40B4-BE49-F238E27FC236}">
                <a16:creationId xmlns:a16="http://schemas.microsoft.com/office/drawing/2014/main" id="{514C422B-0372-3404-A8A0-ED63F85BF7C3}"/>
              </a:ext>
            </a:extLst>
          </p:cNvPr>
          <p:cNvSpPr/>
          <p:nvPr/>
        </p:nvSpPr>
        <p:spPr>
          <a:xfrm>
            <a:off x="4507992" y="2459736"/>
            <a:ext cx="1792224" cy="310896"/>
          </a:xfrm>
          <a:prstGeom prst="rect">
            <a:avLst/>
          </a:prstGeom>
          <a:noFill/>
          <a:ln/>
        </p:spPr>
        <p:txBody>
          <a:bodyPr wrap="square" lIns="0" tIns="0" rIns="0" bIns="0" rtlCol="0" anchor="ctr"/>
          <a:lstStyle/>
          <a:p>
            <a:pPr marL="0" indent="0">
              <a:buNone/>
            </a:pPr>
            <a:r>
              <a:rPr lang="en-US" sz="1400">
                <a:solidFill>
                  <a:srgbClr val="1B2330"/>
                </a:solidFill>
                <a:latin typeface="Calibri" pitchFamily="34" charset="0"/>
                <a:ea typeface="Calibri" pitchFamily="34" charset="-122"/>
                <a:cs typeface="Calibri" pitchFamily="34" charset="-120"/>
              </a:rPr>
              <a:t>72</a:t>
            </a:r>
            <a:endParaRPr lang="en-US" sz="1400"/>
          </a:p>
        </p:txBody>
      </p:sp>
      <p:sp>
        <p:nvSpPr>
          <p:cNvPr id="50" name="Shape 39">
            <a:extLst>
              <a:ext uri="{FF2B5EF4-FFF2-40B4-BE49-F238E27FC236}">
                <a16:creationId xmlns:a16="http://schemas.microsoft.com/office/drawing/2014/main" id="{D9604E57-511C-1E62-6076-4A6DFDDC21CA}"/>
              </a:ext>
            </a:extLst>
          </p:cNvPr>
          <p:cNvSpPr/>
          <p:nvPr/>
        </p:nvSpPr>
        <p:spPr>
          <a:xfrm>
            <a:off x="4434840" y="2770632"/>
            <a:ext cx="1920240" cy="310896"/>
          </a:xfrm>
          <a:prstGeom prst="rect">
            <a:avLst/>
          </a:prstGeom>
          <a:solidFill>
            <a:srgbClr val="FFFFFF"/>
          </a:solidFill>
          <a:ln w="9525">
            <a:solidFill>
              <a:srgbClr val="D8D2CB"/>
            </a:solidFill>
            <a:prstDash val="solid"/>
          </a:ln>
        </p:spPr>
        <p:txBody>
          <a:bodyPr/>
          <a:lstStyle/>
          <a:p>
            <a:endParaRPr lang="en-US"/>
          </a:p>
        </p:txBody>
      </p:sp>
      <p:sp>
        <p:nvSpPr>
          <p:cNvPr id="51" name="Text 40">
            <a:extLst>
              <a:ext uri="{FF2B5EF4-FFF2-40B4-BE49-F238E27FC236}">
                <a16:creationId xmlns:a16="http://schemas.microsoft.com/office/drawing/2014/main" id="{D5EE7EB2-D8F2-EE02-5F32-C42461B3DBEB}"/>
              </a:ext>
            </a:extLst>
          </p:cNvPr>
          <p:cNvSpPr/>
          <p:nvPr/>
        </p:nvSpPr>
        <p:spPr>
          <a:xfrm>
            <a:off x="4507992" y="2770632"/>
            <a:ext cx="1792224" cy="310896"/>
          </a:xfrm>
          <a:prstGeom prst="rect">
            <a:avLst/>
          </a:prstGeom>
          <a:noFill/>
          <a:ln/>
        </p:spPr>
        <p:txBody>
          <a:bodyPr wrap="square" lIns="0" tIns="0" rIns="0" bIns="0" rtlCol="0" anchor="ctr"/>
          <a:lstStyle/>
          <a:p>
            <a:pPr marL="0" indent="0">
              <a:buNone/>
            </a:pPr>
            <a:r>
              <a:rPr lang="en-US" sz="1400">
                <a:solidFill>
                  <a:srgbClr val="1B2330"/>
                </a:solidFill>
                <a:latin typeface="Calibri" pitchFamily="34" charset="0"/>
                <a:ea typeface="Calibri" pitchFamily="34" charset="-122"/>
                <a:cs typeface="Calibri" pitchFamily="34" charset="-120"/>
              </a:rPr>
              <a:t>91</a:t>
            </a:r>
            <a:endParaRPr lang="en-US" sz="1400"/>
          </a:p>
        </p:txBody>
      </p:sp>
      <p:sp>
        <p:nvSpPr>
          <p:cNvPr id="52" name="Shape 41">
            <a:extLst>
              <a:ext uri="{FF2B5EF4-FFF2-40B4-BE49-F238E27FC236}">
                <a16:creationId xmlns:a16="http://schemas.microsoft.com/office/drawing/2014/main" id="{84D2967B-FBC8-A138-5CD6-3BAB482F4CAA}"/>
              </a:ext>
            </a:extLst>
          </p:cNvPr>
          <p:cNvSpPr/>
          <p:nvPr/>
        </p:nvSpPr>
        <p:spPr>
          <a:xfrm>
            <a:off x="4434840" y="3246120"/>
            <a:ext cx="1920240" cy="914400"/>
          </a:xfrm>
          <a:prstGeom prst="roundRect">
            <a:avLst>
              <a:gd name="adj" fmla="val 7000"/>
            </a:avLst>
          </a:prstGeom>
          <a:solidFill>
            <a:srgbClr val="F5F1ED"/>
          </a:solidFill>
          <a:ln/>
        </p:spPr>
        <p:txBody>
          <a:bodyPr/>
          <a:lstStyle/>
          <a:p>
            <a:endParaRPr lang="en-US"/>
          </a:p>
        </p:txBody>
      </p:sp>
      <p:sp>
        <p:nvSpPr>
          <p:cNvPr id="53" name="Text 42">
            <a:extLst>
              <a:ext uri="{FF2B5EF4-FFF2-40B4-BE49-F238E27FC236}">
                <a16:creationId xmlns:a16="http://schemas.microsoft.com/office/drawing/2014/main" id="{CCA2DAB5-C5DA-F3E9-AB4D-030EE5450456}"/>
              </a:ext>
            </a:extLst>
          </p:cNvPr>
          <p:cNvSpPr/>
          <p:nvPr/>
        </p:nvSpPr>
        <p:spPr>
          <a:xfrm>
            <a:off x="4498848" y="3303072"/>
            <a:ext cx="1810512" cy="804672"/>
          </a:xfrm>
          <a:prstGeom prst="rect">
            <a:avLst/>
          </a:prstGeom>
          <a:noFill/>
          <a:ln/>
        </p:spPr>
        <p:txBody>
          <a:bodyPr wrap="square" lIns="0" tIns="0" rIns="0" bIns="0" rtlCol="0" anchor="ctr"/>
          <a:lstStyle/>
          <a:p>
            <a:pPr marL="0" indent="0">
              <a:lnSpc>
                <a:spcPts val="1600"/>
              </a:lnSpc>
              <a:buNone/>
            </a:pPr>
            <a:r>
              <a:rPr lang="en-US" sz="1400" i="1">
                <a:solidFill>
                  <a:srgbClr val="5C6470"/>
                </a:solidFill>
                <a:latin typeface="Calibri" pitchFamily="34" charset="0"/>
                <a:ea typeface="Calibri" pitchFamily="34" charset="-122"/>
                <a:cs typeface="Calibri" pitchFamily="34" charset="-120"/>
              </a:rPr>
              <a:t>Age when exposure to a specific environmental factor began.</a:t>
            </a:r>
            <a:endParaRPr lang="en-US" sz="1400"/>
          </a:p>
        </p:txBody>
      </p:sp>
      <p:sp>
        <p:nvSpPr>
          <p:cNvPr id="54" name="Shape 43">
            <a:extLst>
              <a:ext uri="{FF2B5EF4-FFF2-40B4-BE49-F238E27FC236}">
                <a16:creationId xmlns:a16="http://schemas.microsoft.com/office/drawing/2014/main" id="{72C471F5-1837-CB66-E750-6B0662C45B90}"/>
              </a:ext>
            </a:extLst>
          </p:cNvPr>
          <p:cNvSpPr/>
          <p:nvPr/>
        </p:nvSpPr>
        <p:spPr>
          <a:xfrm>
            <a:off x="6583680" y="1783080"/>
            <a:ext cx="1920240" cy="365760"/>
          </a:xfrm>
          <a:prstGeom prst="rect">
            <a:avLst/>
          </a:prstGeom>
          <a:solidFill>
            <a:srgbClr val="004791"/>
          </a:solidFill>
          <a:ln w="6350">
            <a:solidFill>
              <a:srgbClr val="004791"/>
            </a:solidFill>
            <a:prstDash val="solid"/>
          </a:ln>
        </p:spPr>
        <p:txBody>
          <a:bodyPr/>
          <a:lstStyle/>
          <a:p>
            <a:endParaRPr lang="en-US"/>
          </a:p>
        </p:txBody>
      </p:sp>
      <p:sp>
        <p:nvSpPr>
          <p:cNvPr id="55" name="Text 44">
            <a:extLst>
              <a:ext uri="{FF2B5EF4-FFF2-40B4-BE49-F238E27FC236}">
                <a16:creationId xmlns:a16="http://schemas.microsoft.com/office/drawing/2014/main" id="{E84BF534-2F31-A366-94A8-79A764C3A1D2}"/>
              </a:ext>
            </a:extLst>
          </p:cNvPr>
          <p:cNvSpPr/>
          <p:nvPr/>
        </p:nvSpPr>
        <p:spPr>
          <a:xfrm>
            <a:off x="6656832" y="1783080"/>
            <a:ext cx="1792224" cy="365760"/>
          </a:xfrm>
          <a:prstGeom prst="rect">
            <a:avLst/>
          </a:prstGeom>
          <a:noFill/>
          <a:ln/>
        </p:spPr>
        <p:txBody>
          <a:bodyPr wrap="square" lIns="0" tIns="0" rIns="0" bIns="0" rtlCol="0" anchor="ctr"/>
          <a:lstStyle/>
          <a:p>
            <a:pPr marL="0" indent="0">
              <a:buNone/>
            </a:pPr>
            <a:r>
              <a:rPr lang="en-US" sz="1400" b="1">
                <a:solidFill>
                  <a:srgbClr val="FFFFFF"/>
                </a:solidFill>
                <a:latin typeface="Consolas" pitchFamily="34" charset="0"/>
                <a:ea typeface="Consolas" pitchFamily="34" charset="-122"/>
                <a:cs typeface="Consolas" pitchFamily="34" charset="-120"/>
              </a:rPr>
              <a:t>age_at_index</a:t>
            </a:r>
            <a:endParaRPr lang="en-US" sz="1400"/>
          </a:p>
        </p:txBody>
      </p:sp>
      <p:sp>
        <p:nvSpPr>
          <p:cNvPr id="56" name="Shape 45">
            <a:extLst>
              <a:ext uri="{FF2B5EF4-FFF2-40B4-BE49-F238E27FC236}">
                <a16:creationId xmlns:a16="http://schemas.microsoft.com/office/drawing/2014/main" id="{AA3B8B98-789B-5E89-6558-C1C83B7E5495}"/>
              </a:ext>
            </a:extLst>
          </p:cNvPr>
          <p:cNvSpPr/>
          <p:nvPr/>
        </p:nvSpPr>
        <p:spPr>
          <a:xfrm>
            <a:off x="6583680" y="2148840"/>
            <a:ext cx="1920240" cy="310896"/>
          </a:xfrm>
          <a:prstGeom prst="rect">
            <a:avLst/>
          </a:prstGeom>
          <a:solidFill>
            <a:srgbClr val="FFFFFF"/>
          </a:solidFill>
          <a:ln w="9525">
            <a:solidFill>
              <a:srgbClr val="D8D2CB"/>
            </a:solidFill>
            <a:prstDash val="solid"/>
          </a:ln>
        </p:spPr>
        <p:txBody>
          <a:bodyPr/>
          <a:lstStyle/>
          <a:p>
            <a:endParaRPr lang="en-US"/>
          </a:p>
        </p:txBody>
      </p:sp>
      <p:sp>
        <p:nvSpPr>
          <p:cNvPr id="57" name="Text 46">
            <a:extLst>
              <a:ext uri="{FF2B5EF4-FFF2-40B4-BE49-F238E27FC236}">
                <a16:creationId xmlns:a16="http://schemas.microsoft.com/office/drawing/2014/main" id="{41DC5982-D27B-75E9-77F2-2F98A01877D8}"/>
              </a:ext>
            </a:extLst>
          </p:cNvPr>
          <p:cNvSpPr/>
          <p:nvPr/>
        </p:nvSpPr>
        <p:spPr>
          <a:xfrm>
            <a:off x="6656832" y="2148840"/>
            <a:ext cx="1792224" cy="310896"/>
          </a:xfrm>
          <a:prstGeom prst="rect">
            <a:avLst/>
          </a:prstGeom>
          <a:noFill/>
          <a:ln/>
        </p:spPr>
        <p:txBody>
          <a:bodyPr wrap="square" lIns="0" tIns="0" rIns="0" bIns="0" rtlCol="0" anchor="ctr"/>
          <a:lstStyle/>
          <a:p>
            <a:pPr marL="0" indent="0">
              <a:buNone/>
            </a:pPr>
            <a:r>
              <a:rPr lang="en-US" sz="1400">
                <a:solidFill>
                  <a:srgbClr val="1B2330"/>
                </a:solidFill>
                <a:latin typeface="Calibri" pitchFamily="34" charset="0"/>
                <a:ea typeface="Calibri" pitchFamily="34" charset="-122"/>
                <a:cs typeface="Calibri" pitchFamily="34" charset="-120"/>
              </a:rPr>
              <a:t>60</a:t>
            </a:r>
            <a:endParaRPr lang="en-US" sz="1400"/>
          </a:p>
        </p:txBody>
      </p:sp>
      <p:sp>
        <p:nvSpPr>
          <p:cNvPr id="58" name="Shape 47">
            <a:extLst>
              <a:ext uri="{FF2B5EF4-FFF2-40B4-BE49-F238E27FC236}">
                <a16:creationId xmlns:a16="http://schemas.microsoft.com/office/drawing/2014/main" id="{F18D4CB2-864A-8606-D06A-8FEDB13FD75E}"/>
              </a:ext>
            </a:extLst>
          </p:cNvPr>
          <p:cNvSpPr/>
          <p:nvPr/>
        </p:nvSpPr>
        <p:spPr>
          <a:xfrm>
            <a:off x="6583680" y="2459736"/>
            <a:ext cx="1920240" cy="310896"/>
          </a:xfrm>
          <a:prstGeom prst="rect">
            <a:avLst/>
          </a:prstGeom>
          <a:solidFill>
            <a:srgbClr val="FFFFFF"/>
          </a:solidFill>
          <a:ln w="9525">
            <a:solidFill>
              <a:srgbClr val="D8D2CB"/>
            </a:solidFill>
            <a:prstDash val="solid"/>
          </a:ln>
        </p:spPr>
        <p:txBody>
          <a:bodyPr/>
          <a:lstStyle/>
          <a:p>
            <a:endParaRPr lang="en-US"/>
          </a:p>
        </p:txBody>
      </p:sp>
      <p:sp>
        <p:nvSpPr>
          <p:cNvPr id="59" name="Text 48">
            <a:extLst>
              <a:ext uri="{FF2B5EF4-FFF2-40B4-BE49-F238E27FC236}">
                <a16:creationId xmlns:a16="http://schemas.microsoft.com/office/drawing/2014/main" id="{FDDA3768-22DE-C315-297C-8C0E12374761}"/>
              </a:ext>
            </a:extLst>
          </p:cNvPr>
          <p:cNvSpPr/>
          <p:nvPr/>
        </p:nvSpPr>
        <p:spPr>
          <a:xfrm>
            <a:off x="6656832" y="2459736"/>
            <a:ext cx="1792224" cy="310896"/>
          </a:xfrm>
          <a:prstGeom prst="rect">
            <a:avLst/>
          </a:prstGeom>
          <a:noFill/>
          <a:ln/>
        </p:spPr>
        <p:txBody>
          <a:bodyPr wrap="square" lIns="0" tIns="0" rIns="0" bIns="0" rtlCol="0" anchor="ctr"/>
          <a:lstStyle/>
          <a:p>
            <a:pPr marL="0" indent="0">
              <a:buNone/>
            </a:pPr>
            <a:r>
              <a:rPr lang="en-US" sz="1400">
                <a:solidFill>
                  <a:srgbClr val="1B2330"/>
                </a:solidFill>
                <a:latin typeface="Calibri" pitchFamily="34" charset="0"/>
                <a:ea typeface="Calibri" pitchFamily="34" charset="-122"/>
                <a:cs typeface="Calibri" pitchFamily="34" charset="-120"/>
              </a:rPr>
              <a:t>75</a:t>
            </a:r>
            <a:endParaRPr lang="en-US" sz="1400"/>
          </a:p>
        </p:txBody>
      </p:sp>
      <p:sp>
        <p:nvSpPr>
          <p:cNvPr id="60" name="Shape 49">
            <a:extLst>
              <a:ext uri="{FF2B5EF4-FFF2-40B4-BE49-F238E27FC236}">
                <a16:creationId xmlns:a16="http://schemas.microsoft.com/office/drawing/2014/main" id="{F84FECB9-6A09-ED84-CB80-5A1544AFD45F}"/>
              </a:ext>
            </a:extLst>
          </p:cNvPr>
          <p:cNvSpPr/>
          <p:nvPr/>
        </p:nvSpPr>
        <p:spPr>
          <a:xfrm>
            <a:off x="6583680" y="2770632"/>
            <a:ext cx="1920240" cy="310896"/>
          </a:xfrm>
          <a:prstGeom prst="rect">
            <a:avLst/>
          </a:prstGeom>
          <a:solidFill>
            <a:srgbClr val="FFFFFF"/>
          </a:solidFill>
          <a:ln w="9525">
            <a:solidFill>
              <a:srgbClr val="D8D2CB"/>
            </a:solidFill>
            <a:prstDash val="solid"/>
          </a:ln>
        </p:spPr>
        <p:txBody>
          <a:bodyPr/>
          <a:lstStyle/>
          <a:p>
            <a:endParaRPr lang="en-US"/>
          </a:p>
        </p:txBody>
      </p:sp>
      <p:sp>
        <p:nvSpPr>
          <p:cNvPr id="61" name="Text 50">
            <a:extLst>
              <a:ext uri="{FF2B5EF4-FFF2-40B4-BE49-F238E27FC236}">
                <a16:creationId xmlns:a16="http://schemas.microsoft.com/office/drawing/2014/main" id="{3108F848-48D9-9275-2CAA-9403A92AE527}"/>
              </a:ext>
            </a:extLst>
          </p:cNvPr>
          <p:cNvSpPr/>
          <p:nvPr/>
        </p:nvSpPr>
        <p:spPr>
          <a:xfrm>
            <a:off x="6656832" y="2770632"/>
            <a:ext cx="1792224" cy="310896"/>
          </a:xfrm>
          <a:prstGeom prst="rect">
            <a:avLst/>
          </a:prstGeom>
          <a:noFill/>
          <a:ln/>
        </p:spPr>
        <p:txBody>
          <a:bodyPr wrap="square" lIns="0" tIns="0" rIns="0" bIns="0" rtlCol="0" anchor="ctr"/>
          <a:lstStyle/>
          <a:p>
            <a:pPr marL="0" indent="0">
              <a:buNone/>
            </a:pPr>
            <a:r>
              <a:rPr lang="en-US" sz="1400">
                <a:solidFill>
                  <a:srgbClr val="1B2330"/>
                </a:solidFill>
                <a:latin typeface="Calibri" pitchFamily="34" charset="0"/>
                <a:ea typeface="Calibri" pitchFamily="34" charset="-122"/>
                <a:cs typeface="Calibri" pitchFamily="34" charset="-120"/>
              </a:rPr>
              <a:t>58</a:t>
            </a:r>
            <a:endParaRPr lang="en-US" sz="1400"/>
          </a:p>
        </p:txBody>
      </p:sp>
      <p:sp>
        <p:nvSpPr>
          <p:cNvPr id="62" name="Shape 51">
            <a:extLst>
              <a:ext uri="{FF2B5EF4-FFF2-40B4-BE49-F238E27FC236}">
                <a16:creationId xmlns:a16="http://schemas.microsoft.com/office/drawing/2014/main" id="{1C9F5A0C-938A-C58F-5A8B-6C82C9CFC7DF}"/>
              </a:ext>
            </a:extLst>
          </p:cNvPr>
          <p:cNvSpPr/>
          <p:nvPr/>
        </p:nvSpPr>
        <p:spPr>
          <a:xfrm>
            <a:off x="6583680" y="3246120"/>
            <a:ext cx="1920240" cy="914400"/>
          </a:xfrm>
          <a:prstGeom prst="roundRect">
            <a:avLst>
              <a:gd name="adj" fmla="val 7000"/>
            </a:avLst>
          </a:prstGeom>
          <a:solidFill>
            <a:srgbClr val="F5F1ED"/>
          </a:solidFill>
          <a:ln/>
        </p:spPr>
        <p:txBody>
          <a:bodyPr/>
          <a:lstStyle/>
          <a:p>
            <a:endParaRPr lang="en-US"/>
          </a:p>
        </p:txBody>
      </p:sp>
      <p:sp>
        <p:nvSpPr>
          <p:cNvPr id="63" name="Text 52">
            <a:extLst>
              <a:ext uri="{FF2B5EF4-FFF2-40B4-BE49-F238E27FC236}">
                <a16:creationId xmlns:a16="http://schemas.microsoft.com/office/drawing/2014/main" id="{380D351F-E9D3-3C6A-82AD-51B1007EFB2B}"/>
              </a:ext>
            </a:extLst>
          </p:cNvPr>
          <p:cNvSpPr/>
          <p:nvPr/>
        </p:nvSpPr>
        <p:spPr>
          <a:xfrm>
            <a:off x="6693408" y="3310128"/>
            <a:ext cx="1719072" cy="804672"/>
          </a:xfrm>
          <a:prstGeom prst="rect">
            <a:avLst/>
          </a:prstGeom>
          <a:noFill/>
          <a:ln/>
        </p:spPr>
        <p:txBody>
          <a:bodyPr wrap="square" lIns="0" tIns="0" rIns="0" bIns="0" rtlCol="0" anchor="ctr"/>
          <a:lstStyle/>
          <a:p>
            <a:pPr marL="0" indent="0">
              <a:lnSpc>
                <a:spcPts val="1600"/>
              </a:lnSpc>
              <a:buNone/>
            </a:pPr>
            <a:r>
              <a:rPr lang="en-US" sz="1400" i="1">
                <a:solidFill>
                  <a:srgbClr val="5C6470"/>
                </a:solidFill>
                <a:latin typeface="Calibri" pitchFamily="34" charset="0"/>
                <a:ea typeface="Calibri" pitchFamily="34" charset="-122"/>
                <a:cs typeface="Calibri" pitchFamily="34" charset="-120"/>
              </a:rPr>
              <a:t>Age in years at the anchor date used for de-identification.</a:t>
            </a:r>
            <a:endParaRPr lang="en-US" sz="1400"/>
          </a:p>
        </p:txBody>
      </p:sp>
      <p:sp>
        <p:nvSpPr>
          <p:cNvPr id="64" name="Shape 53">
            <a:extLst>
              <a:ext uri="{FF2B5EF4-FFF2-40B4-BE49-F238E27FC236}">
                <a16:creationId xmlns:a16="http://schemas.microsoft.com/office/drawing/2014/main" id="{271B6318-367C-207E-D1F0-1165BCECBE49}"/>
              </a:ext>
            </a:extLst>
          </p:cNvPr>
          <p:cNvSpPr/>
          <p:nvPr/>
        </p:nvSpPr>
        <p:spPr>
          <a:xfrm>
            <a:off x="1545336" y="4291612"/>
            <a:ext cx="6126480" cy="365760"/>
          </a:xfrm>
          <a:prstGeom prst="roundRect">
            <a:avLst>
              <a:gd name="adj" fmla="val 17500"/>
            </a:avLst>
          </a:prstGeom>
          <a:solidFill>
            <a:srgbClr val="F5F1ED"/>
          </a:solidFill>
          <a:ln/>
        </p:spPr>
        <p:txBody>
          <a:bodyPr/>
          <a:lstStyle/>
          <a:p>
            <a:endParaRPr lang="en-US"/>
          </a:p>
        </p:txBody>
      </p:sp>
      <p:sp>
        <p:nvSpPr>
          <p:cNvPr id="65" name="Shape 54">
            <a:extLst>
              <a:ext uri="{FF2B5EF4-FFF2-40B4-BE49-F238E27FC236}">
                <a16:creationId xmlns:a16="http://schemas.microsoft.com/office/drawing/2014/main" id="{F2035EDE-A211-5D93-B439-7AD76E51E20B}"/>
              </a:ext>
            </a:extLst>
          </p:cNvPr>
          <p:cNvSpPr/>
          <p:nvPr/>
        </p:nvSpPr>
        <p:spPr>
          <a:xfrm>
            <a:off x="1600200" y="4396768"/>
            <a:ext cx="155448" cy="155448"/>
          </a:xfrm>
          <a:prstGeom prst="ellipse">
            <a:avLst/>
          </a:prstGeom>
          <a:solidFill>
            <a:srgbClr val="E0156F"/>
          </a:solidFill>
          <a:ln/>
        </p:spPr>
        <p:txBody>
          <a:bodyPr/>
          <a:lstStyle/>
          <a:p>
            <a:endParaRPr lang="en-US"/>
          </a:p>
        </p:txBody>
      </p:sp>
      <p:sp>
        <p:nvSpPr>
          <p:cNvPr id="66" name="Text 55">
            <a:extLst>
              <a:ext uri="{FF2B5EF4-FFF2-40B4-BE49-F238E27FC236}">
                <a16:creationId xmlns:a16="http://schemas.microsoft.com/office/drawing/2014/main" id="{B5DE24B4-F0A6-4BB6-A16E-41FD89C08E10}"/>
              </a:ext>
            </a:extLst>
          </p:cNvPr>
          <p:cNvSpPr/>
          <p:nvPr/>
        </p:nvSpPr>
        <p:spPr>
          <a:xfrm>
            <a:off x="1581912" y="4373908"/>
            <a:ext cx="192024" cy="201168"/>
          </a:xfrm>
          <a:prstGeom prst="rect">
            <a:avLst/>
          </a:prstGeom>
          <a:noFill/>
          <a:ln/>
        </p:spPr>
        <p:txBody>
          <a:bodyPr wrap="square" lIns="0" tIns="0" rIns="0" bIns="0" rtlCol="0" anchor="ctr"/>
          <a:lstStyle/>
          <a:p>
            <a:pPr marL="0" indent="0" algn="ctr">
              <a:buNone/>
            </a:pPr>
            <a:r>
              <a:rPr lang="en-US" sz="900" b="1">
                <a:solidFill>
                  <a:srgbClr val="FFFFFF"/>
                </a:solidFill>
                <a:latin typeface="Calibri" pitchFamily="34" charset="0"/>
                <a:ea typeface="Calibri" pitchFamily="34" charset="-122"/>
                <a:cs typeface="Calibri" pitchFamily="34" charset="-120"/>
              </a:rPr>
              <a:t>!</a:t>
            </a:r>
            <a:endParaRPr lang="en-US" sz="900"/>
          </a:p>
        </p:txBody>
      </p:sp>
      <p:sp>
        <p:nvSpPr>
          <p:cNvPr id="67" name="Text 56">
            <a:extLst>
              <a:ext uri="{FF2B5EF4-FFF2-40B4-BE49-F238E27FC236}">
                <a16:creationId xmlns:a16="http://schemas.microsoft.com/office/drawing/2014/main" id="{2EABDB6F-CF63-6DB4-8376-521609E15D90}"/>
              </a:ext>
            </a:extLst>
          </p:cNvPr>
          <p:cNvSpPr/>
          <p:nvPr/>
        </p:nvSpPr>
        <p:spPr>
          <a:xfrm>
            <a:off x="1874520" y="4291612"/>
            <a:ext cx="7680960" cy="365760"/>
          </a:xfrm>
          <a:prstGeom prst="rect">
            <a:avLst/>
          </a:prstGeom>
          <a:noFill/>
          <a:ln/>
        </p:spPr>
        <p:txBody>
          <a:bodyPr wrap="square" lIns="0" tIns="0" rIns="0" bIns="0" rtlCol="0" anchor="ctr"/>
          <a:lstStyle/>
          <a:p>
            <a:pPr marL="0" indent="0">
              <a:buNone/>
            </a:pPr>
            <a:r>
              <a:rPr lang="en-US" sz="1400">
                <a:solidFill>
                  <a:srgbClr val="1B2330"/>
                </a:solidFill>
                <a:latin typeface="Calibri" pitchFamily="34" charset="0"/>
                <a:ea typeface="Calibri" pitchFamily="34" charset="-122"/>
                <a:cs typeface="Calibri" pitchFamily="34" charset="-120"/>
              </a:rPr>
              <a:t>Same concept, three encodings — only definitions and values can disambiguate.</a:t>
            </a:r>
            <a:endParaRPr lang="en-US" sz="1400"/>
          </a:p>
        </p:txBody>
      </p:sp>
    </p:spTree>
    <p:extLst>
      <p:ext uri="{BB962C8B-B14F-4D97-AF65-F5344CB8AC3E}">
        <p14:creationId xmlns:p14="http://schemas.microsoft.com/office/powerpoint/2010/main" val="12849394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DC703BE9-1E41-BF48-FD30-DE84CEF6C8B7}"/>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97F7DCE4-EDD0-F4C9-9C7A-072A872B38FA}"/>
              </a:ext>
            </a:extLst>
          </p:cNvPr>
          <p:cNvSpPr/>
          <p:nvPr/>
        </p:nvSpPr>
        <p:spPr>
          <a:xfrm>
            <a:off x="457200" y="301752"/>
            <a:ext cx="3840480" cy="274320"/>
          </a:xfrm>
          <a:prstGeom prst="rect">
            <a:avLst/>
          </a:prstGeom>
          <a:noFill/>
          <a:ln/>
        </p:spPr>
        <p:txBody>
          <a:bodyPr wrap="square" lIns="0" tIns="0" rIns="0" bIns="0" rtlCol="0" anchor="ctr"/>
          <a:lstStyle/>
          <a:p>
            <a:r>
              <a:rPr lang="en-US" sz="1100" b="1" kern="0" spc="200">
                <a:solidFill>
                  <a:srgbClr val="004791"/>
                </a:solidFill>
                <a:ea typeface="Calibri"/>
                <a:cs typeface="Calibri"/>
              </a:rPr>
              <a:t>THIRD GENERATION</a:t>
            </a:r>
          </a:p>
        </p:txBody>
      </p:sp>
      <p:sp>
        <p:nvSpPr>
          <p:cNvPr id="9" name="Text 7">
            <a:extLst>
              <a:ext uri="{FF2B5EF4-FFF2-40B4-BE49-F238E27FC236}">
                <a16:creationId xmlns:a16="http://schemas.microsoft.com/office/drawing/2014/main" id="{A4BAC07C-9519-1FF7-544F-B43628DC7455}"/>
              </a:ext>
            </a:extLst>
          </p:cNvPr>
          <p:cNvSpPr/>
          <p:nvPr/>
        </p:nvSpPr>
        <p:spPr>
          <a:xfrm>
            <a:off x="460794" y="868680"/>
            <a:ext cx="7941334" cy="822960"/>
          </a:xfrm>
          <a:prstGeom prst="rect">
            <a:avLst/>
          </a:prstGeom>
          <a:noFill/>
          <a:ln/>
        </p:spPr>
        <p:txBody>
          <a:bodyPr wrap="square" lIns="0" tIns="0" rIns="0" bIns="0" rtlCol="0" anchor="ctr"/>
          <a:lstStyle/>
          <a:p>
            <a:r>
              <a:rPr lang="en-US" sz="3600" b="1">
                <a:solidFill>
                  <a:srgbClr val="1B2A4A"/>
                </a:solidFill>
                <a:latin typeface="Bookman Old Style"/>
              </a:rPr>
              <a:t>Why Automation Isn't Enough</a:t>
            </a:r>
          </a:p>
        </p:txBody>
      </p:sp>
      <p:sp>
        <p:nvSpPr>
          <p:cNvPr id="10" name="Text 8">
            <a:extLst>
              <a:ext uri="{FF2B5EF4-FFF2-40B4-BE49-F238E27FC236}">
                <a16:creationId xmlns:a16="http://schemas.microsoft.com/office/drawing/2014/main" id="{A9504E0B-E4C4-BB29-64F6-8FEAB2159DDC}"/>
              </a:ext>
            </a:extLst>
          </p:cNvPr>
          <p:cNvSpPr/>
          <p:nvPr/>
        </p:nvSpPr>
        <p:spPr>
          <a:xfrm>
            <a:off x="457200" y="1627632"/>
            <a:ext cx="7772400" cy="365760"/>
          </a:xfrm>
          <a:prstGeom prst="rect">
            <a:avLst/>
          </a:prstGeom>
          <a:noFill/>
          <a:ln/>
        </p:spPr>
        <p:txBody>
          <a:bodyPr wrap="square" lIns="0" tIns="0" rIns="0" bIns="0" rtlCol="0" anchor="ctr"/>
          <a:lstStyle/>
          <a:p>
            <a:r>
              <a:rPr lang="en-US" sz="1400">
                <a:solidFill>
                  <a:srgbClr val="5C6470"/>
                </a:solidFill>
                <a:ea typeface="Calibri"/>
                <a:cs typeface="Calibri"/>
              </a:rPr>
              <a:t>Nuanced semantics and scale of verification</a:t>
            </a:r>
          </a:p>
        </p:txBody>
      </p:sp>
      <p:sp>
        <p:nvSpPr>
          <p:cNvPr id="20" name="Text 17">
            <a:extLst>
              <a:ext uri="{FF2B5EF4-FFF2-40B4-BE49-F238E27FC236}">
                <a16:creationId xmlns:a16="http://schemas.microsoft.com/office/drawing/2014/main" id="{FCC8BF82-4BC4-C426-C4B5-73EF1234B09E}"/>
              </a:ext>
            </a:extLst>
          </p:cNvPr>
          <p:cNvSpPr/>
          <p:nvPr/>
        </p:nvSpPr>
        <p:spPr>
          <a:xfrm>
            <a:off x="457200" y="4832604"/>
            <a:ext cx="2743200" cy="146304"/>
          </a:xfrm>
          <a:prstGeom prst="rect">
            <a:avLst/>
          </a:prstGeom>
          <a:noFill/>
          <a:ln/>
        </p:spPr>
        <p:txBody>
          <a:bodyPr wrap="square" lIns="0" tIns="0" rIns="0" bIns="0" rtlCol="0" anchor="ctr"/>
          <a:lstStyle/>
          <a:p>
            <a:pPr marL="0" indent="0" algn="l">
              <a:buNone/>
            </a:pPr>
            <a:r>
              <a:rPr lang="en-US" sz="800" b="1" kern="0" spc="100">
                <a:solidFill>
                  <a:srgbClr val="004791"/>
                </a:solidFill>
                <a:latin typeface="Calibri" pitchFamily="34" charset="0"/>
                <a:ea typeface="Calibri" pitchFamily="34" charset="-122"/>
                <a:cs typeface="Calibri" pitchFamily="34" charset="-120"/>
              </a:rPr>
              <a:t>KTH</a:t>
            </a:r>
            <a:r>
              <a:rPr lang="en-US" sz="800" kern="0" spc="100">
                <a:solidFill>
                  <a:srgbClr val="C9C3BB"/>
                </a:solidFill>
                <a:latin typeface="Calibri" pitchFamily="34" charset="0"/>
                <a:ea typeface="Calibri" pitchFamily="34" charset="-122"/>
                <a:cs typeface="Calibri" pitchFamily="34" charset="-120"/>
              </a:rPr>
              <a:t>  /  </a:t>
            </a:r>
            <a:r>
              <a:rPr lang="en-US" sz="800" b="1" kern="0" spc="100">
                <a:solidFill>
                  <a:srgbClr val="57068C"/>
                </a:solidFill>
                <a:latin typeface="Calibri" pitchFamily="34" charset="0"/>
                <a:ea typeface="Calibri" pitchFamily="34" charset="-122"/>
                <a:cs typeface="Calibri" pitchFamily="34" charset="-120"/>
              </a:rPr>
              <a:t>NYU</a:t>
            </a:r>
            <a:r>
              <a:rPr lang="en-US" sz="800" kern="0" spc="100">
                <a:solidFill>
                  <a:srgbClr val="C9C3BB"/>
                </a:solidFill>
                <a:latin typeface="Calibri" pitchFamily="34" charset="0"/>
                <a:ea typeface="Calibri" pitchFamily="34" charset="-122"/>
                <a:cs typeface="Calibri" pitchFamily="34" charset="-120"/>
              </a:rPr>
              <a:t>  /  </a:t>
            </a:r>
            <a:r>
              <a:rPr lang="en-US" sz="800" b="1" kern="0" spc="100">
                <a:solidFill>
                  <a:srgbClr val="0066B3"/>
                </a:solidFill>
                <a:latin typeface="Calibri" pitchFamily="34" charset="0"/>
                <a:ea typeface="Calibri" pitchFamily="34" charset="-122"/>
                <a:cs typeface="Calibri" pitchFamily="34" charset="-120"/>
              </a:rPr>
              <a:t>TU Wien</a:t>
            </a:r>
            <a:endParaRPr lang="en-US" sz="800"/>
          </a:p>
        </p:txBody>
      </p:sp>
      <p:sp>
        <p:nvSpPr>
          <p:cNvPr id="21" name="Text 18">
            <a:extLst>
              <a:ext uri="{FF2B5EF4-FFF2-40B4-BE49-F238E27FC236}">
                <a16:creationId xmlns:a16="http://schemas.microsoft.com/office/drawing/2014/main" id="{85A25352-20C1-336A-38C6-8CF469687B30}"/>
              </a:ext>
            </a:extLst>
          </p:cNvPr>
          <p:cNvSpPr/>
          <p:nvPr/>
        </p:nvSpPr>
        <p:spPr>
          <a:xfrm>
            <a:off x="5486400" y="4823460"/>
            <a:ext cx="2743200" cy="164592"/>
          </a:xfrm>
          <a:prstGeom prst="rect">
            <a:avLst/>
          </a:prstGeom>
          <a:noFill/>
          <a:ln/>
        </p:spPr>
        <p:txBody>
          <a:bodyPr wrap="square" lIns="0" tIns="0" rIns="0" bIns="0" rtlCol="0" anchor="ctr"/>
          <a:lstStyle/>
          <a:p>
            <a:pPr algn="r"/>
            <a:r>
              <a:rPr lang="en-US" sz="800">
                <a:solidFill>
                  <a:srgbClr val="5C6470"/>
                </a:solidFill>
                <a:latin typeface="Calibri"/>
                <a:ea typeface="Calibri"/>
                <a:cs typeface="Calibri"/>
              </a:rPr>
              <a:t>Christos Koutras</a:t>
            </a:r>
            <a:endParaRPr lang="en-US"/>
          </a:p>
        </p:txBody>
      </p:sp>
      <p:sp>
        <p:nvSpPr>
          <p:cNvPr id="22" name="Text 19">
            <a:extLst>
              <a:ext uri="{FF2B5EF4-FFF2-40B4-BE49-F238E27FC236}">
                <a16:creationId xmlns:a16="http://schemas.microsoft.com/office/drawing/2014/main" id="{EC543AE9-F786-1A7B-F3FB-F3776431CB78}"/>
              </a:ext>
            </a:extLst>
          </p:cNvPr>
          <p:cNvSpPr/>
          <p:nvPr/>
        </p:nvSpPr>
        <p:spPr>
          <a:xfrm>
            <a:off x="8321040" y="4823460"/>
            <a:ext cx="365760" cy="164592"/>
          </a:xfrm>
          <a:prstGeom prst="rect">
            <a:avLst/>
          </a:prstGeom>
          <a:noFill/>
          <a:ln/>
        </p:spPr>
        <p:txBody>
          <a:bodyPr wrap="square" lIns="0" tIns="0" rIns="0" bIns="0" rtlCol="0" anchor="ctr"/>
          <a:lstStyle/>
          <a:p>
            <a:pPr marL="0" indent="0" algn="r">
              <a:buNone/>
            </a:pPr>
            <a:fld id="{00000000-0000-0000-0000-000000000046}" type="slidenum">
              <a:rPr lang="en-US" sz="800">
                <a:solidFill>
                  <a:srgbClr val="5C6470"/>
                </a:solidFill>
                <a:latin typeface="Calibri" pitchFamily="34" charset="0"/>
                <a:ea typeface="Calibri" pitchFamily="34" charset="-122"/>
                <a:cs typeface="Calibri" pitchFamily="34" charset="-120"/>
              </a:rPr>
              <a:t>93</a:t>
            </a:fld>
            <a:endParaRPr lang="en-US" sz="800"/>
          </a:p>
        </p:txBody>
      </p:sp>
      <p:sp>
        <p:nvSpPr>
          <p:cNvPr id="23" name="Footer Divider">
            <a:extLst>
              <a:ext uri="{FF2B5EF4-FFF2-40B4-BE49-F238E27FC236}">
                <a16:creationId xmlns:a16="http://schemas.microsoft.com/office/drawing/2014/main" id="{0C25044A-3014-169F-06E8-6BCFE2AFE505}"/>
              </a:ext>
            </a:extLst>
          </p:cNvPr>
          <p:cNvSpPr/>
          <p:nvPr/>
        </p:nvSpPr>
        <p:spPr>
          <a:xfrm>
            <a:off x="457200" y="4721380"/>
            <a:ext cx="8229600" cy="9525"/>
          </a:xfrm>
          <a:prstGeom prst="rect">
            <a:avLst/>
          </a:prstGeom>
          <a:solidFill>
            <a:srgbClr val="C9C3BB"/>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SE"/>
          </a:p>
        </p:txBody>
      </p:sp>
      <p:sp>
        <p:nvSpPr>
          <p:cNvPr id="25" name="Shape 9">
            <a:extLst>
              <a:ext uri="{FF2B5EF4-FFF2-40B4-BE49-F238E27FC236}">
                <a16:creationId xmlns:a16="http://schemas.microsoft.com/office/drawing/2014/main" id="{C5D3DC4C-86BE-C5FC-2858-FE36BBC5E1C6}"/>
              </a:ext>
            </a:extLst>
          </p:cNvPr>
          <p:cNvSpPr/>
          <p:nvPr/>
        </p:nvSpPr>
        <p:spPr>
          <a:xfrm>
            <a:off x="463845" y="2207513"/>
            <a:ext cx="4363267" cy="508906"/>
          </a:xfrm>
          <a:prstGeom prst="roundRect">
            <a:avLst>
              <a:gd name="adj" fmla="val 7619"/>
            </a:avLst>
          </a:prstGeom>
          <a:solidFill>
            <a:srgbClr val="F5F1ED"/>
          </a:solidFill>
          <a:ln/>
        </p:spPr>
        <p:txBody>
          <a:bodyPr lIns="91440" tIns="45720" rIns="91440" bIns="45720" anchor="t"/>
          <a:lstStyle/>
          <a:p>
            <a:endParaRPr lang="en-US" sz="1100" i="1">
              <a:solidFill>
                <a:srgbClr val="1B2A4A"/>
              </a:solidFill>
              <a:ea typeface="Calibri"/>
              <a:cs typeface="Calibri"/>
            </a:endParaRPr>
          </a:p>
        </p:txBody>
      </p:sp>
      <p:sp>
        <p:nvSpPr>
          <p:cNvPr id="26" name="Shape 9">
            <a:extLst>
              <a:ext uri="{FF2B5EF4-FFF2-40B4-BE49-F238E27FC236}">
                <a16:creationId xmlns:a16="http://schemas.microsoft.com/office/drawing/2014/main" id="{D2421E75-429F-6945-6A17-E89E2418ADD6}"/>
              </a:ext>
            </a:extLst>
          </p:cNvPr>
          <p:cNvSpPr/>
          <p:nvPr/>
        </p:nvSpPr>
        <p:spPr>
          <a:xfrm>
            <a:off x="457199" y="2838820"/>
            <a:ext cx="4363267" cy="508906"/>
          </a:xfrm>
          <a:prstGeom prst="roundRect">
            <a:avLst>
              <a:gd name="adj" fmla="val 7619"/>
            </a:avLst>
          </a:prstGeom>
          <a:solidFill>
            <a:srgbClr val="F5F1ED"/>
          </a:solidFill>
          <a:ln/>
        </p:spPr>
        <p:txBody>
          <a:bodyPr lIns="91440" tIns="45720" rIns="91440" bIns="45720" anchor="t"/>
          <a:lstStyle/>
          <a:p>
            <a:endParaRPr lang="en-US" sz="1100" i="1">
              <a:solidFill>
                <a:srgbClr val="1B2A4A"/>
              </a:solidFill>
              <a:ea typeface="Calibri"/>
              <a:cs typeface="Calibri"/>
            </a:endParaRPr>
          </a:p>
        </p:txBody>
      </p:sp>
      <p:sp>
        <p:nvSpPr>
          <p:cNvPr id="31" name="Shape 9">
            <a:extLst>
              <a:ext uri="{FF2B5EF4-FFF2-40B4-BE49-F238E27FC236}">
                <a16:creationId xmlns:a16="http://schemas.microsoft.com/office/drawing/2014/main" id="{8B2663C0-6FF0-6B34-9064-D9645BBE905A}"/>
              </a:ext>
            </a:extLst>
          </p:cNvPr>
          <p:cNvSpPr/>
          <p:nvPr/>
        </p:nvSpPr>
        <p:spPr>
          <a:xfrm>
            <a:off x="457200" y="3470129"/>
            <a:ext cx="4369912" cy="508906"/>
          </a:xfrm>
          <a:prstGeom prst="roundRect">
            <a:avLst>
              <a:gd name="adj" fmla="val 7619"/>
            </a:avLst>
          </a:prstGeom>
          <a:solidFill>
            <a:srgbClr val="F5F1ED"/>
          </a:solidFill>
          <a:ln/>
        </p:spPr>
        <p:txBody>
          <a:bodyPr lIns="91440" tIns="45720" rIns="91440" bIns="45720" anchor="t"/>
          <a:lstStyle/>
          <a:p>
            <a:endParaRPr lang="en-US" sz="1100" i="1">
              <a:solidFill>
                <a:srgbClr val="1B2A4A"/>
              </a:solidFill>
              <a:ea typeface="Calibri"/>
              <a:cs typeface="Calibri"/>
            </a:endParaRPr>
          </a:p>
        </p:txBody>
      </p:sp>
      <p:sp>
        <p:nvSpPr>
          <p:cNvPr id="33" name="Shape 9">
            <a:extLst>
              <a:ext uri="{FF2B5EF4-FFF2-40B4-BE49-F238E27FC236}">
                <a16:creationId xmlns:a16="http://schemas.microsoft.com/office/drawing/2014/main" id="{88173485-4DD4-866B-1B50-BB4641BF132E}"/>
              </a:ext>
            </a:extLst>
          </p:cNvPr>
          <p:cNvSpPr/>
          <p:nvPr/>
        </p:nvSpPr>
        <p:spPr>
          <a:xfrm>
            <a:off x="1660761" y="4235973"/>
            <a:ext cx="5930619" cy="475905"/>
          </a:xfrm>
          <a:prstGeom prst="roundRect">
            <a:avLst>
              <a:gd name="adj" fmla="val 7619"/>
            </a:avLst>
          </a:prstGeom>
          <a:solidFill>
            <a:srgbClr val="F5F1ED"/>
          </a:solidFill>
          <a:ln/>
        </p:spPr>
        <p:txBody>
          <a:bodyPr lIns="91440" tIns="45720" rIns="91440" bIns="45720" anchor="t"/>
          <a:lstStyle/>
          <a:p>
            <a:endParaRPr lang="en-US" sz="1100" i="1">
              <a:solidFill>
                <a:srgbClr val="1B2A4A"/>
              </a:solidFill>
              <a:ea typeface="Calibri"/>
              <a:cs typeface="Calibri"/>
            </a:endParaRPr>
          </a:p>
        </p:txBody>
      </p:sp>
      <p:sp>
        <p:nvSpPr>
          <p:cNvPr id="40" name="TextBox 39">
            <a:extLst>
              <a:ext uri="{FF2B5EF4-FFF2-40B4-BE49-F238E27FC236}">
                <a16:creationId xmlns:a16="http://schemas.microsoft.com/office/drawing/2014/main" id="{D4BB41E6-106D-936B-3950-89F0D84D52B2}"/>
              </a:ext>
            </a:extLst>
          </p:cNvPr>
          <p:cNvSpPr txBox="1"/>
          <p:nvPr/>
        </p:nvSpPr>
        <p:spPr>
          <a:xfrm>
            <a:off x="390746" y="1942119"/>
            <a:ext cx="1853392" cy="307777"/>
          </a:xfrm>
          <a:prstGeom prst="rect">
            <a:avLst/>
          </a:prstGeom>
          <a:noFill/>
        </p:spPr>
        <p:txBody>
          <a:bodyPr vertOverflow="overflow" vert="horz" wrap="none" lIns="91440" tIns="45720" rIns="91440" bIns="45720" rtlCol="0" anchor="t">
            <a:spAutoFit/>
          </a:bodyPr>
          <a:lstStyle/>
          <a:p>
            <a:r>
              <a:rPr lang="en-GB" sz="1400" b="1">
                <a:solidFill>
                  <a:srgbClr val="E0156F"/>
                </a:solidFill>
              </a:rPr>
              <a:t>NUANCED SEMANTICS</a:t>
            </a:r>
            <a:endParaRPr lang="en-US" sz="2400"/>
          </a:p>
        </p:txBody>
      </p:sp>
      <p:sp>
        <p:nvSpPr>
          <p:cNvPr id="11" name="TextBox 10">
            <a:extLst>
              <a:ext uri="{FF2B5EF4-FFF2-40B4-BE49-F238E27FC236}">
                <a16:creationId xmlns:a16="http://schemas.microsoft.com/office/drawing/2014/main" id="{9E21B355-ED87-D615-76D0-DF278B62CAED}"/>
              </a:ext>
            </a:extLst>
          </p:cNvPr>
          <p:cNvSpPr txBox="1"/>
          <p:nvPr/>
        </p:nvSpPr>
        <p:spPr>
          <a:xfrm>
            <a:off x="442104" y="2205127"/>
            <a:ext cx="1875134" cy="8617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b="1" i="0" u="none" strike="noStrike">
                <a:solidFill>
                  <a:srgbClr val="004791"/>
                </a:solidFill>
                <a:latin typeface="Consolas"/>
                <a:ea typeface="Consolas"/>
                <a:cs typeface="Consolas"/>
              </a:rPr>
              <a:t>age_at_diagnosis</a:t>
            </a:r>
          </a:p>
          <a:p>
            <a:endParaRPr lang="en-US"/>
          </a:p>
          <a:p>
            <a:pPr algn="ctr"/>
            <a:endParaRPr lang="en-US"/>
          </a:p>
        </p:txBody>
      </p:sp>
      <p:sp>
        <p:nvSpPr>
          <p:cNvPr id="12" name="TextBox 11">
            <a:extLst>
              <a:ext uri="{FF2B5EF4-FFF2-40B4-BE49-F238E27FC236}">
                <a16:creationId xmlns:a16="http://schemas.microsoft.com/office/drawing/2014/main" id="{8CC14DE4-10EA-4EB1-B8B1-4877797067B6}"/>
              </a:ext>
            </a:extLst>
          </p:cNvPr>
          <p:cNvSpPr txBox="1"/>
          <p:nvPr/>
        </p:nvSpPr>
        <p:spPr>
          <a:xfrm>
            <a:off x="442104" y="2445948"/>
            <a:ext cx="4572000" cy="8617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b="0" i="0" u="none" strike="noStrike">
                <a:solidFill>
                  <a:srgbClr val="5C6470"/>
                </a:solidFill>
                <a:latin typeface="Calibri"/>
                <a:ea typeface="Calibri"/>
                <a:cs typeface="Calibri"/>
              </a:rPr>
              <a:t>days since birth at diagnosis — e.g. 18250, 29220</a:t>
            </a:r>
          </a:p>
          <a:p>
            <a:endParaRPr lang="en-US"/>
          </a:p>
          <a:p>
            <a:pPr algn="ctr"/>
            <a:endParaRPr lang="en-US"/>
          </a:p>
        </p:txBody>
      </p:sp>
      <p:sp>
        <p:nvSpPr>
          <p:cNvPr id="13" name="TextBox 12">
            <a:extLst>
              <a:ext uri="{FF2B5EF4-FFF2-40B4-BE49-F238E27FC236}">
                <a16:creationId xmlns:a16="http://schemas.microsoft.com/office/drawing/2014/main" id="{CEA62117-DA08-F123-4FC7-C348C3A0C613}"/>
              </a:ext>
            </a:extLst>
          </p:cNvPr>
          <p:cNvSpPr txBox="1"/>
          <p:nvPr/>
        </p:nvSpPr>
        <p:spPr>
          <a:xfrm>
            <a:off x="451475" y="2804479"/>
            <a:ext cx="4572000" cy="8617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b="1" i="0" u="none" strike="noStrike">
                <a:solidFill>
                  <a:srgbClr val="57068C"/>
                </a:solidFill>
                <a:latin typeface="Consolas"/>
                <a:ea typeface="Consolas"/>
                <a:cs typeface="Consolas"/>
              </a:rPr>
              <a:t>age_at_onset</a:t>
            </a:r>
          </a:p>
          <a:p>
            <a:endParaRPr lang="en-US"/>
          </a:p>
          <a:p>
            <a:pPr algn="ctr"/>
            <a:endParaRPr lang="en-US"/>
          </a:p>
        </p:txBody>
      </p:sp>
      <p:sp>
        <p:nvSpPr>
          <p:cNvPr id="14" name="TextBox 13">
            <a:extLst>
              <a:ext uri="{FF2B5EF4-FFF2-40B4-BE49-F238E27FC236}">
                <a16:creationId xmlns:a16="http://schemas.microsoft.com/office/drawing/2014/main" id="{F34068A9-04C6-C686-0F3F-FF537C5582E6}"/>
              </a:ext>
            </a:extLst>
          </p:cNvPr>
          <p:cNvSpPr txBox="1"/>
          <p:nvPr/>
        </p:nvSpPr>
        <p:spPr>
          <a:xfrm>
            <a:off x="451475" y="3033789"/>
            <a:ext cx="4572000" cy="8617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solidFill>
                  <a:srgbClr val="5C6470"/>
                </a:solidFill>
                <a:latin typeface="Calibri"/>
                <a:ea typeface="Calibri"/>
                <a:cs typeface="Calibri"/>
              </a:rPr>
              <a:t>age (in years)</a:t>
            </a:r>
            <a:r>
              <a:rPr lang="en-US" sz="1400" b="0" i="0" u="none" strike="noStrike">
                <a:solidFill>
                  <a:srgbClr val="5C6470"/>
                </a:solidFill>
                <a:latin typeface="Calibri"/>
                <a:ea typeface="Calibri"/>
                <a:cs typeface="Calibri"/>
              </a:rPr>
              <a:t> when exposure to a specific factor began</a:t>
            </a:r>
          </a:p>
          <a:p>
            <a:endParaRPr lang="en-US"/>
          </a:p>
          <a:p>
            <a:pPr algn="ctr"/>
            <a:endParaRPr lang="en-US"/>
          </a:p>
        </p:txBody>
      </p:sp>
      <p:sp>
        <p:nvSpPr>
          <p:cNvPr id="15" name="TextBox 14">
            <a:extLst>
              <a:ext uri="{FF2B5EF4-FFF2-40B4-BE49-F238E27FC236}">
                <a16:creationId xmlns:a16="http://schemas.microsoft.com/office/drawing/2014/main" id="{20B245A7-B47D-9465-B9A0-649748A4B7F7}"/>
              </a:ext>
            </a:extLst>
          </p:cNvPr>
          <p:cNvSpPr txBox="1"/>
          <p:nvPr/>
        </p:nvSpPr>
        <p:spPr>
          <a:xfrm>
            <a:off x="457199" y="3441947"/>
            <a:ext cx="4572000" cy="8617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b="1" i="0" u="none" strike="noStrike">
                <a:solidFill>
                  <a:srgbClr val="0066B3"/>
                </a:solidFill>
                <a:latin typeface="Consolas"/>
                <a:ea typeface="Consolas"/>
                <a:cs typeface="Consolas"/>
              </a:rPr>
              <a:t>age_at_index</a:t>
            </a:r>
          </a:p>
          <a:p>
            <a:endParaRPr lang="en-US"/>
          </a:p>
          <a:p>
            <a:pPr algn="ctr"/>
            <a:endParaRPr lang="en-US"/>
          </a:p>
        </p:txBody>
      </p:sp>
      <p:sp>
        <p:nvSpPr>
          <p:cNvPr id="16" name="TextBox 15">
            <a:extLst>
              <a:ext uri="{FF2B5EF4-FFF2-40B4-BE49-F238E27FC236}">
                <a16:creationId xmlns:a16="http://schemas.microsoft.com/office/drawing/2014/main" id="{56D98895-C883-D091-1D37-A098E65A6BC3}"/>
              </a:ext>
            </a:extLst>
          </p:cNvPr>
          <p:cNvSpPr txBox="1"/>
          <p:nvPr/>
        </p:nvSpPr>
        <p:spPr>
          <a:xfrm>
            <a:off x="457199" y="3679174"/>
            <a:ext cx="4572000" cy="8617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b="0" i="0" u="none" strike="noStrike">
                <a:solidFill>
                  <a:srgbClr val="5C6470"/>
                </a:solidFill>
                <a:latin typeface="Calibri"/>
                <a:ea typeface="Calibri"/>
                <a:cs typeface="Calibri"/>
              </a:rPr>
              <a:t>age </a:t>
            </a:r>
            <a:r>
              <a:rPr lang="en-US" sz="1400">
                <a:solidFill>
                  <a:srgbClr val="5C6470"/>
                </a:solidFill>
                <a:latin typeface="Calibri"/>
                <a:ea typeface="Calibri"/>
                <a:cs typeface="Calibri"/>
              </a:rPr>
              <a:t>(in years) </a:t>
            </a:r>
            <a:r>
              <a:rPr lang="en-US" sz="1400" b="0" i="0" u="none" strike="noStrike">
                <a:solidFill>
                  <a:srgbClr val="5C6470"/>
                </a:solidFill>
                <a:latin typeface="Calibri"/>
                <a:ea typeface="Calibri"/>
                <a:cs typeface="Calibri"/>
              </a:rPr>
              <a:t>at the anchor date used for de-identification</a:t>
            </a:r>
          </a:p>
          <a:p>
            <a:endParaRPr lang="en-US"/>
          </a:p>
          <a:p>
            <a:pPr algn="ctr"/>
            <a:endParaRPr lang="en-US"/>
          </a:p>
        </p:txBody>
      </p:sp>
      <p:sp>
        <p:nvSpPr>
          <p:cNvPr id="17" name="TextBox 16">
            <a:extLst>
              <a:ext uri="{FF2B5EF4-FFF2-40B4-BE49-F238E27FC236}">
                <a16:creationId xmlns:a16="http://schemas.microsoft.com/office/drawing/2014/main" id="{ACCC875B-6234-C8D9-81FF-5FADC165224F}"/>
              </a:ext>
            </a:extLst>
          </p:cNvPr>
          <p:cNvSpPr txBox="1"/>
          <p:nvPr/>
        </p:nvSpPr>
        <p:spPr>
          <a:xfrm>
            <a:off x="4827113" y="1936091"/>
            <a:ext cx="1999650" cy="307777"/>
          </a:xfrm>
          <a:prstGeom prst="rect">
            <a:avLst/>
          </a:prstGeom>
          <a:noFill/>
        </p:spPr>
        <p:txBody>
          <a:bodyPr vertOverflow="overflow" vert="horz" wrap="none" lIns="91440" tIns="45720" rIns="91440" bIns="45720" rtlCol="0" anchor="t">
            <a:spAutoFit/>
          </a:bodyPr>
          <a:lstStyle/>
          <a:p>
            <a:r>
              <a:rPr lang="en-GB" sz="1400" b="1">
                <a:solidFill>
                  <a:srgbClr val="E0156F"/>
                </a:solidFill>
                <a:ea typeface="Calibri"/>
                <a:cs typeface="Calibri"/>
              </a:rPr>
              <a:t>SCALE OF VERIFICATION</a:t>
            </a:r>
          </a:p>
        </p:txBody>
      </p:sp>
      <p:sp>
        <p:nvSpPr>
          <p:cNvPr id="24" name="TextBox 23">
            <a:extLst>
              <a:ext uri="{FF2B5EF4-FFF2-40B4-BE49-F238E27FC236}">
                <a16:creationId xmlns:a16="http://schemas.microsoft.com/office/drawing/2014/main" id="{EC7AC415-A2DD-171E-1FCA-4416A6E0E62D}"/>
              </a:ext>
            </a:extLst>
          </p:cNvPr>
          <p:cNvSpPr txBox="1"/>
          <p:nvPr/>
        </p:nvSpPr>
        <p:spPr>
          <a:xfrm>
            <a:off x="4710423" y="2241112"/>
            <a:ext cx="3222994" cy="2616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171450" indent="-171450" algn="l">
              <a:buFont typeface="Arial"/>
              <a:buChar char="•"/>
            </a:pPr>
            <a:endParaRPr lang="en-US" sz="1100">
              <a:ea typeface="Calibri"/>
              <a:cs typeface="Calibri"/>
            </a:endParaRPr>
          </a:p>
        </p:txBody>
      </p:sp>
      <p:sp>
        <p:nvSpPr>
          <p:cNvPr id="27" name="TextBox 26">
            <a:extLst>
              <a:ext uri="{FF2B5EF4-FFF2-40B4-BE49-F238E27FC236}">
                <a16:creationId xmlns:a16="http://schemas.microsoft.com/office/drawing/2014/main" id="{36E54674-3AF5-9F4D-7766-4954393AE544}"/>
              </a:ext>
            </a:extLst>
          </p:cNvPr>
          <p:cNvSpPr txBox="1"/>
          <p:nvPr/>
        </p:nvSpPr>
        <p:spPr>
          <a:xfrm>
            <a:off x="4829837" y="2137011"/>
            <a:ext cx="3993853" cy="181588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sz="1400">
                <a:ea typeface="Calibri" panose="020F0502020204030204"/>
                <a:cs typeface="Calibri" panose="020F0502020204030204"/>
              </a:rPr>
              <a:t>Even the best automated matcher (Magneto, VLDB '25) has Recall &lt; 0.5 on GDC mapping</a:t>
            </a:r>
          </a:p>
          <a:p>
            <a:pPr marL="285750" indent="-285750">
              <a:buFont typeface="Arial"/>
              <a:buChar char="•"/>
            </a:pPr>
            <a:r>
              <a:rPr lang="en-US" sz="1400">
                <a:ea typeface="Calibri" panose="020F0502020204030204"/>
                <a:cs typeface="Calibri" panose="020F0502020204030204"/>
              </a:rPr>
              <a:t>To reach acceptable recall, experts must review top-k lists with a </a:t>
            </a:r>
            <a:r>
              <a:rPr lang="en-US" sz="1400" i="1">
                <a:ea typeface="Calibri" panose="020F0502020204030204"/>
                <a:cs typeface="Calibri" panose="020F0502020204030204"/>
              </a:rPr>
              <a:t>small </a:t>
            </a:r>
            <a:r>
              <a:rPr lang="en-US" sz="1400">
                <a:ea typeface="Calibri" panose="020F0502020204030204"/>
                <a:cs typeface="Calibri" panose="020F0502020204030204"/>
              </a:rPr>
              <a:t>k</a:t>
            </a:r>
          </a:p>
          <a:p>
            <a:pPr marL="285750" indent="-285750">
              <a:buFont typeface="Arial"/>
              <a:buChar char="•"/>
            </a:pPr>
            <a:r>
              <a:rPr lang="en-US" sz="1400">
                <a:ea typeface="Calibri" panose="020F0502020204030204"/>
                <a:cs typeface="Calibri" panose="020F0502020204030204"/>
              </a:rPr>
              <a:t>…that is 1000+ candidate matches per dataset!</a:t>
            </a:r>
          </a:p>
          <a:p>
            <a:pPr marL="285750" indent="-285750">
              <a:buFont typeface="Arial"/>
              <a:buChar char="•"/>
            </a:pPr>
            <a:r>
              <a:rPr lang="en-US" sz="1400">
                <a:ea typeface="Calibri" panose="020F0502020204030204"/>
                <a:cs typeface="Calibri" panose="020F0502020204030204"/>
              </a:rPr>
              <a:t>Today this happens in Excel, R, and unpublished one-off scripts – slow, error-prone, irreproducible</a:t>
            </a:r>
          </a:p>
        </p:txBody>
      </p:sp>
      <p:sp>
        <p:nvSpPr>
          <p:cNvPr id="29" name="Residual Marker">
            <a:extLst>
              <a:ext uri="{FF2B5EF4-FFF2-40B4-BE49-F238E27FC236}">
                <a16:creationId xmlns:a16="http://schemas.microsoft.com/office/drawing/2014/main" id="{FFC367E8-B738-AE0F-0C4D-111E49AEE98B}"/>
              </a:ext>
            </a:extLst>
          </p:cNvPr>
          <p:cNvSpPr/>
          <p:nvPr/>
        </p:nvSpPr>
        <p:spPr>
          <a:xfrm>
            <a:off x="1727200" y="4383557"/>
            <a:ext cx="203200" cy="203200"/>
          </a:xfrm>
          <a:prstGeom prst="ellipse">
            <a:avLst/>
          </a:prstGeom>
          <a:solidFill>
            <a:srgbClr val="E0156F"/>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none" lIns="36000" rtlCol="0" anchor="ctr" anchorCtr="0">
            <a:noAutofit/>
          </a:bodyPr>
          <a:lstStyle/>
          <a:p>
            <a:pPr marL="7938" algn="l"/>
            <a:r>
              <a:rPr lang="en-SE" sz="1100" b="1">
                <a:solidFill>
                  <a:srgbClr val="FFFFFF"/>
                </a:solidFill>
              </a:rPr>
              <a:t>!</a:t>
            </a:r>
          </a:p>
        </p:txBody>
      </p:sp>
      <p:sp>
        <p:nvSpPr>
          <p:cNvPr id="30" name="TextBox 29">
            <a:extLst>
              <a:ext uri="{FF2B5EF4-FFF2-40B4-BE49-F238E27FC236}">
                <a16:creationId xmlns:a16="http://schemas.microsoft.com/office/drawing/2014/main" id="{5A26A7E1-29B5-D48D-4503-7FBEC288C47B}"/>
              </a:ext>
            </a:extLst>
          </p:cNvPr>
          <p:cNvSpPr txBox="1"/>
          <p:nvPr/>
        </p:nvSpPr>
        <p:spPr>
          <a:xfrm>
            <a:off x="1922971" y="4235929"/>
            <a:ext cx="5884597" cy="10772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b="1" i="0" u="none" strike="noStrike">
                <a:solidFill>
                  <a:srgbClr val="1B2A4A"/>
                </a:solidFill>
                <a:latin typeface="Calibri"/>
                <a:ea typeface="Calibri"/>
                <a:cs typeface="Calibri"/>
              </a:rPr>
              <a:t>The bottleneck is not generating candidate mappings — it is verifying them. </a:t>
            </a:r>
            <a:r>
              <a:rPr lang="en-US" sz="1400" b="0" i="0" u="none" strike="noStrike">
                <a:solidFill>
                  <a:srgbClr val="5C6470"/>
                </a:solidFill>
                <a:latin typeface="Calibri"/>
                <a:ea typeface="Calibri"/>
                <a:cs typeface="Calibri"/>
              </a:rPr>
              <a:t>Interactive tools must optimize expert attention, not just model accuracy.</a:t>
            </a:r>
          </a:p>
          <a:p>
            <a:endParaRPr lang="en-US"/>
          </a:p>
          <a:p>
            <a:pPr algn="ctr"/>
            <a:endParaRPr lang="en-US"/>
          </a:p>
        </p:txBody>
      </p:sp>
      <p:sp>
        <p:nvSpPr>
          <p:cNvPr id="35" name="Residual Marker">
            <a:extLst>
              <a:ext uri="{FF2B5EF4-FFF2-40B4-BE49-F238E27FC236}">
                <a16:creationId xmlns:a16="http://schemas.microsoft.com/office/drawing/2014/main" id="{8F75BC96-6A52-06F3-7EE4-38F6D5103F91}"/>
              </a:ext>
            </a:extLst>
          </p:cNvPr>
          <p:cNvSpPr/>
          <p:nvPr/>
        </p:nvSpPr>
        <p:spPr>
          <a:xfrm>
            <a:off x="442823" y="4029788"/>
            <a:ext cx="203200" cy="203200"/>
          </a:xfrm>
          <a:prstGeom prst="ellipse">
            <a:avLst/>
          </a:prstGeom>
          <a:solidFill>
            <a:srgbClr val="E0156F"/>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wrap="none" lIns="36000" rtlCol="0" anchor="ctr" anchorCtr="0">
            <a:noAutofit/>
          </a:bodyPr>
          <a:lstStyle/>
          <a:p>
            <a:pPr marL="7938" algn="l"/>
            <a:r>
              <a:rPr lang="en-SE" sz="1100" b="1">
                <a:solidFill>
                  <a:srgbClr val="FFFFFF"/>
                </a:solidFill>
              </a:rPr>
              <a:t>!</a:t>
            </a:r>
          </a:p>
        </p:txBody>
      </p:sp>
      <p:sp>
        <p:nvSpPr>
          <p:cNvPr id="36" name="TextBox 35">
            <a:extLst>
              <a:ext uri="{FF2B5EF4-FFF2-40B4-BE49-F238E27FC236}">
                <a16:creationId xmlns:a16="http://schemas.microsoft.com/office/drawing/2014/main" id="{81E6B9DD-B5AE-C4F7-0067-7E81A591375F}"/>
              </a:ext>
            </a:extLst>
          </p:cNvPr>
          <p:cNvSpPr txBox="1"/>
          <p:nvPr/>
        </p:nvSpPr>
        <p:spPr>
          <a:xfrm>
            <a:off x="646688" y="3988924"/>
            <a:ext cx="3735103"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ea typeface="Calibri"/>
                <a:cs typeface="Calibri"/>
              </a:rPr>
              <a:t>Only one correct match for </a:t>
            </a:r>
            <a:r>
              <a:rPr lang="en-US" sz="1400" b="1">
                <a:ea typeface="Calibri"/>
                <a:cs typeface="Calibri"/>
              </a:rPr>
              <a:t>Age</a:t>
            </a:r>
            <a:r>
              <a:rPr lang="en-US" sz="1400">
                <a:ea typeface="Calibri"/>
                <a:cs typeface="Calibri"/>
              </a:rPr>
              <a:t> target attribute</a:t>
            </a:r>
          </a:p>
        </p:txBody>
      </p:sp>
    </p:spTree>
    <p:extLst>
      <p:ext uri="{BB962C8B-B14F-4D97-AF65-F5344CB8AC3E}">
        <p14:creationId xmlns:p14="http://schemas.microsoft.com/office/powerpoint/2010/main" val="2719355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29" grpId="0" animBg="1"/>
      <p:bldP spid="30" grpId="0"/>
    </p:bldLst>
  </p:timing>
  <p:extLst>
    <p:ext uri="{6950BFC3-D8DA-4A85-94F7-54DA5524770B}">
      <p188:commentRel xmlns:p188="http://schemas.microsoft.com/office/powerpoint/2018/8/main" r:id="rId3"/>
    </p:ext>
  </p:extLst>
</p:sld>
</file>

<file path=ppt/slides/slide9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9E4FC5D1-04FA-3D70-F574-755B0C8CB180}"/>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DD369E72-6553-B17F-F8C4-CF5B69563464}"/>
              </a:ext>
            </a:extLst>
          </p:cNvPr>
          <p:cNvSpPr/>
          <p:nvPr/>
        </p:nvSpPr>
        <p:spPr>
          <a:xfrm>
            <a:off x="457200" y="301752"/>
            <a:ext cx="3840480" cy="274320"/>
          </a:xfrm>
          <a:prstGeom prst="rect">
            <a:avLst/>
          </a:prstGeom>
          <a:noFill/>
          <a:ln/>
        </p:spPr>
        <p:txBody>
          <a:bodyPr wrap="square" lIns="0" tIns="0" rIns="0" bIns="0" rtlCol="0" anchor="ctr"/>
          <a:lstStyle/>
          <a:p>
            <a:r>
              <a:rPr lang="en-US" sz="1100" b="1" kern="0" spc="200">
                <a:solidFill>
                  <a:srgbClr val="004791"/>
                </a:solidFill>
                <a:latin typeface="Calibri"/>
                <a:ea typeface="Calibri"/>
                <a:cs typeface="Calibri"/>
              </a:rPr>
              <a:t>THIRD GENERATION</a:t>
            </a:r>
            <a:endParaRPr lang="en-US"/>
          </a:p>
        </p:txBody>
      </p:sp>
      <p:sp>
        <p:nvSpPr>
          <p:cNvPr id="9" name="Text 7">
            <a:extLst>
              <a:ext uri="{FF2B5EF4-FFF2-40B4-BE49-F238E27FC236}">
                <a16:creationId xmlns:a16="http://schemas.microsoft.com/office/drawing/2014/main" id="{5A342AF5-4B53-65D0-1C11-D784AA3C6645}"/>
              </a:ext>
            </a:extLst>
          </p:cNvPr>
          <p:cNvSpPr/>
          <p:nvPr/>
        </p:nvSpPr>
        <p:spPr>
          <a:xfrm>
            <a:off x="457200" y="868680"/>
            <a:ext cx="7772400" cy="822960"/>
          </a:xfrm>
          <a:prstGeom prst="rect">
            <a:avLst/>
          </a:prstGeom>
          <a:noFill/>
          <a:ln/>
        </p:spPr>
        <p:txBody>
          <a:bodyPr wrap="square" lIns="0" tIns="0" rIns="0" bIns="0" rtlCol="0" anchor="ctr"/>
          <a:lstStyle/>
          <a:p>
            <a:r>
              <a:rPr lang="en-US" sz="2800" b="1">
                <a:solidFill>
                  <a:srgbClr val="1B2A4A"/>
                </a:solidFill>
                <a:latin typeface="Bookman Old Style"/>
              </a:rPr>
              <a:t>Three Ways to Keep the Expert in Control</a:t>
            </a:r>
          </a:p>
        </p:txBody>
      </p:sp>
      <p:sp>
        <p:nvSpPr>
          <p:cNvPr id="10" name="Text 8">
            <a:extLst>
              <a:ext uri="{FF2B5EF4-FFF2-40B4-BE49-F238E27FC236}">
                <a16:creationId xmlns:a16="http://schemas.microsoft.com/office/drawing/2014/main" id="{C9643458-969D-FA5F-A77F-56500DEF57AD}"/>
              </a:ext>
            </a:extLst>
          </p:cNvPr>
          <p:cNvSpPr/>
          <p:nvPr/>
        </p:nvSpPr>
        <p:spPr>
          <a:xfrm>
            <a:off x="457200" y="1627632"/>
            <a:ext cx="7772400" cy="365760"/>
          </a:xfrm>
          <a:prstGeom prst="rect">
            <a:avLst/>
          </a:prstGeom>
          <a:noFill/>
          <a:ln/>
        </p:spPr>
        <p:txBody>
          <a:bodyPr wrap="square" lIns="0" tIns="0" rIns="0" bIns="0" rtlCol="0" anchor="ctr"/>
          <a:lstStyle/>
          <a:p>
            <a:r>
              <a:rPr lang="en-US" sz="1400">
                <a:solidFill>
                  <a:srgbClr val="5C6470"/>
                </a:solidFill>
                <a:latin typeface="Calibri"/>
                <a:ea typeface="Calibri"/>
                <a:cs typeface="Calibri"/>
              </a:rPr>
              <a:t>Three interaction surfaces, chosen by user and workflow</a:t>
            </a:r>
            <a:endParaRPr lang="en-US"/>
          </a:p>
        </p:txBody>
      </p:sp>
      <p:sp>
        <p:nvSpPr>
          <p:cNvPr id="20" name="Text 17">
            <a:extLst>
              <a:ext uri="{FF2B5EF4-FFF2-40B4-BE49-F238E27FC236}">
                <a16:creationId xmlns:a16="http://schemas.microsoft.com/office/drawing/2014/main" id="{8D8D52DC-A99B-1736-D8A0-B59511AFE37E}"/>
              </a:ext>
            </a:extLst>
          </p:cNvPr>
          <p:cNvSpPr/>
          <p:nvPr/>
        </p:nvSpPr>
        <p:spPr>
          <a:xfrm>
            <a:off x="457200" y="4832604"/>
            <a:ext cx="2743200" cy="146304"/>
          </a:xfrm>
          <a:prstGeom prst="rect">
            <a:avLst/>
          </a:prstGeom>
          <a:noFill/>
          <a:ln/>
        </p:spPr>
        <p:txBody>
          <a:bodyPr wrap="square" lIns="0" tIns="0" rIns="0" bIns="0" rtlCol="0" anchor="ctr"/>
          <a:lstStyle/>
          <a:p>
            <a:pPr marL="0" indent="0" algn="l">
              <a:buNone/>
            </a:pPr>
            <a:r>
              <a:rPr lang="en-US" sz="800" b="1" kern="0" spc="100">
                <a:solidFill>
                  <a:srgbClr val="004791"/>
                </a:solidFill>
                <a:latin typeface="Calibri" pitchFamily="34" charset="0"/>
                <a:ea typeface="Calibri" pitchFamily="34" charset="-122"/>
                <a:cs typeface="Calibri" pitchFamily="34" charset="-120"/>
              </a:rPr>
              <a:t>KTH</a:t>
            </a:r>
            <a:r>
              <a:rPr lang="en-US" sz="800" kern="0" spc="100">
                <a:solidFill>
                  <a:srgbClr val="C9C3BB"/>
                </a:solidFill>
                <a:latin typeface="Calibri" pitchFamily="34" charset="0"/>
                <a:ea typeface="Calibri" pitchFamily="34" charset="-122"/>
                <a:cs typeface="Calibri" pitchFamily="34" charset="-120"/>
              </a:rPr>
              <a:t>  /  </a:t>
            </a:r>
            <a:r>
              <a:rPr lang="en-US" sz="800" b="1" kern="0" spc="100">
                <a:solidFill>
                  <a:srgbClr val="57068C"/>
                </a:solidFill>
                <a:latin typeface="Calibri" pitchFamily="34" charset="0"/>
                <a:ea typeface="Calibri" pitchFamily="34" charset="-122"/>
                <a:cs typeface="Calibri" pitchFamily="34" charset="-120"/>
              </a:rPr>
              <a:t>NYU</a:t>
            </a:r>
            <a:r>
              <a:rPr lang="en-US" sz="800" kern="0" spc="100">
                <a:solidFill>
                  <a:srgbClr val="C9C3BB"/>
                </a:solidFill>
                <a:latin typeface="Calibri" pitchFamily="34" charset="0"/>
                <a:ea typeface="Calibri" pitchFamily="34" charset="-122"/>
                <a:cs typeface="Calibri" pitchFamily="34" charset="-120"/>
              </a:rPr>
              <a:t>  /  </a:t>
            </a:r>
            <a:r>
              <a:rPr lang="en-US" sz="800" b="1" kern="0" spc="100">
                <a:solidFill>
                  <a:srgbClr val="0066B3"/>
                </a:solidFill>
                <a:latin typeface="Calibri" pitchFamily="34" charset="0"/>
                <a:ea typeface="Calibri" pitchFamily="34" charset="-122"/>
                <a:cs typeface="Calibri" pitchFamily="34" charset="-120"/>
              </a:rPr>
              <a:t>TU Wien</a:t>
            </a:r>
            <a:endParaRPr lang="en-US" sz="800"/>
          </a:p>
        </p:txBody>
      </p:sp>
      <p:sp>
        <p:nvSpPr>
          <p:cNvPr id="21" name="Text 18">
            <a:extLst>
              <a:ext uri="{FF2B5EF4-FFF2-40B4-BE49-F238E27FC236}">
                <a16:creationId xmlns:a16="http://schemas.microsoft.com/office/drawing/2014/main" id="{2C851BE2-9309-37C5-64C7-15CD36FA473A}"/>
              </a:ext>
            </a:extLst>
          </p:cNvPr>
          <p:cNvSpPr/>
          <p:nvPr/>
        </p:nvSpPr>
        <p:spPr>
          <a:xfrm>
            <a:off x="5486400" y="4823460"/>
            <a:ext cx="2743200" cy="164592"/>
          </a:xfrm>
          <a:prstGeom prst="rect">
            <a:avLst/>
          </a:prstGeom>
          <a:noFill/>
          <a:ln/>
        </p:spPr>
        <p:txBody>
          <a:bodyPr wrap="square" lIns="0" tIns="0" rIns="0" bIns="0" rtlCol="0" anchor="ctr"/>
          <a:lstStyle/>
          <a:p>
            <a:pPr algn="r"/>
            <a:r>
              <a:rPr lang="en-US" sz="1400" b="0" i="0" u="none" strike="noStrike" baseline="0">
                <a:solidFill>
                  <a:srgbClr val="FFFFFF"/>
                </a:solidFill>
                <a:latin typeface="Calibri"/>
              </a:rPr>
              <a:t>1</a:t>
            </a:r>
            <a:r>
              <a:rPr lang="en-US" sz="1400" b="0" i="0">
                <a:solidFill>
                  <a:srgbClr val="000000"/>
                </a:solidFill>
                <a:latin typeface="Calibri"/>
                <a:ea typeface="Calibri"/>
                <a:cs typeface="Calibri"/>
              </a:rPr>
              <a:t>​</a:t>
            </a:r>
            <a:endParaRPr lang="en-US"/>
          </a:p>
        </p:txBody>
      </p:sp>
      <p:sp>
        <p:nvSpPr>
          <p:cNvPr id="22" name="Text 19">
            <a:extLst>
              <a:ext uri="{FF2B5EF4-FFF2-40B4-BE49-F238E27FC236}">
                <a16:creationId xmlns:a16="http://schemas.microsoft.com/office/drawing/2014/main" id="{913F8304-4F95-5499-00E4-38E10FC9A7DB}"/>
              </a:ext>
            </a:extLst>
          </p:cNvPr>
          <p:cNvSpPr/>
          <p:nvPr/>
        </p:nvSpPr>
        <p:spPr>
          <a:xfrm>
            <a:off x="8321040" y="4823460"/>
            <a:ext cx="365760" cy="164592"/>
          </a:xfrm>
          <a:prstGeom prst="rect">
            <a:avLst/>
          </a:prstGeom>
          <a:noFill/>
          <a:ln/>
        </p:spPr>
        <p:txBody>
          <a:bodyPr wrap="square" lIns="0" tIns="0" rIns="0" bIns="0" rtlCol="0" anchor="ctr"/>
          <a:lstStyle/>
          <a:p>
            <a:pPr marL="0" indent="0" algn="r">
              <a:buNone/>
            </a:pPr>
            <a:fld id="{00000000-0000-0000-0000-000000000046}" type="slidenum">
              <a:rPr lang="en-US" sz="800">
                <a:solidFill>
                  <a:srgbClr val="5C6470"/>
                </a:solidFill>
                <a:latin typeface="Calibri" pitchFamily="34" charset="0"/>
                <a:ea typeface="Calibri" pitchFamily="34" charset="-122"/>
                <a:cs typeface="Calibri" pitchFamily="34" charset="-120"/>
              </a:rPr>
              <a:t>94</a:t>
            </a:fld>
            <a:endParaRPr lang="en-US" sz="800"/>
          </a:p>
        </p:txBody>
      </p:sp>
      <p:sp>
        <p:nvSpPr>
          <p:cNvPr id="23" name="Footer Divider">
            <a:extLst>
              <a:ext uri="{FF2B5EF4-FFF2-40B4-BE49-F238E27FC236}">
                <a16:creationId xmlns:a16="http://schemas.microsoft.com/office/drawing/2014/main" id="{134BEA30-C8A8-4A9A-99BE-F6301535FD36}"/>
              </a:ext>
            </a:extLst>
          </p:cNvPr>
          <p:cNvSpPr/>
          <p:nvPr/>
        </p:nvSpPr>
        <p:spPr>
          <a:xfrm>
            <a:off x="457200" y="4721380"/>
            <a:ext cx="8229600" cy="9525"/>
          </a:xfrm>
          <a:prstGeom prst="rect">
            <a:avLst/>
          </a:prstGeom>
          <a:solidFill>
            <a:srgbClr val="C9C3BB"/>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SE"/>
          </a:p>
        </p:txBody>
      </p:sp>
      <p:sp>
        <p:nvSpPr>
          <p:cNvPr id="17" name="Shape 9">
            <a:extLst>
              <a:ext uri="{FF2B5EF4-FFF2-40B4-BE49-F238E27FC236}">
                <a16:creationId xmlns:a16="http://schemas.microsoft.com/office/drawing/2014/main" id="{B6D12A4D-B053-F8BF-B7BE-5EB4924E0AFB}"/>
              </a:ext>
            </a:extLst>
          </p:cNvPr>
          <p:cNvSpPr/>
          <p:nvPr/>
        </p:nvSpPr>
        <p:spPr>
          <a:xfrm>
            <a:off x="457201" y="2114478"/>
            <a:ext cx="2246925" cy="2109688"/>
          </a:xfrm>
          <a:prstGeom prst="roundRect">
            <a:avLst>
              <a:gd name="adj" fmla="val 7619"/>
            </a:avLst>
          </a:prstGeom>
          <a:solidFill>
            <a:srgbClr val="F5F1ED"/>
          </a:solidFill>
          <a:ln/>
        </p:spPr>
        <p:txBody>
          <a:bodyPr lIns="91440" tIns="45720" rIns="91440" bIns="45720" anchor="t"/>
          <a:lstStyle/>
          <a:p>
            <a:endParaRPr lang="en-US" sz="1100" i="1">
              <a:solidFill>
                <a:srgbClr val="1B2A4A"/>
              </a:solidFill>
              <a:ea typeface="Calibri"/>
              <a:cs typeface="Calibri"/>
            </a:endParaRPr>
          </a:p>
        </p:txBody>
      </p:sp>
      <p:sp>
        <p:nvSpPr>
          <p:cNvPr id="19" name="Shape 9">
            <a:extLst>
              <a:ext uri="{FF2B5EF4-FFF2-40B4-BE49-F238E27FC236}">
                <a16:creationId xmlns:a16="http://schemas.microsoft.com/office/drawing/2014/main" id="{AAAD735C-0696-E32D-BABB-2CD6CCD4EE23}"/>
              </a:ext>
            </a:extLst>
          </p:cNvPr>
          <p:cNvSpPr/>
          <p:nvPr/>
        </p:nvSpPr>
        <p:spPr>
          <a:xfrm>
            <a:off x="2975788" y="2114478"/>
            <a:ext cx="2246925" cy="2108630"/>
          </a:xfrm>
          <a:prstGeom prst="roundRect">
            <a:avLst>
              <a:gd name="adj" fmla="val 7619"/>
            </a:avLst>
          </a:prstGeom>
          <a:solidFill>
            <a:srgbClr val="F5F1ED"/>
          </a:solidFill>
          <a:ln/>
        </p:spPr>
        <p:txBody>
          <a:bodyPr lIns="91440" tIns="45720" rIns="91440" bIns="45720" anchor="t"/>
          <a:lstStyle/>
          <a:p>
            <a:endParaRPr lang="en-US" sz="1100" i="1">
              <a:solidFill>
                <a:srgbClr val="1B2A4A"/>
              </a:solidFill>
              <a:ea typeface="Calibri"/>
              <a:cs typeface="Calibri"/>
            </a:endParaRPr>
          </a:p>
        </p:txBody>
      </p:sp>
      <p:sp>
        <p:nvSpPr>
          <p:cNvPr id="24" name="Shape 9">
            <a:extLst>
              <a:ext uri="{FF2B5EF4-FFF2-40B4-BE49-F238E27FC236}">
                <a16:creationId xmlns:a16="http://schemas.microsoft.com/office/drawing/2014/main" id="{680D6E7C-BC90-2038-E8BA-92ACEE9F1917}"/>
              </a:ext>
            </a:extLst>
          </p:cNvPr>
          <p:cNvSpPr/>
          <p:nvPr/>
        </p:nvSpPr>
        <p:spPr>
          <a:xfrm>
            <a:off x="5487730" y="2114478"/>
            <a:ext cx="2246925" cy="2108630"/>
          </a:xfrm>
          <a:prstGeom prst="roundRect">
            <a:avLst>
              <a:gd name="adj" fmla="val 7619"/>
            </a:avLst>
          </a:prstGeom>
          <a:solidFill>
            <a:srgbClr val="F5F1ED"/>
          </a:solidFill>
          <a:ln/>
        </p:spPr>
        <p:txBody>
          <a:bodyPr lIns="91440" tIns="45720" rIns="91440" bIns="45720" anchor="t"/>
          <a:lstStyle/>
          <a:p>
            <a:endParaRPr lang="en-US" sz="1100" i="1">
              <a:solidFill>
                <a:srgbClr val="1B2A4A"/>
              </a:solidFill>
              <a:ea typeface="Calibri"/>
              <a:cs typeface="Calibri"/>
            </a:endParaRPr>
          </a:p>
        </p:txBody>
      </p:sp>
      <p:sp>
        <p:nvSpPr>
          <p:cNvPr id="29" name="Shape 6">
            <a:extLst>
              <a:ext uri="{FF2B5EF4-FFF2-40B4-BE49-F238E27FC236}">
                <a16:creationId xmlns:a16="http://schemas.microsoft.com/office/drawing/2014/main" id="{11617438-5056-43AF-8BAF-EB1075CB859C}"/>
              </a:ext>
            </a:extLst>
          </p:cNvPr>
          <p:cNvSpPr/>
          <p:nvPr/>
        </p:nvSpPr>
        <p:spPr>
          <a:xfrm>
            <a:off x="541197" y="2184990"/>
            <a:ext cx="365229" cy="385165"/>
          </a:xfrm>
          <a:prstGeom prst="roundRect">
            <a:avLst>
              <a:gd name="adj" fmla="val 18824"/>
            </a:avLst>
          </a:prstGeom>
          <a:solidFill>
            <a:srgbClr val="004791"/>
          </a:solidFill>
          <a:ln/>
        </p:spPr>
        <p:txBody>
          <a:bodyPr/>
          <a:lstStyle/>
          <a:p>
            <a:endParaRPr lang="en-SE"/>
          </a:p>
        </p:txBody>
      </p:sp>
      <p:sp>
        <p:nvSpPr>
          <p:cNvPr id="31" name="TextBox 30">
            <a:extLst>
              <a:ext uri="{FF2B5EF4-FFF2-40B4-BE49-F238E27FC236}">
                <a16:creationId xmlns:a16="http://schemas.microsoft.com/office/drawing/2014/main" id="{1547CEE3-24C8-2087-8CC6-E871E82EFA40}"/>
              </a:ext>
            </a:extLst>
          </p:cNvPr>
          <p:cNvSpPr txBox="1"/>
          <p:nvPr/>
        </p:nvSpPr>
        <p:spPr>
          <a:xfrm>
            <a:off x="897121" y="2239481"/>
            <a:ext cx="1362296"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b="1">
                <a:solidFill>
                  <a:srgbClr val="004791"/>
                </a:solidFill>
                <a:ea typeface="Calibri"/>
                <a:cs typeface="Calibri"/>
              </a:rPr>
              <a:t>PARADIGM ①</a:t>
            </a:r>
            <a:endParaRPr lang="en-US" sz="1200">
              <a:ea typeface="Calibri"/>
              <a:cs typeface="Calibri"/>
            </a:endParaRPr>
          </a:p>
        </p:txBody>
      </p:sp>
      <p:sp>
        <p:nvSpPr>
          <p:cNvPr id="33" name="TextBox 32">
            <a:extLst>
              <a:ext uri="{FF2B5EF4-FFF2-40B4-BE49-F238E27FC236}">
                <a16:creationId xmlns:a16="http://schemas.microsoft.com/office/drawing/2014/main" id="{A32B945E-68DD-5FE1-5AF2-9F2E6FB07295}"/>
              </a:ext>
            </a:extLst>
          </p:cNvPr>
          <p:cNvSpPr txBox="1"/>
          <p:nvPr/>
        </p:nvSpPr>
        <p:spPr>
          <a:xfrm>
            <a:off x="511690" y="2239481"/>
            <a:ext cx="425301"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b="1">
                <a:solidFill>
                  <a:schemeClr val="bg1"/>
                </a:solidFill>
                <a:ea typeface="Calibri"/>
                <a:cs typeface="Calibri"/>
              </a:rPr>
              <a:t>&lt;/&gt;</a:t>
            </a:r>
            <a:endParaRPr lang="en-US">
              <a:solidFill>
                <a:schemeClr val="bg1"/>
              </a:solidFill>
              <a:ea typeface="Calibri"/>
              <a:cs typeface="Calibri"/>
            </a:endParaRPr>
          </a:p>
        </p:txBody>
      </p:sp>
      <p:sp>
        <p:nvSpPr>
          <p:cNvPr id="35" name="TextBox 34">
            <a:extLst>
              <a:ext uri="{FF2B5EF4-FFF2-40B4-BE49-F238E27FC236}">
                <a16:creationId xmlns:a16="http://schemas.microsoft.com/office/drawing/2014/main" id="{E935506F-6C0F-F298-34D2-64BE7553329B}"/>
              </a:ext>
            </a:extLst>
          </p:cNvPr>
          <p:cNvSpPr txBox="1"/>
          <p:nvPr/>
        </p:nvSpPr>
        <p:spPr>
          <a:xfrm>
            <a:off x="418656" y="2618267"/>
            <a:ext cx="232587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b="1">
                <a:solidFill>
                  <a:srgbClr val="004791"/>
                </a:solidFill>
                <a:latin typeface="Bookman Old Style"/>
              </a:rPr>
              <a:t>Harmonization as code</a:t>
            </a:r>
            <a:endParaRPr lang="en-US" sz="1400">
              <a:latin typeface="Bookman Old Style"/>
            </a:endParaRPr>
          </a:p>
          <a:p>
            <a:pPr algn="l"/>
            <a:endParaRPr lang="en-US">
              <a:ea typeface="Calibri"/>
              <a:cs typeface="Calibri"/>
            </a:endParaRPr>
          </a:p>
        </p:txBody>
      </p:sp>
      <p:sp>
        <p:nvSpPr>
          <p:cNvPr id="36" name="TextBox 35">
            <a:extLst>
              <a:ext uri="{FF2B5EF4-FFF2-40B4-BE49-F238E27FC236}">
                <a16:creationId xmlns:a16="http://schemas.microsoft.com/office/drawing/2014/main" id="{D1C39FC2-F6C3-E5CF-9E15-D1BCF4ACB283}"/>
              </a:ext>
            </a:extLst>
          </p:cNvPr>
          <p:cNvSpPr txBox="1"/>
          <p:nvPr/>
        </p:nvSpPr>
        <p:spPr>
          <a:xfrm>
            <a:off x="426317" y="3038512"/>
            <a:ext cx="2246128" cy="138499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b="0" i="0" u="none" strike="noStrike">
                <a:solidFill>
                  <a:srgbClr val="5C6470"/>
                </a:solidFill>
                <a:latin typeface="Calibri"/>
                <a:ea typeface="Calibri"/>
                <a:cs typeface="Calibri"/>
              </a:rPr>
              <a:t>Composable primitives inside notebooks and pipelines — scriptable, </a:t>
            </a:r>
            <a:r>
              <a:rPr lang="en-US" sz="1400" b="0" i="0" u="none" strike="noStrike" err="1">
                <a:solidFill>
                  <a:srgbClr val="5C6470"/>
                </a:solidFill>
                <a:latin typeface="Calibri"/>
                <a:ea typeface="Calibri"/>
                <a:cs typeface="Calibri"/>
              </a:rPr>
              <a:t>versionable</a:t>
            </a:r>
            <a:r>
              <a:rPr lang="en-US" sz="1400" b="0" i="0" u="none" strike="noStrike">
                <a:solidFill>
                  <a:srgbClr val="5C6470"/>
                </a:solidFill>
                <a:latin typeface="Calibri"/>
                <a:ea typeface="Calibri"/>
                <a:cs typeface="Calibri"/>
              </a:rPr>
              <a:t>, reproducible.</a:t>
            </a:r>
          </a:p>
          <a:p>
            <a:endParaRPr lang="en-US" sz="1400"/>
          </a:p>
          <a:p>
            <a:pPr algn="ctr"/>
            <a:endParaRPr lang="en-US" sz="1400"/>
          </a:p>
        </p:txBody>
      </p:sp>
      <p:sp>
        <p:nvSpPr>
          <p:cNvPr id="37" name="TextBox 36">
            <a:extLst>
              <a:ext uri="{FF2B5EF4-FFF2-40B4-BE49-F238E27FC236}">
                <a16:creationId xmlns:a16="http://schemas.microsoft.com/office/drawing/2014/main" id="{E00EADA9-6D33-01E9-844A-EC7D07BA9D6A}"/>
              </a:ext>
            </a:extLst>
          </p:cNvPr>
          <p:cNvSpPr txBox="1"/>
          <p:nvPr/>
        </p:nvSpPr>
        <p:spPr>
          <a:xfrm>
            <a:off x="458530" y="3925850"/>
            <a:ext cx="4572000" cy="81560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100" b="0" i="1" u="none" strike="noStrike">
                <a:solidFill>
                  <a:srgbClr val="004791"/>
                </a:solidFill>
                <a:latin typeface="Calibri"/>
                <a:ea typeface="Calibri"/>
                <a:cs typeface="Calibri"/>
              </a:rPr>
              <a:t>for data scientists &amp; pipeline builders</a:t>
            </a:r>
          </a:p>
          <a:p>
            <a:endParaRPr lang="en-US"/>
          </a:p>
          <a:p>
            <a:pPr algn="ctr"/>
            <a:endParaRPr lang="en-US"/>
          </a:p>
        </p:txBody>
      </p:sp>
      <p:sp>
        <p:nvSpPr>
          <p:cNvPr id="39" name="TextBox 38">
            <a:extLst>
              <a:ext uri="{FF2B5EF4-FFF2-40B4-BE49-F238E27FC236}">
                <a16:creationId xmlns:a16="http://schemas.microsoft.com/office/drawing/2014/main" id="{528ABCF1-1352-8795-51DC-1799E93D0922}"/>
              </a:ext>
            </a:extLst>
          </p:cNvPr>
          <p:cNvSpPr txBox="1"/>
          <p:nvPr/>
        </p:nvSpPr>
        <p:spPr>
          <a:xfrm>
            <a:off x="3442289" y="2239483"/>
            <a:ext cx="1189518" cy="55399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b="1">
                <a:solidFill>
                  <a:srgbClr val="57068C"/>
                </a:solidFill>
                <a:ea typeface="Calibri"/>
                <a:cs typeface="Calibri"/>
              </a:rPr>
              <a:t>PARADIGM ②</a:t>
            </a:r>
            <a:endParaRPr lang="en-US" sz="1200">
              <a:ea typeface="Calibri"/>
              <a:cs typeface="Calibri"/>
            </a:endParaRPr>
          </a:p>
          <a:p>
            <a:pPr algn="l"/>
            <a:endParaRPr lang="en-US">
              <a:ea typeface="Calibri"/>
              <a:cs typeface="Calibri"/>
            </a:endParaRPr>
          </a:p>
        </p:txBody>
      </p:sp>
      <p:sp>
        <p:nvSpPr>
          <p:cNvPr id="41" name="Shape 2">
            <a:extLst>
              <a:ext uri="{FF2B5EF4-FFF2-40B4-BE49-F238E27FC236}">
                <a16:creationId xmlns:a16="http://schemas.microsoft.com/office/drawing/2014/main" id="{CCE5F1A6-20C5-CF90-B2B2-5CE13F037F59}"/>
              </a:ext>
            </a:extLst>
          </p:cNvPr>
          <p:cNvSpPr/>
          <p:nvPr/>
        </p:nvSpPr>
        <p:spPr>
          <a:xfrm>
            <a:off x="3059041" y="2184991"/>
            <a:ext cx="385165" cy="385165"/>
          </a:xfrm>
          <a:prstGeom prst="roundRect">
            <a:avLst>
              <a:gd name="adj" fmla="val 18824"/>
            </a:avLst>
          </a:prstGeom>
          <a:solidFill>
            <a:srgbClr val="57068C"/>
          </a:solidFill>
          <a:ln/>
        </p:spPr>
        <p:txBody>
          <a:bodyPr/>
          <a:lstStyle/>
          <a:p>
            <a:endParaRPr lang="en-SE"/>
          </a:p>
        </p:txBody>
      </p:sp>
      <p:pic>
        <p:nvPicPr>
          <p:cNvPr id="43" name="Picture 42" descr="img/ic_eye_w.png">
            <a:extLst>
              <a:ext uri="{FF2B5EF4-FFF2-40B4-BE49-F238E27FC236}">
                <a16:creationId xmlns:a16="http://schemas.microsoft.com/office/drawing/2014/main" id="{E68A7842-04E0-CEBD-5E4C-F338F0273BCA}"/>
              </a:ext>
            </a:extLst>
          </p:cNvPr>
          <p:cNvPicPr>
            <a:picLocks noChangeAspect="1"/>
          </p:cNvPicPr>
          <p:nvPr/>
        </p:nvPicPr>
        <p:blipFill>
          <a:blip r:embed="rId4"/>
          <a:stretch>
            <a:fillRect/>
          </a:stretch>
        </p:blipFill>
        <p:spPr>
          <a:xfrm>
            <a:off x="4234638" y="579696"/>
            <a:ext cx="209550" cy="209550"/>
          </a:xfrm>
          <a:prstGeom prst="rect">
            <a:avLst/>
          </a:prstGeom>
        </p:spPr>
      </p:pic>
      <p:sp>
        <p:nvSpPr>
          <p:cNvPr id="44" name="TextBox 43">
            <a:extLst>
              <a:ext uri="{FF2B5EF4-FFF2-40B4-BE49-F238E27FC236}">
                <a16:creationId xmlns:a16="http://schemas.microsoft.com/office/drawing/2014/main" id="{C690804C-86AC-1E41-527B-DAFE507947CE}"/>
              </a:ext>
            </a:extLst>
          </p:cNvPr>
          <p:cNvSpPr txBox="1"/>
          <p:nvPr/>
        </p:nvSpPr>
        <p:spPr>
          <a:xfrm>
            <a:off x="2977116" y="2618267"/>
            <a:ext cx="4572000" cy="10772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b="1">
                <a:solidFill>
                  <a:srgbClr val="57068C"/>
                </a:solidFill>
                <a:latin typeface="Bookman Old Style"/>
                <a:ea typeface="Bookman Old Style"/>
                <a:cs typeface="Bookman Old Style"/>
              </a:rPr>
              <a:t>Harmonization as</a:t>
            </a:r>
            <a:r>
              <a:rPr lang="en-US" sz="1400" b="1" i="0" u="none" strike="noStrike">
                <a:solidFill>
                  <a:srgbClr val="57068C"/>
                </a:solidFill>
                <a:latin typeface="Bookman Old Style"/>
                <a:ea typeface="Bookman Old Style"/>
                <a:cs typeface="Bookman Old Style"/>
              </a:rPr>
              <a:t> </a:t>
            </a:r>
            <a:endParaRPr lang="en-US">
              <a:solidFill>
                <a:srgbClr val="000000"/>
              </a:solidFill>
              <a:latin typeface="Calibri" panose="020F0502020204030204"/>
              <a:ea typeface="Calibri"/>
              <a:cs typeface="Calibri"/>
            </a:endParaRPr>
          </a:p>
          <a:p>
            <a:r>
              <a:rPr lang="en-US" sz="1400" b="1" i="0" u="none" strike="noStrike">
                <a:solidFill>
                  <a:srgbClr val="57068C"/>
                </a:solidFill>
                <a:latin typeface="Bookman Old Style"/>
                <a:ea typeface="Bookman Old Style"/>
                <a:cs typeface="Bookman Old Style"/>
              </a:rPr>
              <a:t>visual curation</a:t>
            </a:r>
            <a:endParaRPr lang="en-US">
              <a:ea typeface="Calibri"/>
              <a:cs typeface="Calibri"/>
            </a:endParaRPr>
          </a:p>
          <a:p>
            <a:endParaRPr lang="en-US"/>
          </a:p>
          <a:p>
            <a:pPr algn="ctr"/>
            <a:endParaRPr lang="en-US"/>
          </a:p>
        </p:txBody>
      </p:sp>
      <p:sp>
        <p:nvSpPr>
          <p:cNvPr id="45" name="TextBox 44">
            <a:extLst>
              <a:ext uri="{FF2B5EF4-FFF2-40B4-BE49-F238E27FC236}">
                <a16:creationId xmlns:a16="http://schemas.microsoft.com/office/drawing/2014/main" id="{FB37DBA1-464C-467F-04FD-F5D434C6B48B}"/>
              </a:ext>
            </a:extLst>
          </p:cNvPr>
          <p:cNvSpPr txBox="1"/>
          <p:nvPr/>
        </p:nvSpPr>
        <p:spPr>
          <a:xfrm>
            <a:off x="2977116" y="3031103"/>
            <a:ext cx="2246128" cy="138499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b="0" i="0" u="none" strike="noStrike">
                <a:solidFill>
                  <a:srgbClr val="5C6470"/>
                </a:solidFill>
                <a:latin typeface="Calibri"/>
                <a:ea typeface="Calibri"/>
                <a:cs typeface="Calibri"/>
              </a:rPr>
              <a:t>The whole candidate space on one screen: overview first, evidence on demand, direct accept / reject.</a:t>
            </a:r>
          </a:p>
          <a:p>
            <a:endParaRPr lang="en-US" sz="1400"/>
          </a:p>
          <a:p>
            <a:pPr algn="ctr"/>
            <a:endParaRPr lang="en-US" sz="1400"/>
          </a:p>
        </p:txBody>
      </p:sp>
      <p:sp>
        <p:nvSpPr>
          <p:cNvPr id="46" name="TextBox 45">
            <a:extLst>
              <a:ext uri="{FF2B5EF4-FFF2-40B4-BE49-F238E27FC236}">
                <a16:creationId xmlns:a16="http://schemas.microsoft.com/office/drawing/2014/main" id="{B34CB3ED-B5B5-3B1E-0404-0BD1D69A8FB2}"/>
              </a:ext>
            </a:extLst>
          </p:cNvPr>
          <p:cNvSpPr txBox="1"/>
          <p:nvPr/>
        </p:nvSpPr>
        <p:spPr>
          <a:xfrm>
            <a:off x="2994085" y="3925850"/>
            <a:ext cx="4572000" cy="81560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100" b="0" i="1" u="none" strike="noStrike">
                <a:solidFill>
                  <a:srgbClr val="57068C"/>
                </a:solidFill>
                <a:latin typeface="Calibri"/>
                <a:ea typeface="Calibri"/>
                <a:cs typeface="Calibri"/>
              </a:rPr>
              <a:t>for domain experts curating at scale</a:t>
            </a:r>
          </a:p>
          <a:p>
            <a:endParaRPr lang="en-US"/>
          </a:p>
          <a:p>
            <a:pPr algn="ctr"/>
            <a:endParaRPr lang="en-US"/>
          </a:p>
        </p:txBody>
      </p:sp>
      <p:sp>
        <p:nvSpPr>
          <p:cNvPr id="47" name="TextBox 46">
            <a:extLst>
              <a:ext uri="{FF2B5EF4-FFF2-40B4-BE49-F238E27FC236}">
                <a16:creationId xmlns:a16="http://schemas.microsoft.com/office/drawing/2014/main" id="{505E395C-B96B-3367-BB5B-A4585B04BA98}"/>
              </a:ext>
            </a:extLst>
          </p:cNvPr>
          <p:cNvSpPr txBox="1"/>
          <p:nvPr/>
        </p:nvSpPr>
        <p:spPr>
          <a:xfrm>
            <a:off x="5974168" y="2239483"/>
            <a:ext cx="1229390" cy="8551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b="1" i="0" u="none" strike="noStrike">
                <a:solidFill>
                  <a:srgbClr val="E0156F"/>
                </a:solidFill>
                <a:latin typeface="Calibri"/>
                <a:ea typeface="Calibri"/>
                <a:cs typeface="Calibri"/>
              </a:rPr>
              <a:t>PARADIGM ③</a:t>
            </a:r>
          </a:p>
          <a:p>
            <a:endParaRPr lang="en-US"/>
          </a:p>
          <a:p>
            <a:pPr algn="ctr"/>
            <a:endParaRPr lang="en-US"/>
          </a:p>
        </p:txBody>
      </p:sp>
      <p:sp>
        <p:nvSpPr>
          <p:cNvPr id="49" name="Shape 10">
            <a:extLst>
              <a:ext uri="{FF2B5EF4-FFF2-40B4-BE49-F238E27FC236}">
                <a16:creationId xmlns:a16="http://schemas.microsoft.com/office/drawing/2014/main" id="{FFF84216-454D-FA28-7F3E-E734607ACE22}"/>
              </a:ext>
            </a:extLst>
          </p:cNvPr>
          <p:cNvSpPr/>
          <p:nvPr/>
        </p:nvSpPr>
        <p:spPr>
          <a:xfrm>
            <a:off x="5585761" y="2184990"/>
            <a:ext cx="385165" cy="385165"/>
          </a:xfrm>
          <a:prstGeom prst="roundRect">
            <a:avLst>
              <a:gd name="adj" fmla="val 18824"/>
            </a:avLst>
          </a:prstGeom>
          <a:solidFill>
            <a:srgbClr val="E0156F"/>
          </a:solidFill>
          <a:ln/>
        </p:spPr>
        <p:txBody>
          <a:bodyPr/>
          <a:lstStyle/>
          <a:p>
            <a:endParaRPr lang="en-SE"/>
          </a:p>
        </p:txBody>
      </p:sp>
      <p:sp>
        <p:nvSpPr>
          <p:cNvPr id="50" name="TextBox 49">
            <a:extLst>
              <a:ext uri="{FF2B5EF4-FFF2-40B4-BE49-F238E27FC236}">
                <a16:creationId xmlns:a16="http://schemas.microsoft.com/office/drawing/2014/main" id="{1B93EB1C-6900-6201-10AE-22D6D816640B}"/>
              </a:ext>
            </a:extLst>
          </p:cNvPr>
          <p:cNvSpPr txBox="1"/>
          <p:nvPr/>
        </p:nvSpPr>
        <p:spPr>
          <a:xfrm>
            <a:off x="5489058" y="2618267"/>
            <a:ext cx="1900570" cy="10772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b="1">
                <a:solidFill>
                  <a:srgbClr val="E0156F"/>
                </a:solidFill>
                <a:latin typeface="Bookman Old Style"/>
                <a:ea typeface="Bookman Old Style"/>
                <a:cs typeface="Bookman Old Style"/>
              </a:rPr>
              <a:t>Harmonization as</a:t>
            </a:r>
            <a:r>
              <a:rPr lang="en-US" sz="1400" b="1" i="0" u="none" strike="noStrike">
                <a:solidFill>
                  <a:srgbClr val="E0156F"/>
                </a:solidFill>
                <a:latin typeface="Bookman Old Style"/>
                <a:ea typeface="Bookman Old Style"/>
                <a:cs typeface="Bookman Old Style"/>
              </a:rPr>
              <a:t> dialogue</a:t>
            </a:r>
            <a:endParaRPr lang="en-US" sz="1400">
              <a:ea typeface="Calibri"/>
              <a:cs typeface="Calibri"/>
            </a:endParaRPr>
          </a:p>
          <a:p>
            <a:endParaRPr lang="en-US"/>
          </a:p>
          <a:p>
            <a:pPr algn="ctr"/>
            <a:endParaRPr lang="en-US"/>
          </a:p>
        </p:txBody>
      </p:sp>
      <p:sp>
        <p:nvSpPr>
          <p:cNvPr id="51" name="TextBox 50">
            <a:extLst>
              <a:ext uri="{FF2B5EF4-FFF2-40B4-BE49-F238E27FC236}">
                <a16:creationId xmlns:a16="http://schemas.microsoft.com/office/drawing/2014/main" id="{3BF0448A-4BB9-7FF9-5161-6FA6A53C8926}"/>
              </a:ext>
            </a:extLst>
          </p:cNvPr>
          <p:cNvSpPr txBox="1"/>
          <p:nvPr/>
        </p:nvSpPr>
        <p:spPr>
          <a:xfrm>
            <a:off x="5488261" y="3031103"/>
            <a:ext cx="2173031" cy="150810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b="0" i="0" u="none" strike="noStrike">
                <a:solidFill>
                  <a:srgbClr val="5C6470"/>
                </a:solidFill>
                <a:latin typeface="Calibri"/>
                <a:ea typeface="Calibri"/>
                <a:cs typeface="Calibri"/>
              </a:rPr>
              <a:t>Agents plan, call the same primitives, self-check — and ask the human when unsure.</a:t>
            </a:r>
          </a:p>
          <a:p>
            <a:endParaRPr lang="en-US"/>
          </a:p>
          <a:p>
            <a:pPr algn="ctr"/>
            <a:endParaRPr lang="en-US"/>
          </a:p>
        </p:txBody>
      </p:sp>
      <p:sp>
        <p:nvSpPr>
          <p:cNvPr id="52" name="TextBox 51">
            <a:extLst>
              <a:ext uri="{FF2B5EF4-FFF2-40B4-BE49-F238E27FC236}">
                <a16:creationId xmlns:a16="http://schemas.microsoft.com/office/drawing/2014/main" id="{988D603F-F4DF-D7AC-B365-D95BC59C0956}"/>
              </a:ext>
            </a:extLst>
          </p:cNvPr>
          <p:cNvSpPr txBox="1"/>
          <p:nvPr/>
        </p:nvSpPr>
        <p:spPr>
          <a:xfrm>
            <a:off x="5511874" y="3920574"/>
            <a:ext cx="2372389" cy="81560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100" b="0" i="1" u="none" strike="noStrike">
                <a:solidFill>
                  <a:srgbClr val="E0156F"/>
                </a:solidFill>
                <a:latin typeface="Calibri"/>
                <a:ea typeface="Calibri"/>
                <a:cs typeface="Calibri"/>
              </a:rPr>
              <a:t>for practitioners who don’t program</a:t>
            </a:r>
          </a:p>
          <a:p>
            <a:endParaRPr lang="en-US"/>
          </a:p>
          <a:p>
            <a:pPr algn="ctr"/>
            <a:endParaRPr lang="en-US"/>
          </a:p>
        </p:txBody>
      </p:sp>
      <p:pic>
        <p:nvPicPr>
          <p:cNvPr id="56" name="Picture 55">
            <a:extLst>
              <a:ext uri="{FF2B5EF4-FFF2-40B4-BE49-F238E27FC236}">
                <a16:creationId xmlns:a16="http://schemas.microsoft.com/office/drawing/2014/main" id="{3E22B496-7263-AC26-AAEC-7E69806853E3}"/>
              </a:ext>
            </a:extLst>
          </p:cNvPr>
          <p:cNvPicPr>
            <a:picLocks noChangeAspect="1"/>
          </p:cNvPicPr>
          <p:nvPr/>
        </p:nvPicPr>
        <p:blipFill>
          <a:blip r:embed="rId5"/>
          <a:stretch>
            <a:fillRect/>
          </a:stretch>
        </p:blipFill>
        <p:spPr>
          <a:xfrm>
            <a:off x="3163630" y="2286443"/>
            <a:ext cx="178540" cy="185185"/>
          </a:xfrm>
          <a:prstGeom prst="rect">
            <a:avLst/>
          </a:prstGeom>
        </p:spPr>
      </p:pic>
      <p:pic>
        <p:nvPicPr>
          <p:cNvPr id="57" name="Picture 56">
            <a:extLst>
              <a:ext uri="{FF2B5EF4-FFF2-40B4-BE49-F238E27FC236}">
                <a16:creationId xmlns:a16="http://schemas.microsoft.com/office/drawing/2014/main" id="{C691477D-6819-9206-0A5E-08A2B2665F5D}"/>
              </a:ext>
            </a:extLst>
          </p:cNvPr>
          <p:cNvPicPr>
            <a:picLocks noChangeAspect="1"/>
          </p:cNvPicPr>
          <p:nvPr/>
        </p:nvPicPr>
        <p:blipFill>
          <a:blip r:embed="rId6"/>
          <a:stretch>
            <a:fillRect/>
          </a:stretch>
        </p:blipFill>
        <p:spPr>
          <a:xfrm>
            <a:off x="5655635" y="2246570"/>
            <a:ext cx="244992" cy="271575"/>
          </a:xfrm>
          <a:prstGeom prst="rect">
            <a:avLst/>
          </a:prstGeom>
        </p:spPr>
      </p:pic>
      <p:sp>
        <p:nvSpPr>
          <p:cNvPr id="65" name="Shape 9">
            <a:extLst>
              <a:ext uri="{FF2B5EF4-FFF2-40B4-BE49-F238E27FC236}">
                <a16:creationId xmlns:a16="http://schemas.microsoft.com/office/drawing/2014/main" id="{779A8EE9-6644-640C-5868-3AC0489DB3BE}"/>
              </a:ext>
            </a:extLst>
          </p:cNvPr>
          <p:cNvSpPr/>
          <p:nvPr/>
        </p:nvSpPr>
        <p:spPr>
          <a:xfrm>
            <a:off x="457953" y="4255910"/>
            <a:ext cx="7320251" cy="382644"/>
          </a:xfrm>
          <a:prstGeom prst="roundRect">
            <a:avLst>
              <a:gd name="adj" fmla="val 7619"/>
            </a:avLst>
          </a:prstGeom>
          <a:noFill/>
          <a:ln w="12700">
            <a:solidFill>
              <a:schemeClr val="bg1">
                <a:lumMod val="85000"/>
              </a:schemeClr>
            </a:solidFill>
          </a:ln>
        </p:spPr>
        <p:txBody>
          <a:bodyPr lIns="91440" tIns="45720" rIns="91440" bIns="45720" anchor="t"/>
          <a:lstStyle/>
          <a:p>
            <a:endParaRPr lang="en-US" sz="1100" i="1">
              <a:solidFill>
                <a:srgbClr val="1B2A4A"/>
              </a:solidFill>
              <a:ea typeface="Calibri"/>
              <a:cs typeface="Calibri"/>
            </a:endParaRPr>
          </a:p>
        </p:txBody>
      </p:sp>
      <p:sp>
        <p:nvSpPr>
          <p:cNvPr id="66" name="TextBox 65">
            <a:extLst>
              <a:ext uri="{FF2B5EF4-FFF2-40B4-BE49-F238E27FC236}">
                <a16:creationId xmlns:a16="http://schemas.microsoft.com/office/drawing/2014/main" id="{47E1228B-9982-C9E5-0DEC-ECA04AEF236F}"/>
              </a:ext>
            </a:extLst>
          </p:cNvPr>
          <p:cNvSpPr txBox="1"/>
          <p:nvPr/>
        </p:nvSpPr>
        <p:spPr>
          <a:xfrm>
            <a:off x="458529" y="4253023"/>
            <a:ext cx="1594883" cy="81560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100" b="1" i="0" u="none" strike="noStrike">
                <a:solidFill>
                  <a:srgbClr val="004791"/>
                </a:solidFill>
                <a:latin typeface="Calibri"/>
                <a:ea typeface="Calibri"/>
                <a:cs typeface="Calibri"/>
              </a:rPr>
              <a:t>IN THIS SEGMENT</a:t>
            </a:r>
          </a:p>
          <a:p>
            <a:endParaRPr lang="en-US"/>
          </a:p>
          <a:p>
            <a:pPr algn="ctr"/>
            <a:endParaRPr lang="en-US"/>
          </a:p>
        </p:txBody>
      </p:sp>
      <p:sp>
        <p:nvSpPr>
          <p:cNvPr id="67" name="TextBox 66">
            <a:extLst>
              <a:ext uri="{FF2B5EF4-FFF2-40B4-BE49-F238E27FC236}">
                <a16:creationId xmlns:a16="http://schemas.microsoft.com/office/drawing/2014/main" id="{30D76B35-62F6-A923-637D-A38B14F40F88}"/>
              </a:ext>
            </a:extLst>
          </p:cNvPr>
          <p:cNvSpPr txBox="1"/>
          <p:nvPr/>
        </p:nvSpPr>
        <p:spPr>
          <a:xfrm>
            <a:off x="458529" y="4412511"/>
            <a:ext cx="3196413" cy="81560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100" b="0" i="0" u="none" strike="noStrike">
                <a:solidFill>
                  <a:srgbClr val="1B2330"/>
                </a:solidFill>
                <a:latin typeface="Calibri"/>
                <a:ea typeface="Calibri"/>
                <a:cs typeface="Calibri"/>
              </a:rPr>
              <a:t>Three solutions built on one shared backbone</a:t>
            </a:r>
          </a:p>
          <a:p>
            <a:endParaRPr lang="en-US"/>
          </a:p>
          <a:p>
            <a:pPr algn="ctr"/>
            <a:endParaRPr lang="en-US"/>
          </a:p>
        </p:txBody>
      </p:sp>
      <p:sp>
        <p:nvSpPr>
          <p:cNvPr id="72" name="Shape 2">
            <a:extLst>
              <a:ext uri="{FF2B5EF4-FFF2-40B4-BE49-F238E27FC236}">
                <a16:creationId xmlns:a16="http://schemas.microsoft.com/office/drawing/2014/main" id="{FF2D7C66-5F12-8FBE-A56C-174782393FD2}"/>
              </a:ext>
            </a:extLst>
          </p:cNvPr>
          <p:cNvSpPr/>
          <p:nvPr/>
        </p:nvSpPr>
        <p:spPr>
          <a:xfrm>
            <a:off x="3324853" y="4315968"/>
            <a:ext cx="244549" cy="264485"/>
          </a:xfrm>
          <a:prstGeom prst="ellipse">
            <a:avLst/>
          </a:prstGeom>
          <a:solidFill>
            <a:srgbClr val="004791"/>
          </a:solidFill>
          <a:ln/>
        </p:spPr>
        <p:txBody>
          <a:bodyPr lIns="91440" tIns="45720" rIns="91440" bIns="45720" anchor="t"/>
          <a:lstStyle/>
          <a:p>
            <a:endParaRPr lang="en-US" sz="900">
              <a:ea typeface="Calibri"/>
              <a:cs typeface="Calibri"/>
            </a:endParaRPr>
          </a:p>
        </p:txBody>
      </p:sp>
      <p:sp>
        <p:nvSpPr>
          <p:cNvPr id="73" name="TextBox 72">
            <a:extLst>
              <a:ext uri="{FF2B5EF4-FFF2-40B4-BE49-F238E27FC236}">
                <a16:creationId xmlns:a16="http://schemas.microsoft.com/office/drawing/2014/main" id="{A0D1F7FB-7D41-E26C-6047-C9DC74D1C46D}"/>
              </a:ext>
            </a:extLst>
          </p:cNvPr>
          <p:cNvSpPr txBox="1"/>
          <p:nvPr/>
        </p:nvSpPr>
        <p:spPr>
          <a:xfrm>
            <a:off x="3309383" y="4292895"/>
            <a:ext cx="272459"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1400">
                <a:solidFill>
                  <a:schemeClr val="bg1"/>
                </a:solidFill>
                <a:ea typeface="Calibri"/>
                <a:cs typeface="Calibri"/>
              </a:rPr>
              <a:t>1</a:t>
            </a:r>
          </a:p>
        </p:txBody>
      </p:sp>
      <p:sp>
        <p:nvSpPr>
          <p:cNvPr id="74" name="Shape 2">
            <a:extLst>
              <a:ext uri="{FF2B5EF4-FFF2-40B4-BE49-F238E27FC236}">
                <a16:creationId xmlns:a16="http://schemas.microsoft.com/office/drawing/2014/main" id="{9DF88418-7EB2-AB11-72F5-8855167EB2E2}"/>
              </a:ext>
            </a:extLst>
          </p:cNvPr>
          <p:cNvSpPr/>
          <p:nvPr/>
        </p:nvSpPr>
        <p:spPr>
          <a:xfrm>
            <a:off x="4839992" y="4315967"/>
            <a:ext cx="244549" cy="264485"/>
          </a:xfrm>
          <a:prstGeom prst="ellipse">
            <a:avLst/>
          </a:prstGeom>
          <a:solidFill>
            <a:srgbClr val="57068C"/>
          </a:solidFill>
          <a:ln/>
        </p:spPr>
        <p:txBody>
          <a:bodyPr lIns="91440" tIns="45720" rIns="91440" bIns="45720" anchor="t"/>
          <a:lstStyle/>
          <a:p>
            <a:endParaRPr lang="en-US" sz="900">
              <a:ea typeface="Calibri"/>
              <a:cs typeface="Calibri"/>
            </a:endParaRPr>
          </a:p>
        </p:txBody>
      </p:sp>
      <p:sp>
        <p:nvSpPr>
          <p:cNvPr id="75" name="Shape 2">
            <a:extLst>
              <a:ext uri="{FF2B5EF4-FFF2-40B4-BE49-F238E27FC236}">
                <a16:creationId xmlns:a16="http://schemas.microsoft.com/office/drawing/2014/main" id="{AA7B2628-92E0-370F-4ABC-6DC4BCD60FCD}"/>
              </a:ext>
            </a:extLst>
          </p:cNvPr>
          <p:cNvSpPr/>
          <p:nvPr/>
        </p:nvSpPr>
        <p:spPr>
          <a:xfrm>
            <a:off x="6242160" y="4315966"/>
            <a:ext cx="244549" cy="264485"/>
          </a:xfrm>
          <a:prstGeom prst="ellipse">
            <a:avLst/>
          </a:prstGeom>
          <a:solidFill>
            <a:srgbClr val="E0156F"/>
          </a:solidFill>
          <a:ln/>
        </p:spPr>
        <p:txBody>
          <a:bodyPr lIns="91440" tIns="45720" rIns="91440" bIns="45720" anchor="t"/>
          <a:lstStyle/>
          <a:p>
            <a:endParaRPr lang="en-US" sz="900">
              <a:ea typeface="Calibri"/>
              <a:cs typeface="Calibri"/>
            </a:endParaRPr>
          </a:p>
        </p:txBody>
      </p:sp>
      <p:sp>
        <p:nvSpPr>
          <p:cNvPr id="76" name="TextBox 75">
            <a:extLst>
              <a:ext uri="{FF2B5EF4-FFF2-40B4-BE49-F238E27FC236}">
                <a16:creationId xmlns:a16="http://schemas.microsoft.com/office/drawing/2014/main" id="{2FD6A87F-E50F-087E-BD83-A64BB128A30F}"/>
              </a:ext>
            </a:extLst>
          </p:cNvPr>
          <p:cNvSpPr txBox="1"/>
          <p:nvPr/>
        </p:nvSpPr>
        <p:spPr>
          <a:xfrm>
            <a:off x="4837814" y="4286250"/>
            <a:ext cx="192716"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solidFill>
                  <a:srgbClr val="FFFFFF"/>
                </a:solidFill>
                <a:latin typeface="Calibri"/>
              </a:rPr>
              <a:t>2</a:t>
            </a:r>
            <a:endParaRPr lang="en-US" sz="1400">
              <a:ea typeface="Calibri"/>
              <a:cs typeface="Calibri"/>
            </a:endParaRPr>
          </a:p>
          <a:p>
            <a:pPr algn="ctr"/>
            <a:endParaRPr lang="en-US"/>
          </a:p>
        </p:txBody>
      </p:sp>
      <p:sp>
        <p:nvSpPr>
          <p:cNvPr id="77" name="TextBox 76">
            <a:extLst>
              <a:ext uri="{FF2B5EF4-FFF2-40B4-BE49-F238E27FC236}">
                <a16:creationId xmlns:a16="http://schemas.microsoft.com/office/drawing/2014/main" id="{7BF7C04B-225E-7818-C45F-7E535BB5FAA4}"/>
              </a:ext>
            </a:extLst>
          </p:cNvPr>
          <p:cNvSpPr txBox="1"/>
          <p:nvPr/>
        </p:nvSpPr>
        <p:spPr>
          <a:xfrm>
            <a:off x="6239983" y="4292895"/>
            <a:ext cx="245878"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solidFill>
                  <a:srgbClr val="FFFFFF"/>
                </a:solidFill>
                <a:ea typeface="Calibri"/>
                <a:cs typeface="Calibri"/>
              </a:rPr>
              <a:t>3</a:t>
            </a:r>
          </a:p>
          <a:p>
            <a:pPr algn="ctr"/>
            <a:endParaRPr lang="en-US"/>
          </a:p>
        </p:txBody>
      </p:sp>
      <p:sp>
        <p:nvSpPr>
          <p:cNvPr id="78" name="TextBox 77">
            <a:extLst>
              <a:ext uri="{FF2B5EF4-FFF2-40B4-BE49-F238E27FC236}">
                <a16:creationId xmlns:a16="http://schemas.microsoft.com/office/drawing/2014/main" id="{8479A694-9D0A-9950-995F-52D4C59CB712}"/>
              </a:ext>
            </a:extLst>
          </p:cNvPr>
          <p:cNvSpPr txBox="1"/>
          <p:nvPr/>
        </p:nvSpPr>
        <p:spPr>
          <a:xfrm>
            <a:off x="3568552" y="4312831"/>
            <a:ext cx="4572000" cy="83869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50" b="1" i="0" u="none" strike="noStrike">
                <a:solidFill>
                  <a:srgbClr val="004791"/>
                </a:solidFill>
                <a:latin typeface="Bookman Old Style"/>
                <a:ea typeface="Bookman Old Style"/>
                <a:cs typeface="Bookman Old Style"/>
              </a:rPr>
              <a:t>BDIKit</a:t>
            </a:r>
          </a:p>
          <a:p>
            <a:endParaRPr lang="en-US"/>
          </a:p>
          <a:p>
            <a:pPr algn="ctr"/>
            <a:endParaRPr lang="en-US"/>
          </a:p>
        </p:txBody>
      </p:sp>
      <p:sp>
        <p:nvSpPr>
          <p:cNvPr id="79" name="TextBox 78">
            <a:extLst>
              <a:ext uri="{FF2B5EF4-FFF2-40B4-BE49-F238E27FC236}">
                <a16:creationId xmlns:a16="http://schemas.microsoft.com/office/drawing/2014/main" id="{3AED6E72-67FD-CC58-2D49-BD1D4FD831F8}"/>
              </a:ext>
            </a:extLst>
          </p:cNvPr>
          <p:cNvSpPr txBox="1"/>
          <p:nvPr/>
        </p:nvSpPr>
        <p:spPr>
          <a:xfrm>
            <a:off x="5083692" y="4312831"/>
            <a:ext cx="4572000" cy="83869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50" b="1" i="0" u="none" strike="noStrike">
                <a:solidFill>
                  <a:srgbClr val="57068C"/>
                </a:solidFill>
                <a:latin typeface="Bookman Old Style"/>
                <a:ea typeface="Bookman Old Style"/>
                <a:cs typeface="Bookman Old Style"/>
              </a:rPr>
              <a:t>BDIViz</a:t>
            </a:r>
          </a:p>
          <a:p>
            <a:endParaRPr lang="en-US"/>
          </a:p>
          <a:p>
            <a:pPr algn="ctr"/>
            <a:endParaRPr lang="en-US"/>
          </a:p>
        </p:txBody>
      </p:sp>
      <p:sp>
        <p:nvSpPr>
          <p:cNvPr id="80" name="TextBox 79">
            <a:extLst>
              <a:ext uri="{FF2B5EF4-FFF2-40B4-BE49-F238E27FC236}">
                <a16:creationId xmlns:a16="http://schemas.microsoft.com/office/drawing/2014/main" id="{67A0CA0E-78D9-2BD0-61AB-D6570172D80C}"/>
              </a:ext>
            </a:extLst>
          </p:cNvPr>
          <p:cNvSpPr txBox="1"/>
          <p:nvPr/>
        </p:nvSpPr>
        <p:spPr>
          <a:xfrm>
            <a:off x="6485860" y="4312831"/>
            <a:ext cx="1023384" cy="83869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50" b="1" i="0" u="none" strike="noStrike">
                <a:solidFill>
                  <a:srgbClr val="E0156F"/>
                </a:solidFill>
                <a:latin typeface="Bookman Old Style"/>
                <a:ea typeface="Bookman Old Style"/>
                <a:cs typeface="Bookman Old Style"/>
              </a:rPr>
              <a:t>Harmonia</a:t>
            </a:r>
          </a:p>
          <a:p>
            <a:endParaRPr lang="en-US"/>
          </a:p>
          <a:p>
            <a:pPr algn="ctr"/>
            <a:endParaRPr lang="en-US"/>
          </a:p>
        </p:txBody>
      </p:sp>
      <p:sp>
        <p:nvSpPr>
          <p:cNvPr id="3" name="Text 18">
            <a:extLst>
              <a:ext uri="{FF2B5EF4-FFF2-40B4-BE49-F238E27FC236}">
                <a16:creationId xmlns:a16="http://schemas.microsoft.com/office/drawing/2014/main" id="{1CFB6E41-BA36-A434-3227-C604C6AA2326}"/>
              </a:ext>
            </a:extLst>
          </p:cNvPr>
          <p:cNvSpPr/>
          <p:nvPr/>
        </p:nvSpPr>
        <p:spPr>
          <a:xfrm>
            <a:off x="5486400" y="4822899"/>
            <a:ext cx="2743200" cy="164592"/>
          </a:xfrm>
          <a:prstGeom prst="rect">
            <a:avLst/>
          </a:prstGeom>
          <a:noFill/>
          <a:ln/>
        </p:spPr>
        <p:txBody>
          <a:bodyPr wrap="square" lIns="0" tIns="0" rIns="0" bIns="0" rtlCol="0" anchor="ctr"/>
          <a:lstStyle/>
          <a:p>
            <a:pPr algn="r"/>
            <a:r>
              <a:rPr lang="en-US" sz="800">
                <a:solidFill>
                  <a:srgbClr val="5C6470"/>
                </a:solidFill>
                <a:latin typeface="Calibri"/>
                <a:ea typeface="Calibri"/>
                <a:cs typeface="Calibri"/>
              </a:rPr>
              <a:t>Christos Koutras</a:t>
            </a:r>
            <a:endParaRPr lang="en-US"/>
          </a:p>
        </p:txBody>
      </p:sp>
    </p:spTree>
    <p:extLst>
      <p:ext uri="{BB962C8B-B14F-4D97-AF65-F5344CB8AC3E}">
        <p14:creationId xmlns:p14="http://schemas.microsoft.com/office/powerpoint/2010/main" val="3342575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1"/>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6"/>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5"/>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9"/>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57"/>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47"/>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51"/>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52"/>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50"/>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4"/>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65"/>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72"/>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73"/>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74"/>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75"/>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66"/>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67"/>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78"/>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79"/>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8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9" grpId="0" animBg="1"/>
      <p:bldP spid="24" grpId="0" animBg="1"/>
      <p:bldP spid="29" grpId="0" animBg="1"/>
      <p:bldP spid="31" grpId="0"/>
      <p:bldP spid="33" grpId="0"/>
      <p:bldP spid="35" grpId="0"/>
      <p:bldP spid="36" grpId="0"/>
      <p:bldP spid="37" grpId="0"/>
      <p:bldP spid="39" grpId="0"/>
      <p:bldP spid="41" grpId="0" animBg="1"/>
      <p:bldP spid="44" grpId="0"/>
      <p:bldP spid="45" grpId="0"/>
      <p:bldP spid="46" grpId="0"/>
      <p:bldP spid="47" grpId="0"/>
      <p:bldP spid="49" grpId="0" animBg="1"/>
      <p:bldP spid="50" grpId="0"/>
      <p:bldP spid="51" grpId="0"/>
      <p:bldP spid="52" grpId="0"/>
      <p:bldP spid="65" grpId="0" animBg="1"/>
      <p:bldP spid="66" grpId="0"/>
      <p:bldP spid="67" grpId="0"/>
      <p:bldP spid="72" grpId="0" animBg="1"/>
      <p:bldP spid="73" grpId="0"/>
      <p:bldP spid="74" grpId="0" animBg="1"/>
      <p:bldP spid="75" grpId="0" animBg="1"/>
      <p:bldP spid="78" grpId="0"/>
      <p:bldP spid="79" grpId="0"/>
      <p:bldP spid="80" grpId="0"/>
    </p:bldLst>
  </p:timing>
  <p:extLst>
    <p:ext uri="{6950BFC3-D8DA-4A85-94F7-54DA5524770B}">
      <p188:commentRel xmlns:p188="http://schemas.microsoft.com/office/powerpoint/2018/8/main" r:id="rId3"/>
    </p:ext>
  </p:extLst>
</p:sld>
</file>

<file path=ppt/slides/slide9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178EA1FF-4562-A194-56F2-7EB83140959F}"/>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686BC43C-7DEB-2304-60BB-E2DC99BD5193}"/>
              </a:ext>
            </a:extLst>
          </p:cNvPr>
          <p:cNvSpPr/>
          <p:nvPr/>
        </p:nvSpPr>
        <p:spPr>
          <a:xfrm>
            <a:off x="457200" y="301752"/>
            <a:ext cx="3840480" cy="274320"/>
          </a:xfrm>
          <a:prstGeom prst="rect">
            <a:avLst/>
          </a:prstGeom>
          <a:noFill/>
          <a:ln/>
        </p:spPr>
        <p:txBody>
          <a:bodyPr wrap="square" lIns="0" tIns="0" rIns="0" bIns="0" rtlCol="0" anchor="ctr"/>
          <a:lstStyle/>
          <a:p>
            <a:r>
              <a:rPr lang="en-US" sz="1100" b="1" kern="0" spc="200">
                <a:solidFill>
                  <a:srgbClr val="004791"/>
                </a:solidFill>
                <a:latin typeface="Calibri"/>
                <a:ea typeface="Calibri"/>
                <a:cs typeface="Calibri"/>
              </a:rPr>
              <a:t>THIRD GENERATION</a:t>
            </a:r>
            <a:endParaRPr lang="en-US"/>
          </a:p>
        </p:txBody>
      </p:sp>
      <p:sp>
        <p:nvSpPr>
          <p:cNvPr id="9" name="Text 7">
            <a:extLst>
              <a:ext uri="{FF2B5EF4-FFF2-40B4-BE49-F238E27FC236}">
                <a16:creationId xmlns:a16="http://schemas.microsoft.com/office/drawing/2014/main" id="{A013D074-B845-C6BC-1E4C-B8BC8FE1D763}"/>
              </a:ext>
            </a:extLst>
          </p:cNvPr>
          <p:cNvSpPr/>
          <p:nvPr/>
        </p:nvSpPr>
        <p:spPr>
          <a:xfrm>
            <a:off x="457200" y="868680"/>
            <a:ext cx="7772400" cy="822960"/>
          </a:xfrm>
          <a:prstGeom prst="rect">
            <a:avLst/>
          </a:prstGeom>
          <a:noFill/>
          <a:ln/>
        </p:spPr>
        <p:txBody>
          <a:bodyPr wrap="square" lIns="0" tIns="0" rIns="0" bIns="0" rtlCol="0" anchor="ctr"/>
          <a:lstStyle/>
          <a:p>
            <a:r>
              <a:rPr lang="en-US" sz="3200" b="1">
                <a:solidFill>
                  <a:srgbClr val="1B2A4A"/>
                </a:solidFill>
                <a:latin typeface="Bookman Old Style"/>
              </a:rPr>
              <a:t>Shared Harmonization Backbone</a:t>
            </a:r>
          </a:p>
        </p:txBody>
      </p:sp>
      <p:sp>
        <p:nvSpPr>
          <p:cNvPr id="20" name="Text 17">
            <a:extLst>
              <a:ext uri="{FF2B5EF4-FFF2-40B4-BE49-F238E27FC236}">
                <a16:creationId xmlns:a16="http://schemas.microsoft.com/office/drawing/2014/main" id="{A97C74FB-6832-13BE-BA3E-180B060DF541}"/>
              </a:ext>
            </a:extLst>
          </p:cNvPr>
          <p:cNvSpPr/>
          <p:nvPr/>
        </p:nvSpPr>
        <p:spPr>
          <a:xfrm>
            <a:off x="457200" y="4832604"/>
            <a:ext cx="2743200" cy="146304"/>
          </a:xfrm>
          <a:prstGeom prst="rect">
            <a:avLst/>
          </a:prstGeom>
          <a:noFill/>
          <a:ln/>
        </p:spPr>
        <p:txBody>
          <a:bodyPr wrap="square" lIns="0" tIns="0" rIns="0" bIns="0" rtlCol="0" anchor="ctr"/>
          <a:lstStyle/>
          <a:p>
            <a:pPr marL="0" indent="0" algn="l">
              <a:buNone/>
            </a:pPr>
            <a:r>
              <a:rPr lang="en-US" sz="800" b="1" kern="0" spc="100">
                <a:solidFill>
                  <a:srgbClr val="004791"/>
                </a:solidFill>
                <a:latin typeface="Calibri" pitchFamily="34" charset="0"/>
                <a:ea typeface="Calibri" pitchFamily="34" charset="-122"/>
                <a:cs typeface="Calibri" pitchFamily="34" charset="-120"/>
              </a:rPr>
              <a:t>KTH</a:t>
            </a:r>
            <a:r>
              <a:rPr lang="en-US" sz="800" kern="0" spc="100">
                <a:solidFill>
                  <a:srgbClr val="C9C3BB"/>
                </a:solidFill>
                <a:latin typeface="Calibri" pitchFamily="34" charset="0"/>
                <a:ea typeface="Calibri" pitchFamily="34" charset="-122"/>
                <a:cs typeface="Calibri" pitchFamily="34" charset="-120"/>
              </a:rPr>
              <a:t>  /  </a:t>
            </a:r>
            <a:r>
              <a:rPr lang="en-US" sz="800" b="1" kern="0" spc="100">
                <a:solidFill>
                  <a:srgbClr val="57068C"/>
                </a:solidFill>
                <a:latin typeface="Calibri" pitchFamily="34" charset="0"/>
                <a:ea typeface="Calibri" pitchFamily="34" charset="-122"/>
                <a:cs typeface="Calibri" pitchFamily="34" charset="-120"/>
              </a:rPr>
              <a:t>NYU</a:t>
            </a:r>
            <a:r>
              <a:rPr lang="en-US" sz="800" kern="0" spc="100">
                <a:solidFill>
                  <a:srgbClr val="C9C3BB"/>
                </a:solidFill>
                <a:latin typeface="Calibri" pitchFamily="34" charset="0"/>
                <a:ea typeface="Calibri" pitchFamily="34" charset="-122"/>
                <a:cs typeface="Calibri" pitchFamily="34" charset="-120"/>
              </a:rPr>
              <a:t>  /  </a:t>
            </a:r>
            <a:r>
              <a:rPr lang="en-US" sz="800" b="1" kern="0" spc="100">
                <a:solidFill>
                  <a:srgbClr val="0066B3"/>
                </a:solidFill>
                <a:latin typeface="Calibri" pitchFamily="34" charset="0"/>
                <a:ea typeface="Calibri" pitchFamily="34" charset="-122"/>
                <a:cs typeface="Calibri" pitchFamily="34" charset="-120"/>
              </a:rPr>
              <a:t>TU Wien</a:t>
            </a:r>
            <a:endParaRPr lang="en-US" sz="800"/>
          </a:p>
        </p:txBody>
      </p:sp>
      <p:sp>
        <p:nvSpPr>
          <p:cNvPr id="21" name="Text 18">
            <a:extLst>
              <a:ext uri="{FF2B5EF4-FFF2-40B4-BE49-F238E27FC236}">
                <a16:creationId xmlns:a16="http://schemas.microsoft.com/office/drawing/2014/main" id="{D2B69DBD-1167-1893-753D-F33D8B74C1A8}"/>
              </a:ext>
            </a:extLst>
          </p:cNvPr>
          <p:cNvSpPr/>
          <p:nvPr/>
        </p:nvSpPr>
        <p:spPr>
          <a:xfrm>
            <a:off x="5486400" y="4823460"/>
            <a:ext cx="2743200" cy="164592"/>
          </a:xfrm>
          <a:prstGeom prst="rect">
            <a:avLst/>
          </a:prstGeom>
          <a:noFill/>
          <a:ln/>
        </p:spPr>
        <p:txBody>
          <a:bodyPr wrap="square" lIns="0" tIns="0" rIns="0" bIns="0" rtlCol="0" anchor="ctr"/>
          <a:lstStyle/>
          <a:p>
            <a:pPr algn="r"/>
            <a:r>
              <a:rPr lang="en-US" sz="1400" b="0" i="0" u="none" strike="noStrike" baseline="0">
                <a:solidFill>
                  <a:srgbClr val="FFFFFF"/>
                </a:solidFill>
                <a:latin typeface="Calibri"/>
              </a:rPr>
              <a:t>1</a:t>
            </a:r>
            <a:r>
              <a:rPr lang="en-US" sz="1400" b="0" i="0">
                <a:solidFill>
                  <a:srgbClr val="000000"/>
                </a:solidFill>
                <a:latin typeface="Calibri"/>
                <a:ea typeface="Calibri"/>
                <a:cs typeface="Calibri"/>
              </a:rPr>
              <a:t>​</a:t>
            </a:r>
            <a:endParaRPr lang="en-US"/>
          </a:p>
        </p:txBody>
      </p:sp>
      <p:sp>
        <p:nvSpPr>
          <p:cNvPr id="22" name="Text 19">
            <a:extLst>
              <a:ext uri="{FF2B5EF4-FFF2-40B4-BE49-F238E27FC236}">
                <a16:creationId xmlns:a16="http://schemas.microsoft.com/office/drawing/2014/main" id="{950C1EAF-04C8-5F55-DECC-AB68BE2B64F1}"/>
              </a:ext>
            </a:extLst>
          </p:cNvPr>
          <p:cNvSpPr/>
          <p:nvPr/>
        </p:nvSpPr>
        <p:spPr>
          <a:xfrm>
            <a:off x="8321040" y="4823460"/>
            <a:ext cx="365760" cy="164592"/>
          </a:xfrm>
          <a:prstGeom prst="rect">
            <a:avLst/>
          </a:prstGeom>
          <a:noFill/>
          <a:ln/>
        </p:spPr>
        <p:txBody>
          <a:bodyPr wrap="square" lIns="0" tIns="0" rIns="0" bIns="0" rtlCol="0" anchor="ctr"/>
          <a:lstStyle/>
          <a:p>
            <a:pPr marL="0" indent="0" algn="r">
              <a:buNone/>
            </a:pPr>
            <a:fld id="{00000000-0000-0000-0000-000000000046}" type="slidenum">
              <a:rPr lang="en-US" sz="800">
                <a:solidFill>
                  <a:srgbClr val="5C6470"/>
                </a:solidFill>
                <a:latin typeface="Calibri" pitchFamily="34" charset="0"/>
                <a:ea typeface="Calibri" pitchFamily="34" charset="-122"/>
                <a:cs typeface="Calibri" pitchFamily="34" charset="-120"/>
              </a:rPr>
              <a:t>95</a:t>
            </a:fld>
            <a:endParaRPr lang="en-US" sz="800"/>
          </a:p>
        </p:txBody>
      </p:sp>
      <p:sp>
        <p:nvSpPr>
          <p:cNvPr id="23" name="Footer Divider">
            <a:extLst>
              <a:ext uri="{FF2B5EF4-FFF2-40B4-BE49-F238E27FC236}">
                <a16:creationId xmlns:a16="http://schemas.microsoft.com/office/drawing/2014/main" id="{DDE963C7-C6A8-9ABF-830A-9F946893E5C2}"/>
              </a:ext>
            </a:extLst>
          </p:cNvPr>
          <p:cNvSpPr/>
          <p:nvPr/>
        </p:nvSpPr>
        <p:spPr>
          <a:xfrm>
            <a:off x="457200" y="4721380"/>
            <a:ext cx="8229600" cy="9525"/>
          </a:xfrm>
          <a:prstGeom prst="rect">
            <a:avLst/>
          </a:prstGeom>
          <a:solidFill>
            <a:srgbClr val="C9C3BB"/>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SE"/>
          </a:p>
        </p:txBody>
      </p:sp>
      <p:pic>
        <p:nvPicPr>
          <p:cNvPr id="43" name="Picture 42" descr="img/ic_eye_w.png">
            <a:extLst>
              <a:ext uri="{FF2B5EF4-FFF2-40B4-BE49-F238E27FC236}">
                <a16:creationId xmlns:a16="http://schemas.microsoft.com/office/drawing/2014/main" id="{0BEB051D-C608-5A70-A1B0-1D7908FFC092}"/>
              </a:ext>
            </a:extLst>
          </p:cNvPr>
          <p:cNvPicPr>
            <a:picLocks noChangeAspect="1"/>
          </p:cNvPicPr>
          <p:nvPr/>
        </p:nvPicPr>
        <p:blipFill>
          <a:blip r:embed="rId4"/>
          <a:stretch>
            <a:fillRect/>
          </a:stretch>
        </p:blipFill>
        <p:spPr>
          <a:xfrm>
            <a:off x="4234638" y="579696"/>
            <a:ext cx="209550" cy="209550"/>
          </a:xfrm>
          <a:prstGeom prst="rect">
            <a:avLst/>
          </a:prstGeom>
        </p:spPr>
      </p:pic>
      <p:sp>
        <p:nvSpPr>
          <p:cNvPr id="76" name="TextBox 75">
            <a:extLst>
              <a:ext uri="{FF2B5EF4-FFF2-40B4-BE49-F238E27FC236}">
                <a16:creationId xmlns:a16="http://schemas.microsoft.com/office/drawing/2014/main" id="{396CC52E-14D0-E637-9E7F-B0583FEF923C}"/>
              </a:ext>
            </a:extLst>
          </p:cNvPr>
          <p:cNvSpPr txBox="1"/>
          <p:nvPr/>
        </p:nvSpPr>
        <p:spPr>
          <a:xfrm>
            <a:off x="4837814" y="4286250"/>
            <a:ext cx="192716"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solidFill>
                  <a:srgbClr val="FFFFFF"/>
                </a:solidFill>
                <a:latin typeface="Calibri"/>
              </a:rPr>
              <a:t>2</a:t>
            </a:r>
            <a:endParaRPr lang="en-US" sz="1400">
              <a:ea typeface="Calibri"/>
              <a:cs typeface="Calibri"/>
            </a:endParaRPr>
          </a:p>
          <a:p>
            <a:pPr algn="ctr"/>
            <a:endParaRPr lang="en-US"/>
          </a:p>
        </p:txBody>
      </p:sp>
      <p:sp>
        <p:nvSpPr>
          <p:cNvPr id="77" name="TextBox 76">
            <a:extLst>
              <a:ext uri="{FF2B5EF4-FFF2-40B4-BE49-F238E27FC236}">
                <a16:creationId xmlns:a16="http://schemas.microsoft.com/office/drawing/2014/main" id="{5EA71BBD-30FB-CDC9-8629-6429DFE02138}"/>
              </a:ext>
            </a:extLst>
          </p:cNvPr>
          <p:cNvSpPr txBox="1"/>
          <p:nvPr/>
        </p:nvSpPr>
        <p:spPr>
          <a:xfrm>
            <a:off x="6239983" y="4292895"/>
            <a:ext cx="245878"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solidFill>
                  <a:srgbClr val="FFFFFF"/>
                </a:solidFill>
                <a:ea typeface="Calibri"/>
                <a:cs typeface="Calibri"/>
              </a:rPr>
              <a:t>3</a:t>
            </a:r>
          </a:p>
          <a:p>
            <a:pPr algn="ctr"/>
            <a:endParaRPr lang="en-US"/>
          </a:p>
        </p:txBody>
      </p:sp>
      <p:sp>
        <p:nvSpPr>
          <p:cNvPr id="3" name="Text 18">
            <a:extLst>
              <a:ext uri="{FF2B5EF4-FFF2-40B4-BE49-F238E27FC236}">
                <a16:creationId xmlns:a16="http://schemas.microsoft.com/office/drawing/2014/main" id="{B7002541-2538-3EC0-67BF-293C9CE73A7E}"/>
              </a:ext>
            </a:extLst>
          </p:cNvPr>
          <p:cNvSpPr/>
          <p:nvPr/>
        </p:nvSpPr>
        <p:spPr>
          <a:xfrm>
            <a:off x="5486400" y="4822899"/>
            <a:ext cx="2743200" cy="164592"/>
          </a:xfrm>
          <a:prstGeom prst="rect">
            <a:avLst/>
          </a:prstGeom>
          <a:noFill/>
          <a:ln/>
        </p:spPr>
        <p:txBody>
          <a:bodyPr wrap="square" lIns="0" tIns="0" rIns="0" bIns="0" rtlCol="0" anchor="ctr"/>
          <a:lstStyle/>
          <a:p>
            <a:pPr algn="r"/>
            <a:r>
              <a:rPr lang="en-US" sz="800">
                <a:solidFill>
                  <a:srgbClr val="5C6470"/>
                </a:solidFill>
                <a:latin typeface="Calibri"/>
                <a:ea typeface="Calibri"/>
                <a:cs typeface="Calibri"/>
              </a:rPr>
              <a:t>Christos Koutras</a:t>
            </a:r>
            <a:endParaRPr lang="en-US"/>
          </a:p>
        </p:txBody>
      </p:sp>
      <p:pic>
        <p:nvPicPr>
          <p:cNvPr id="4" name="Picture 3">
            <a:extLst>
              <a:ext uri="{FF2B5EF4-FFF2-40B4-BE49-F238E27FC236}">
                <a16:creationId xmlns:a16="http://schemas.microsoft.com/office/drawing/2014/main" id="{CE1BCF25-4014-2CED-F464-75CFF3CA0CB1}"/>
              </a:ext>
            </a:extLst>
          </p:cNvPr>
          <p:cNvPicPr>
            <a:picLocks noChangeAspect="1"/>
          </p:cNvPicPr>
          <p:nvPr/>
        </p:nvPicPr>
        <p:blipFill>
          <a:blip r:embed="rId5"/>
          <a:stretch>
            <a:fillRect/>
          </a:stretch>
        </p:blipFill>
        <p:spPr>
          <a:xfrm>
            <a:off x="1616450" y="1539634"/>
            <a:ext cx="5911100" cy="3147368"/>
          </a:xfrm>
          <a:prstGeom prst="rect">
            <a:avLst/>
          </a:prstGeom>
        </p:spPr>
      </p:pic>
      <p:sp>
        <p:nvSpPr>
          <p:cNvPr id="5" name="TextBox 4">
            <a:extLst>
              <a:ext uri="{FF2B5EF4-FFF2-40B4-BE49-F238E27FC236}">
                <a16:creationId xmlns:a16="http://schemas.microsoft.com/office/drawing/2014/main" id="{4B82335C-C509-FA81-05C9-F1FEA73E39B9}"/>
              </a:ext>
            </a:extLst>
          </p:cNvPr>
          <p:cNvSpPr txBox="1"/>
          <p:nvPr/>
        </p:nvSpPr>
        <p:spPr>
          <a:xfrm>
            <a:off x="1616450" y="1580989"/>
            <a:ext cx="232587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b="1">
                <a:solidFill>
                  <a:srgbClr val="004791"/>
                </a:solidFill>
                <a:latin typeface="Bookman Old Style"/>
              </a:rPr>
              <a:t>Harmonization as code</a:t>
            </a:r>
            <a:endParaRPr lang="en-US" sz="1400">
              <a:latin typeface="Bookman Old Style"/>
            </a:endParaRPr>
          </a:p>
          <a:p>
            <a:pPr algn="l"/>
            <a:endParaRPr lang="en-US">
              <a:ea typeface="Calibri"/>
              <a:cs typeface="Calibri"/>
            </a:endParaRPr>
          </a:p>
        </p:txBody>
      </p:sp>
      <p:sp>
        <p:nvSpPr>
          <p:cNvPr id="6" name="TextBox 5">
            <a:extLst>
              <a:ext uri="{FF2B5EF4-FFF2-40B4-BE49-F238E27FC236}">
                <a16:creationId xmlns:a16="http://schemas.microsoft.com/office/drawing/2014/main" id="{267F6264-06EE-33BB-E80F-62B478BB40F3}"/>
              </a:ext>
            </a:extLst>
          </p:cNvPr>
          <p:cNvSpPr txBox="1"/>
          <p:nvPr/>
        </p:nvSpPr>
        <p:spPr>
          <a:xfrm>
            <a:off x="2233059" y="2323979"/>
            <a:ext cx="4572000" cy="10772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b="1">
                <a:solidFill>
                  <a:srgbClr val="57068C"/>
                </a:solidFill>
                <a:latin typeface="Bookman Old Style"/>
                <a:ea typeface="Bookman Old Style"/>
                <a:cs typeface="Bookman Old Style"/>
              </a:rPr>
              <a:t>Harmonization as</a:t>
            </a:r>
            <a:r>
              <a:rPr lang="en-US" sz="1400" b="1" i="0" u="none" strike="noStrike">
                <a:solidFill>
                  <a:srgbClr val="57068C"/>
                </a:solidFill>
                <a:latin typeface="Bookman Old Style"/>
                <a:ea typeface="Bookman Old Style"/>
                <a:cs typeface="Bookman Old Style"/>
              </a:rPr>
              <a:t> </a:t>
            </a:r>
            <a:endParaRPr lang="en-US">
              <a:solidFill>
                <a:srgbClr val="000000"/>
              </a:solidFill>
              <a:latin typeface="Calibri" panose="020F0502020204030204"/>
              <a:ea typeface="Calibri"/>
              <a:cs typeface="Calibri"/>
            </a:endParaRPr>
          </a:p>
          <a:p>
            <a:r>
              <a:rPr lang="en-US" sz="1400" b="1" i="0" u="none" strike="noStrike">
                <a:solidFill>
                  <a:srgbClr val="57068C"/>
                </a:solidFill>
                <a:latin typeface="Bookman Old Style"/>
                <a:ea typeface="Bookman Old Style"/>
                <a:cs typeface="Bookman Old Style"/>
              </a:rPr>
              <a:t>visual curation</a:t>
            </a:r>
            <a:endParaRPr lang="en-US">
              <a:ea typeface="Calibri"/>
              <a:cs typeface="Calibri"/>
            </a:endParaRPr>
          </a:p>
          <a:p>
            <a:endParaRPr lang="en-US"/>
          </a:p>
          <a:p>
            <a:pPr algn="ctr"/>
            <a:endParaRPr lang="en-US"/>
          </a:p>
        </p:txBody>
      </p:sp>
      <p:sp>
        <p:nvSpPr>
          <p:cNvPr id="7" name="TextBox 6">
            <a:extLst>
              <a:ext uri="{FF2B5EF4-FFF2-40B4-BE49-F238E27FC236}">
                <a16:creationId xmlns:a16="http://schemas.microsoft.com/office/drawing/2014/main" id="{7E656FF5-58BC-F211-7893-C8AF92204A3F}"/>
              </a:ext>
            </a:extLst>
          </p:cNvPr>
          <p:cNvSpPr txBox="1"/>
          <p:nvPr/>
        </p:nvSpPr>
        <p:spPr>
          <a:xfrm>
            <a:off x="2233059" y="3215677"/>
            <a:ext cx="1900570" cy="10772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b="1">
                <a:solidFill>
                  <a:srgbClr val="E0156F"/>
                </a:solidFill>
                <a:latin typeface="Bookman Old Style"/>
                <a:ea typeface="Bookman Old Style"/>
                <a:cs typeface="Bookman Old Style"/>
              </a:rPr>
              <a:t>Harmonization as</a:t>
            </a:r>
            <a:r>
              <a:rPr lang="en-US" sz="1400" b="1" i="0" u="none" strike="noStrike">
                <a:solidFill>
                  <a:srgbClr val="E0156F"/>
                </a:solidFill>
                <a:latin typeface="Bookman Old Style"/>
                <a:ea typeface="Bookman Old Style"/>
                <a:cs typeface="Bookman Old Style"/>
              </a:rPr>
              <a:t> dialogue</a:t>
            </a:r>
            <a:endParaRPr lang="en-US" sz="1400">
              <a:ea typeface="Calibri"/>
              <a:cs typeface="Calibri"/>
            </a:endParaRPr>
          </a:p>
          <a:p>
            <a:endParaRPr lang="en-US"/>
          </a:p>
          <a:p>
            <a:pPr algn="ctr"/>
            <a:endParaRPr lang="en-US"/>
          </a:p>
        </p:txBody>
      </p:sp>
    </p:spTree>
    <p:extLst>
      <p:ext uri="{BB962C8B-B14F-4D97-AF65-F5344CB8AC3E}">
        <p14:creationId xmlns:p14="http://schemas.microsoft.com/office/powerpoint/2010/main" val="11526393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Lst>
  </p:timing>
  <p:extLst>
    <p:ext uri="{6950BFC3-D8DA-4A85-94F7-54DA5524770B}">
      <p188:commentRel xmlns:p188="http://schemas.microsoft.com/office/powerpoint/2018/8/main" r:id="rId3"/>
    </p:ext>
  </p:extLst>
</p:sld>
</file>

<file path=ppt/slides/slide9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1216C5F3-354F-8695-C0F0-04D03536BA94}"/>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194FA602-B242-F27A-D025-0BE46DD80CE6}"/>
              </a:ext>
            </a:extLst>
          </p:cNvPr>
          <p:cNvSpPr/>
          <p:nvPr/>
        </p:nvSpPr>
        <p:spPr>
          <a:xfrm>
            <a:off x="457200" y="301752"/>
            <a:ext cx="3840480" cy="274320"/>
          </a:xfrm>
          <a:prstGeom prst="rect">
            <a:avLst/>
          </a:prstGeom>
          <a:noFill/>
          <a:ln/>
        </p:spPr>
        <p:txBody>
          <a:bodyPr wrap="square" lIns="0" tIns="0" rIns="0" bIns="0" rtlCol="0" anchor="ctr"/>
          <a:lstStyle/>
          <a:p>
            <a:r>
              <a:rPr lang="en-US" sz="1100" b="1" kern="0" spc="200">
                <a:solidFill>
                  <a:srgbClr val="004791"/>
                </a:solidFill>
                <a:latin typeface="Calibri"/>
                <a:ea typeface="Calibri"/>
                <a:cs typeface="Calibri"/>
              </a:rPr>
              <a:t>THIRD GENERATION</a:t>
            </a:r>
            <a:endParaRPr lang="en-US"/>
          </a:p>
        </p:txBody>
      </p:sp>
      <p:sp>
        <p:nvSpPr>
          <p:cNvPr id="9" name="Text 7">
            <a:extLst>
              <a:ext uri="{FF2B5EF4-FFF2-40B4-BE49-F238E27FC236}">
                <a16:creationId xmlns:a16="http://schemas.microsoft.com/office/drawing/2014/main" id="{8EEA121D-512D-9C53-ABA7-35A9FA2C7C2F}"/>
              </a:ext>
            </a:extLst>
          </p:cNvPr>
          <p:cNvSpPr/>
          <p:nvPr/>
        </p:nvSpPr>
        <p:spPr>
          <a:xfrm>
            <a:off x="457200" y="868680"/>
            <a:ext cx="7772400" cy="822960"/>
          </a:xfrm>
          <a:prstGeom prst="rect">
            <a:avLst/>
          </a:prstGeom>
          <a:noFill/>
          <a:ln/>
        </p:spPr>
        <p:txBody>
          <a:bodyPr wrap="square" lIns="0" tIns="0" rIns="0" bIns="0" rtlCol="0" anchor="ctr"/>
          <a:lstStyle/>
          <a:p>
            <a:r>
              <a:rPr lang="en-US" sz="3600" b="1">
                <a:solidFill>
                  <a:srgbClr val="1B2A4A"/>
                </a:solidFill>
                <a:latin typeface="Bookman Old Style"/>
              </a:rPr>
              <a:t>BDIKit – Harmonization as Code</a:t>
            </a:r>
            <a:endParaRPr lang="en-US" sz="3600"/>
          </a:p>
        </p:txBody>
      </p:sp>
      <p:sp>
        <p:nvSpPr>
          <p:cNvPr id="10" name="Text 8">
            <a:extLst>
              <a:ext uri="{FF2B5EF4-FFF2-40B4-BE49-F238E27FC236}">
                <a16:creationId xmlns:a16="http://schemas.microsoft.com/office/drawing/2014/main" id="{CEC884FE-4AF4-02C7-F1F8-C0F84E38F749}"/>
              </a:ext>
            </a:extLst>
          </p:cNvPr>
          <p:cNvSpPr/>
          <p:nvPr/>
        </p:nvSpPr>
        <p:spPr>
          <a:xfrm>
            <a:off x="457200" y="1627632"/>
            <a:ext cx="7772400" cy="365760"/>
          </a:xfrm>
          <a:prstGeom prst="rect">
            <a:avLst/>
          </a:prstGeom>
          <a:noFill/>
          <a:ln/>
        </p:spPr>
        <p:txBody>
          <a:bodyPr wrap="square" lIns="0" tIns="0" rIns="0" bIns="0" rtlCol="0" anchor="ctr"/>
          <a:lstStyle/>
          <a:p>
            <a:r>
              <a:rPr lang="en-US" sz="1400">
                <a:solidFill>
                  <a:srgbClr val="5C6470"/>
                </a:solidFill>
                <a:ea typeface="Calibri"/>
                <a:cs typeface="Calibri"/>
              </a:rPr>
              <a:t>Open-source primitives that make each sub-task a one-liner, and the whole workflow a script</a:t>
            </a:r>
          </a:p>
        </p:txBody>
      </p:sp>
      <p:sp>
        <p:nvSpPr>
          <p:cNvPr id="20" name="Text 17">
            <a:extLst>
              <a:ext uri="{FF2B5EF4-FFF2-40B4-BE49-F238E27FC236}">
                <a16:creationId xmlns:a16="http://schemas.microsoft.com/office/drawing/2014/main" id="{B19A48B8-F4A2-E469-A3F1-60C98540C54E}"/>
              </a:ext>
            </a:extLst>
          </p:cNvPr>
          <p:cNvSpPr/>
          <p:nvPr/>
        </p:nvSpPr>
        <p:spPr>
          <a:xfrm>
            <a:off x="457200" y="4832604"/>
            <a:ext cx="2743200" cy="146304"/>
          </a:xfrm>
          <a:prstGeom prst="rect">
            <a:avLst/>
          </a:prstGeom>
          <a:noFill/>
          <a:ln/>
        </p:spPr>
        <p:txBody>
          <a:bodyPr wrap="square" lIns="0" tIns="0" rIns="0" bIns="0" rtlCol="0" anchor="ctr"/>
          <a:lstStyle/>
          <a:p>
            <a:pPr marL="0" indent="0" algn="l">
              <a:buNone/>
            </a:pPr>
            <a:r>
              <a:rPr lang="en-US" sz="800" b="1" kern="0" spc="100">
                <a:solidFill>
                  <a:srgbClr val="004791"/>
                </a:solidFill>
                <a:latin typeface="Calibri" pitchFamily="34" charset="0"/>
                <a:ea typeface="Calibri" pitchFamily="34" charset="-122"/>
                <a:cs typeface="Calibri" pitchFamily="34" charset="-120"/>
              </a:rPr>
              <a:t>KTH</a:t>
            </a:r>
            <a:r>
              <a:rPr lang="en-US" sz="800" kern="0" spc="100">
                <a:solidFill>
                  <a:srgbClr val="C9C3BB"/>
                </a:solidFill>
                <a:latin typeface="Calibri" pitchFamily="34" charset="0"/>
                <a:ea typeface="Calibri" pitchFamily="34" charset="-122"/>
                <a:cs typeface="Calibri" pitchFamily="34" charset="-120"/>
              </a:rPr>
              <a:t>  /  </a:t>
            </a:r>
            <a:r>
              <a:rPr lang="en-US" sz="800" b="1" kern="0" spc="100">
                <a:solidFill>
                  <a:srgbClr val="57068C"/>
                </a:solidFill>
                <a:latin typeface="Calibri" pitchFamily="34" charset="0"/>
                <a:ea typeface="Calibri" pitchFamily="34" charset="-122"/>
                <a:cs typeface="Calibri" pitchFamily="34" charset="-120"/>
              </a:rPr>
              <a:t>NYU</a:t>
            </a:r>
            <a:r>
              <a:rPr lang="en-US" sz="800" kern="0" spc="100">
                <a:solidFill>
                  <a:srgbClr val="C9C3BB"/>
                </a:solidFill>
                <a:latin typeface="Calibri" pitchFamily="34" charset="0"/>
                <a:ea typeface="Calibri" pitchFamily="34" charset="-122"/>
                <a:cs typeface="Calibri" pitchFamily="34" charset="-120"/>
              </a:rPr>
              <a:t>  /  </a:t>
            </a:r>
            <a:r>
              <a:rPr lang="en-US" sz="800" b="1" kern="0" spc="100">
                <a:solidFill>
                  <a:srgbClr val="0066B3"/>
                </a:solidFill>
                <a:latin typeface="Calibri" pitchFamily="34" charset="0"/>
                <a:ea typeface="Calibri" pitchFamily="34" charset="-122"/>
                <a:cs typeface="Calibri" pitchFamily="34" charset="-120"/>
              </a:rPr>
              <a:t>TU Wien</a:t>
            </a:r>
            <a:endParaRPr lang="en-US" sz="800"/>
          </a:p>
        </p:txBody>
      </p:sp>
      <p:sp>
        <p:nvSpPr>
          <p:cNvPr id="21" name="Text 18">
            <a:extLst>
              <a:ext uri="{FF2B5EF4-FFF2-40B4-BE49-F238E27FC236}">
                <a16:creationId xmlns:a16="http://schemas.microsoft.com/office/drawing/2014/main" id="{1C3DF437-F2DA-365C-3A47-D9A4D338ED13}"/>
              </a:ext>
            </a:extLst>
          </p:cNvPr>
          <p:cNvSpPr/>
          <p:nvPr/>
        </p:nvSpPr>
        <p:spPr>
          <a:xfrm>
            <a:off x="5486400" y="4823460"/>
            <a:ext cx="2743200" cy="164592"/>
          </a:xfrm>
          <a:prstGeom prst="rect">
            <a:avLst/>
          </a:prstGeom>
          <a:noFill/>
          <a:ln/>
        </p:spPr>
        <p:txBody>
          <a:bodyPr wrap="square" lIns="0" tIns="0" rIns="0" bIns="0" rtlCol="0" anchor="ctr"/>
          <a:lstStyle/>
          <a:p>
            <a:pPr algn="r"/>
            <a:r>
              <a:rPr lang="en-US" sz="1400" b="0" i="0" u="none" strike="noStrike" baseline="0">
                <a:solidFill>
                  <a:srgbClr val="FFFFFF"/>
                </a:solidFill>
                <a:latin typeface="Calibri"/>
              </a:rPr>
              <a:t>1</a:t>
            </a:r>
            <a:r>
              <a:rPr lang="en-US" sz="1400" b="0" i="0">
                <a:solidFill>
                  <a:srgbClr val="000000"/>
                </a:solidFill>
                <a:latin typeface="Calibri"/>
                <a:ea typeface="Calibri"/>
                <a:cs typeface="Calibri"/>
              </a:rPr>
              <a:t>​</a:t>
            </a:r>
            <a:endParaRPr lang="en-US"/>
          </a:p>
        </p:txBody>
      </p:sp>
      <p:sp>
        <p:nvSpPr>
          <p:cNvPr id="22" name="Text 19">
            <a:extLst>
              <a:ext uri="{FF2B5EF4-FFF2-40B4-BE49-F238E27FC236}">
                <a16:creationId xmlns:a16="http://schemas.microsoft.com/office/drawing/2014/main" id="{F4EB0E6A-9B5E-8A45-6587-4DCF58A6D81F}"/>
              </a:ext>
            </a:extLst>
          </p:cNvPr>
          <p:cNvSpPr/>
          <p:nvPr/>
        </p:nvSpPr>
        <p:spPr>
          <a:xfrm>
            <a:off x="8321040" y="4823460"/>
            <a:ext cx="365760" cy="164592"/>
          </a:xfrm>
          <a:prstGeom prst="rect">
            <a:avLst/>
          </a:prstGeom>
          <a:noFill/>
          <a:ln/>
        </p:spPr>
        <p:txBody>
          <a:bodyPr wrap="square" lIns="0" tIns="0" rIns="0" bIns="0" rtlCol="0" anchor="ctr"/>
          <a:lstStyle/>
          <a:p>
            <a:pPr marL="0" indent="0" algn="r">
              <a:buNone/>
            </a:pPr>
            <a:fld id="{00000000-0000-0000-0000-000000000046}" type="slidenum">
              <a:rPr lang="en-US" sz="800">
                <a:solidFill>
                  <a:srgbClr val="5C6470"/>
                </a:solidFill>
                <a:latin typeface="Calibri" pitchFamily="34" charset="0"/>
                <a:ea typeface="Calibri" pitchFamily="34" charset="-122"/>
                <a:cs typeface="Calibri" pitchFamily="34" charset="-120"/>
              </a:rPr>
              <a:t>96</a:t>
            </a:fld>
            <a:endParaRPr lang="en-US" sz="800"/>
          </a:p>
        </p:txBody>
      </p:sp>
      <p:sp>
        <p:nvSpPr>
          <p:cNvPr id="23" name="Footer Divider">
            <a:extLst>
              <a:ext uri="{FF2B5EF4-FFF2-40B4-BE49-F238E27FC236}">
                <a16:creationId xmlns:a16="http://schemas.microsoft.com/office/drawing/2014/main" id="{9E998C11-C18A-5D14-5403-C629DC8CA13B}"/>
              </a:ext>
            </a:extLst>
          </p:cNvPr>
          <p:cNvSpPr/>
          <p:nvPr/>
        </p:nvSpPr>
        <p:spPr>
          <a:xfrm>
            <a:off x="457200" y="4721380"/>
            <a:ext cx="8229600" cy="9525"/>
          </a:xfrm>
          <a:prstGeom prst="rect">
            <a:avLst/>
          </a:prstGeom>
          <a:solidFill>
            <a:srgbClr val="C9C3BB"/>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SE"/>
          </a:p>
        </p:txBody>
      </p:sp>
      <p:pic>
        <p:nvPicPr>
          <p:cNvPr id="43" name="Picture 42" descr="img/ic_eye_w.png">
            <a:extLst>
              <a:ext uri="{FF2B5EF4-FFF2-40B4-BE49-F238E27FC236}">
                <a16:creationId xmlns:a16="http://schemas.microsoft.com/office/drawing/2014/main" id="{ED3664DA-0B81-96C0-9B47-BFBEFC9A687F}"/>
              </a:ext>
            </a:extLst>
          </p:cNvPr>
          <p:cNvPicPr>
            <a:picLocks noChangeAspect="1"/>
          </p:cNvPicPr>
          <p:nvPr/>
        </p:nvPicPr>
        <p:blipFill>
          <a:blip r:embed="rId4"/>
          <a:stretch>
            <a:fillRect/>
          </a:stretch>
        </p:blipFill>
        <p:spPr>
          <a:xfrm>
            <a:off x="7745091" y="3086128"/>
            <a:ext cx="209550" cy="209550"/>
          </a:xfrm>
          <a:prstGeom prst="rect">
            <a:avLst/>
          </a:prstGeom>
        </p:spPr>
      </p:pic>
      <p:sp>
        <p:nvSpPr>
          <p:cNvPr id="76" name="TextBox 75">
            <a:extLst>
              <a:ext uri="{FF2B5EF4-FFF2-40B4-BE49-F238E27FC236}">
                <a16:creationId xmlns:a16="http://schemas.microsoft.com/office/drawing/2014/main" id="{EEFF941D-8060-E06A-168A-C4888F61140A}"/>
              </a:ext>
            </a:extLst>
          </p:cNvPr>
          <p:cNvSpPr txBox="1"/>
          <p:nvPr/>
        </p:nvSpPr>
        <p:spPr>
          <a:xfrm>
            <a:off x="4837814" y="4286250"/>
            <a:ext cx="192716"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solidFill>
                  <a:srgbClr val="FFFFFF"/>
                </a:solidFill>
                <a:latin typeface="Calibri"/>
              </a:rPr>
              <a:t>2</a:t>
            </a:r>
            <a:endParaRPr lang="en-US" sz="1400">
              <a:ea typeface="Calibri"/>
              <a:cs typeface="Calibri"/>
            </a:endParaRPr>
          </a:p>
          <a:p>
            <a:pPr algn="ctr"/>
            <a:endParaRPr lang="en-US"/>
          </a:p>
        </p:txBody>
      </p:sp>
      <p:sp>
        <p:nvSpPr>
          <p:cNvPr id="77" name="TextBox 76">
            <a:extLst>
              <a:ext uri="{FF2B5EF4-FFF2-40B4-BE49-F238E27FC236}">
                <a16:creationId xmlns:a16="http://schemas.microsoft.com/office/drawing/2014/main" id="{DBB251D1-00D0-7312-0BCC-E056A003686E}"/>
              </a:ext>
            </a:extLst>
          </p:cNvPr>
          <p:cNvSpPr txBox="1"/>
          <p:nvPr/>
        </p:nvSpPr>
        <p:spPr>
          <a:xfrm>
            <a:off x="6239983" y="4292895"/>
            <a:ext cx="245878"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solidFill>
                  <a:srgbClr val="FFFFFF"/>
                </a:solidFill>
                <a:ea typeface="Calibri"/>
                <a:cs typeface="Calibri"/>
              </a:rPr>
              <a:t>3</a:t>
            </a:r>
          </a:p>
          <a:p>
            <a:pPr algn="ctr"/>
            <a:endParaRPr lang="en-US"/>
          </a:p>
        </p:txBody>
      </p:sp>
      <p:sp>
        <p:nvSpPr>
          <p:cNvPr id="3" name="Text 18">
            <a:extLst>
              <a:ext uri="{FF2B5EF4-FFF2-40B4-BE49-F238E27FC236}">
                <a16:creationId xmlns:a16="http://schemas.microsoft.com/office/drawing/2014/main" id="{29902C42-B1B8-2A65-A5EA-9D1228A81BEB}"/>
              </a:ext>
            </a:extLst>
          </p:cNvPr>
          <p:cNvSpPr/>
          <p:nvPr/>
        </p:nvSpPr>
        <p:spPr>
          <a:xfrm>
            <a:off x="5486400" y="4822899"/>
            <a:ext cx="2743200" cy="164592"/>
          </a:xfrm>
          <a:prstGeom prst="rect">
            <a:avLst/>
          </a:prstGeom>
          <a:noFill/>
          <a:ln/>
        </p:spPr>
        <p:txBody>
          <a:bodyPr wrap="square" lIns="0" tIns="0" rIns="0" bIns="0" rtlCol="0" anchor="ctr"/>
          <a:lstStyle/>
          <a:p>
            <a:pPr algn="r"/>
            <a:r>
              <a:rPr lang="en-US" sz="800">
                <a:solidFill>
                  <a:srgbClr val="5C6470"/>
                </a:solidFill>
                <a:latin typeface="Calibri"/>
                <a:ea typeface="Calibri"/>
                <a:cs typeface="Calibri"/>
              </a:rPr>
              <a:t>Christos Koutras</a:t>
            </a:r>
            <a:endParaRPr lang="en-US"/>
          </a:p>
        </p:txBody>
      </p:sp>
      <p:sp>
        <p:nvSpPr>
          <p:cNvPr id="7" name="Google Shape;209;p7">
            <a:extLst>
              <a:ext uri="{FF2B5EF4-FFF2-40B4-BE49-F238E27FC236}">
                <a16:creationId xmlns:a16="http://schemas.microsoft.com/office/drawing/2014/main" id="{FB0234A1-D1CC-4E3A-CE7D-9D6DF8DAD5C5}"/>
              </a:ext>
            </a:extLst>
          </p:cNvPr>
          <p:cNvSpPr/>
          <p:nvPr/>
        </p:nvSpPr>
        <p:spPr>
          <a:xfrm>
            <a:off x="402974" y="1943101"/>
            <a:ext cx="2979667" cy="2676580"/>
          </a:xfrm>
          <a:prstGeom prst="roundRect">
            <a:avLst>
              <a:gd name="adj" fmla="val 2727"/>
            </a:avLst>
          </a:prstGeom>
          <a:solidFill>
            <a:srgbClr val="1B23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210;p7">
            <a:extLst>
              <a:ext uri="{FF2B5EF4-FFF2-40B4-BE49-F238E27FC236}">
                <a16:creationId xmlns:a16="http://schemas.microsoft.com/office/drawing/2014/main" id="{2BE6C8A2-9216-2532-955F-91FDA645EC08}"/>
              </a:ext>
            </a:extLst>
          </p:cNvPr>
          <p:cNvSpPr/>
          <p:nvPr/>
        </p:nvSpPr>
        <p:spPr>
          <a:xfrm>
            <a:off x="585854" y="1918055"/>
            <a:ext cx="3977640" cy="2697480"/>
          </a:xfrm>
          <a:prstGeom prst="rect">
            <a:avLst/>
          </a:prstGeom>
          <a:noFill/>
          <a:ln>
            <a:noFill/>
          </a:ln>
        </p:spPr>
        <p:txBody>
          <a:bodyPr spcFirstLastPara="1" wrap="square" lIns="0" tIns="0" rIns="0" bIns="0" anchor="ctr" anchorCtr="0">
            <a:noAutofit/>
          </a:bodyPr>
          <a:lstStyle/>
          <a:p>
            <a:pPr marL="0" marR="0" lvl="0" indent="0" algn="l" rtl="0">
              <a:lnSpc>
                <a:spcPct val="136842"/>
              </a:lnSpc>
              <a:spcBef>
                <a:spcPts val="0"/>
              </a:spcBef>
              <a:spcAft>
                <a:spcPts val="0"/>
              </a:spcAft>
              <a:buClr>
                <a:srgbClr val="E8ECF1"/>
              </a:buClr>
              <a:buSzPts val="950"/>
              <a:buFont typeface="Consolas"/>
              <a:buNone/>
            </a:pPr>
            <a:r>
              <a:rPr lang="en-US" sz="800" b="0" i="0" u="none" strike="noStrike" cap="none">
                <a:solidFill>
                  <a:srgbClr val="E8ECF1"/>
                </a:solidFill>
                <a:latin typeface="Consolas"/>
                <a:ea typeface="Consolas"/>
                <a:cs typeface="Consolas"/>
                <a:sym typeface="Consolas"/>
              </a:rPr>
              <a:t>import bdikit as bdi</a:t>
            </a:r>
            <a:endParaRPr sz="800" b="0" i="0" u="none" strike="noStrike" cap="none">
              <a:solidFill>
                <a:schemeClr val="dk1"/>
              </a:solidFill>
              <a:latin typeface="Calibri"/>
              <a:ea typeface="Calibri"/>
              <a:cs typeface="Calibri"/>
              <a:sym typeface="Calibri"/>
            </a:endParaRPr>
          </a:p>
          <a:p>
            <a:pPr marL="0" marR="0" lvl="0" indent="0" algn="l" rtl="0">
              <a:lnSpc>
                <a:spcPct val="136842"/>
              </a:lnSpc>
              <a:spcBef>
                <a:spcPts val="0"/>
              </a:spcBef>
              <a:spcAft>
                <a:spcPts val="0"/>
              </a:spcAft>
              <a:buClr>
                <a:schemeClr val="dk1"/>
              </a:buClr>
              <a:buSzPts val="950"/>
              <a:buFont typeface="Calibri"/>
              <a:buNone/>
            </a:pPr>
            <a:endParaRPr sz="800" b="0" i="0" u="none" strike="noStrike" cap="none">
              <a:solidFill>
                <a:schemeClr val="dk1"/>
              </a:solidFill>
              <a:latin typeface="Calibri"/>
              <a:ea typeface="Calibri"/>
              <a:cs typeface="Calibri"/>
              <a:sym typeface="Calibri"/>
            </a:endParaRPr>
          </a:p>
          <a:p>
            <a:pPr marL="0" marR="0" lvl="0" indent="0" algn="l" rtl="0">
              <a:lnSpc>
                <a:spcPct val="136842"/>
              </a:lnSpc>
              <a:spcBef>
                <a:spcPts val="0"/>
              </a:spcBef>
              <a:spcAft>
                <a:spcPts val="0"/>
              </a:spcAft>
              <a:buClr>
                <a:srgbClr val="8B95A1"/>
              </a:buClr>
              <a:buSzPts val="950"/>
              <a:buFont typeface="Consolas"/>
              <a:buNone/>
            </a:pPr>
            <a:r>
              <a:rPr lang="en-US" sz="800" b="0" i="0" u="none" strike="noStrike" cap="none">
                <a:solidFill>
                  <a:srgbClr val="8B95A1"/>
                </a:solidFill>
                <a:latin typeface="Consolas"/>
                <a:ea typeface="Consolas"/>
                <a:cs typeface="Consolas"/>
                <a:sym typeface="Consolas"/>
              </a:rPr>
              <a:t># 1 — schema matching: cohort → GDC</a:t>
            </a:r>
            <a:endParaRPr sz="800" b="0" i="0" u="none" strike="noStrike" cap="none">
              <a:solidFill>
                <a:schemeClr val="dk1"/>
              </a:solidFill>
              <a:latin typeface="Calibri"/>
              <a:ea typeface="Calibri"/>
              <a:cs typeface="Calibri"/>
              <a:sym typeface="Calibri"/>
            </a:endParaRPr>
          </a:p>
          <a:p>
            <a:pPr marL="0" marR="0" lvl="0" indent="0" algn="l" rtl="0">
              <a:lnSpc>
                <a:spcPct val="136842"/>
              </a:lnSpc>
              <a:spcBef>
                <a:spcPts val="0"/>
              </a:spcBef>
              <a:spcAft>
                <a:spcPts val="0"/>
              </a:spcAft>
              <a:buClr>
                <a:srgbClr val="E8ECF1"/>
              </a:buClr>
              <a:buSzPts val="950"/>
              <a:buFont typeface="Consolas"/>
              <a:buNone/>
            </a:pPr>
            <a:r>
              <a:rPr lang="en-US" sz="800" b="0" i="0" u="none" strike="noStrike" cap="none">
                <a:solidFill>
                  <a:srgbClr val="E8ECF1"/>
                </a:solidFill>
                <a:latin typeface="Consolas"/>
                <a:ea typeface="Consolas"/>
                <a:cs typeface="Consolas"/>
                <a:sym typeface="Consolas"/>
              </a:rPr>
              <a:t>m = bdi.</a:t>
            </a:r>
            <a:r>
              <a:rPr lang="en-US" sz="800" b="0" i="0" u="none" strike="noStrike" cap="none">
                <a:solidFill>
                  <a:srgbClr val="9CC3F0"/>
                </a:solidFill>
                <a:latin typeface="Consolas"/>
                <a:ea typeface="Consolas"/>
                <a:cs typeface="Consolas"/>
                <a:sym typeface="Consolas"/>
              </a:rPr>
              <a:t>match_schema</a:t>
            </a:r>
            <a:r>
              <a:rPr lang="en-US" sz="800" b="0" i="0" u="none" strike="noStrike" cap="none">
                <a:solidFill>
                  <a:srgbClr val="E8ECF1"/>
                </a:solidFill>
                <a:latin typeface="Consolas"/>
                <a:ea typeface="Consolas"/>
                <a:cs typeface="Consolas"/>
                <a:sym typeface="Consolas"/>
              </a:rPr>
              <a:t>(df, target=</a:t>
            </a:r>
            <a:r>
              <a:rPr lang="en-US" sz="800" b="0" i="0" u="none" strike="noStrike" cap="none">
                <a:solidFill>
                  <a:srgbClr val="F48FB8"/>
                </a:solidFill>
                <a:latin typeface="Consolas"/>
                <a:ea typeface="Consolas"/>
                <a:cs typeface="Consolas"/>
                <a:sym typeface="Consolas"/>
              </a:rPr>
              <a:t>"gdc"</a:t>
            </a:r>
            <a:r>
              <a:rPr lang="en-US" sz="800" b="0" i="0" u="none" strike="noStrike" cap="none">
                <a:solidFill>
                  <a:srgbClr val="E8ECF1"/>
                </a:solidFill>
                <a:latin typeface="Consolas"/>
                <a:ea typeface="Consolas"/>
                <a:cs typeface="Consolas"/>
                <a:sym typeface="Consolas"/>
              </a:rPr>
              <a:t>,</a:t>
            </a:r>
            <a:endParaRPr sz="800" b="0" i="0" u="none" strike="noStrike" cap="none">
              <a:solidFill>
                <a:schemeClr val="dk1"/>
              </a:solidFill>
              <a:latin typeface="Calibri"/>
              <a:ea typeface="Calibri"/>
              <a:cs typeface="Calibri"/>
              <a:sym typeface="Calibri"/>
            </a:endParaRPr>
          </a:p>
          <a:p>
            <a:pPr marL="0" marR="0" lvl="0" indent="0" algn="l" rtl="0">
              <a:lnSpc>
                <a:spcPct val="136842"/>
              </a:lnSpc>
              <a:spcBef>
                <a:spcPts val="0"/>
              </a:spcBef>
              <a:spcAft>
                <a:spcPts val="0"/>
              </a:spcAft>
              <a:buClr>
                <a:srgbClr val="E8ECF1"/>
              </a:buClr>
              <a:buSzPts val="950"/>
              <a:buFont typeface="Consolas"/>
              <a:buNone/>
            </a:pPr>
            <a:r>
              <a:rPr lang="en-US" sz="800" b="0" i="0" u="none" strike="noStrike" cap="none">
                <a:solidFill>
                  <a:srgbClr val="E8ECF1"/>
                </a:solidFill>
                <a:latin typeface="Consolas"/>
                <a:ea typeface="Consolas"/>
                <a:cs typeface="Consolas"/>
                <a:sym typeface="Consolas"/>
              </a:rPr>
              <a:t>        method=</a:t>
            </a:r>
            <a:r>
              <a:rPr lang="en-US" sz="800" b="0" i="0" u="none" strike="noStrike" cap="none">
                <a:solidFill>
                  <a:srgbClr val="F48FB8"/>
                </a:solidFill>
                <a:latin typeface="Consolas"/>
                <a:ea typeface="Consolas"/>
                <a:cs typeface="Consolas"/>
                <a:sym typeface="Consolas"/>
              </a:rPr>
              <a:t>"magneto_ft"</a:t>
            </a:r>
            <a:r>
              <a:rPr lang="en-US" sz="800" b="0" i="0" u="none" strike="noStrike" cap="none">
                <a:solidFill>
                  <a:srgbClr val="E8ECF1"/>
                </a:solidFill>
                <a:latin typeface="Consolas"/>
                <a:ea typeface="Consolas"/>
                <a:cs typeface="Consolas"/>
                <a:sym typeface="Consolas"/>
              </a:rPr>
              <a:t>)</a:t>
            </a:r>
            <a:endParaRPr sz="800" b="0" i="0" u="none" strike="noStrike" cap="none">
              <a:solidFill>
                <a:schemeClr val="dk1"/>
              </a:solidFill>
              <a:latin typeface="Calibri"/>
              <a:ea typeface="Calibri"/>
              <a:cs typeface="Calibri"/>
              <a:sym typeface="Calibri"/>
            </a:endParaRPr>
          </a:p>
          <a:p>
            <a:pPr marL="0" marR="0" lvl="0" indent="0" algn="l" rtl="0">
              <a:lnSpc>
                <a:spcPct val="136842"/>
              </a:lnSpc>
              <a:spcBef>
                <a:spcPts val="0"/>
              </a:spcBef>
              <a:spcAft>
                <a:spcPts val="0"/>
              </a:spcAft>
              <a:buClr>
                <a:srgbClr val="8B95A1"/>
              </a:buClr>
              <a:buSzPts val="950"/>
              <a:buFont typeface="Consolas"/>
              <a:buNone/>
            </a:pPr>
            <a:r>
              <a:rPr lang="en-US" sz="800" b="0" i="0" u="none" strike="noStrike" cap="none">
                <a:solidFill>
                  <a:srgbClr val="8B95A1"/>
                </a:solidFill>
                <a:latin typeface="Consolas"/>
                <a:ea typeface="Consolas"/>
                <a:cs typeface="Consolas"/>
                <a:sym typeface="Consolas"/>
              </a:rPr>
              <a:t># …expert inspects &amp; repairs a match</a:t>
            </a:r>
            <a:endParaRPr sz="800" b="0" i="0" u="none" strike="noStrike" cap="none">
              <a:solidFill>
                <a:schemeClr val="dk1"/>
              </a:solidFill>
              <a:latin typeface="Calibri"/>
              <a:ea typeface="Calibri"/>
              <a:cs typeface="Calibri"/>
              <a:sym typeface="Calibri"/>
            </a:endParaRPr>
          </a:p>
          <a:p>
            <a:pPr marL="0" marR="0" lvl="0" indent="0" algn="l" rtl="0">
              <a:lnSpc>
                <a:spcPct val="136842"/>
              </a:lnSpc>
              <a:spcBef>
                <a:spcPts val="0"/>
              </a:spcBef>
              <a:spcAft>
                <a:spcPts val="0"/>
              </a:spcAft>
              <a:buClr>
                <a:srgbClr val="E8ECF1"/>
              </a:buClr>
              <a:buSzPts val="950"/>
              <a:buFont typeface="Consolas"/>
              <a:buNone/>
            </a:pPr>
            <a:r>
              <a:rPr lang="en-US" sz="800" b="0" i="0" u="none" strike="noStrike" cap="none">
                <a:solidFill>
                  <a:srgbClr val="E8ECF1"/>
                </a:solidFill>
                <a:latin typeface="Consolas"/>
                <a:ea typeface="Consolas"/>
                <a:cs typeface="Consolas"/>
                <a:sym typeface="Consolas"/>
              </a:rPr>
              <a:t>bdi.</a:t>
            </a:r>
            <a:r>
              <a:rPr lang="en-US" sz="800" b="0" i="0" u="none" strike="noStrike" cap="none">
                <a:solidFill>
                  <a:srgbClr val="9CC3F0"/>
                </a:solidFill>
                <a:latin typeface="Consolas"/>
                <a:ea typeface="Consolas"/>
                <a:cs typeface="Consolas"/>
                <a:sym typeface="Consolas"/>
              </a:rPr>
              <a:t>top_matches</a:t>
            </a:r>
            <a:r>
              <a:rPr lang="en-US" sz="800" b="0" i="0" u="none" strike="noStrike" cap="none">
                <a:solidFill>
                  <a:srgbClr val="E8ECF1"/>
                </a:solidFill>
                <a:latin typeface="Consolas"/>
                <a:ea typeface="Consolas"/>
                <a:cs typeface="Consolas"/>
                <a:sym typeface="Consolas"/>
              </a:rPr>
              <a:t>(df, </a:t>
            </a:r>
            <a:r>
              <a:rPr lang="en-US" sz="800" b="0" i="0" u="none" strike="noStrike" cap="none">
                <a:solidFill>
                  <a:srgbClr val="F48FB8"/>
                </a:solidFill>
                <a:latin typeface="Consolas"/>
                <a:ea typeface="Consolas"/>
                <a:cs typeface="Consolas"/>
                <a:sym typeface="Consolas"/>
              </a:rPr>
              <a:t>"Histologic_type"</a:t>
            </a:r>
            <a:r>
              <a:rPr lang="en-US" sz="800" b="0" i="0" u="none" strike="noStrike" cap="none">
                <a:solidFill>
                  <a:srgbClr val="E8ECF1"/>
                </a:solidFill>
                <a:latin typeface="Consolas"/>
                <a:ea typeface="Consolas"/>
                <a:cs typeface="Consolas"/>
                <a:sym typeface="Consolas"/>
              </a:rPr>
              <a:t>,</a:t>
            </a:r>
            <a:endParaRPr sz="800" b="0" i="0" u="none" strike="noStrike" cap="none">
              <a:solidFill>
                <a:schemeClr val="dk1"/>
              </a:solidFill>
              <a:latin typeface="Calibri"/>
              <a:ea typeface="Calibri"/>
              <a:cs typeface="Calibri"/>
              <a:sym typeface="Calibri"/>
            </a:endParaRPr>
          </a:p>
          <a:p>
            <a:pPr marL="0" marR="0" lvl="0" indent="0" algn="l" rtl="0">
              <a:lnSpc>
                <a:spcPct val="136842"/>
              </a:lnSpc>
              <a:spcBef>
                <a:spcPts val="0"/>
              </a:spcBef>
              <a:spcAft>
                <a:spcPts val="0"/>
              </a:spcAft>
              <a:buClr>
                <a:srgbClr val="E8ECF1"/>
              </a:buClr>
              <a:buSzPts val="950"/>
              <a:buFont typeface="Consolas"/>
              <a:buNone/>
            </a:pPr>
            <a:r>
              <a:rPr lang="en-US" sz="800" b="0" i="0" u="none" strike="noStrike" cap="none">
                <a:solidFill>
                  <a:srgbClr val="E8ECF1"/>
                </a:solidFill>
                <a:latin typeface="Consolas"/>
                <a:ea typeface="Consolas"/>
                <a:cs typeface="Consolas"/>
                <a:sym typeface="Consolas"/>
              </a:rPr>
              <a:t>        target=</a:t>
            </a:r>
            <a:r>
              <a:rPr lang="en-US" sz="800" b="0" i="0" u="none" strike="noStrike" cap="none">
                <a:solidFill>
                  <a:srgbClr val="F48FB8"/>
                </a:solidFill>
                <a:latin typeface="Consolas"/>
                <a:ea typeface="Consolas"/>
                <a:cs typeface="Consolas"/>
                <a:sym typeface="Consolas"/>
              </a:rPr>
              <a:t>"gdc"</a:t>
            </a:r>
            <a:r>
              <a:rPr lang="en-US" sz="800" b="0" i="0" u="none" strike="noStrike" cap="none">
                <a:solidFill>
                  <a:srgbClr val="E8ECF1"/>
                </a:solidFill>
                <a:latin typeface="Consolas"/>
                <a:ea typeface="Consolas"/>
                <a:cs typeface="Consolas"/>
                <a:sym typeface="Consolas"/>
              </a:rPr>
              <a:t>)</a:t>
            </a:r>
            <a:endParaRPr sz="800" b="0" i="0" u="none" strike="noStrike" cap="none">
              <a:solidFill>
                <a:schemeClr val="dk1"/>
              </a:solidFill>
              <a:latin typeface="Calibri"/>
              <a:ea typeface="Calibri"/>
              <a:cs typeface="Calibri"/>
              <a:sym typeface="Calibri"/>
            </a:endParaRPr>
          </a:p>
          <a:p>
            <a:pPr marL="0" marR="0" lvl="0" indent="0" algn="l" rtl="0">
              <a:lnSpc>
                <a:spcPct val="136842"/>
              </a:lnSpc>
              <a:spcBef>
                <a:spcPts val="0"/>
              </a:spcBef>
              <a:spcAft>
                <a:spcPts val="0"/>
              </a:spcAft>
              <a:buClr>
                <a:schemeClr val="dk1"/>
              </a:buClr>
              <a:buSzPts val="950"/>
              <a:buFont typeface="Calibri"/>
              <a:buNone/>
            </a:pPr>
            <a:endParaRPr sz="800" b="0" i="0" u="none" strike="noStrike" cap="none">
              <a:solidFill>
                <a:schemeClr val="dk1"/>
              </a:solidFill>
              <a:latin typeface="Calibri"/>
              <a:ea typeface="Calibri"/>
              <a:cs typeface="Calibri"/>
              <a:sym typeface="Calibri"/>
            </a:endParaRPr>
          </a:p>
          <a:p>
            <a:pPr marL="0" marR="0" lvl="0" indent="0" algn="l" rtl="0">
              <a:lnSpc>
                <a:spcPct val="136842"/>
              </a:lnSpc>
              <a:spcBef>
                <a:spcPts val="0"/>
              </a:spcBef>
              <a:spcAft>
                <a:spcPts val="0"/>
              </a:spcAft>
              <a:buClr>
                <a:srgbClr val="8B95A1"/>
              </a:buClr>
              <a:buSzPts val="950"/>
              <a:buFont typeface="Consolas"/>
              <a:buNone/>
            </a:pPr>
            <a:r>
              <a:rPr lang="en-US" sz="800" b="0" i="0" u="none" strike="noStrike" cap="none">
                <a:solidFill>
                  <a:srgbClr val="8B95A1"/>
                </a:solidFill>
                <a:latin typeface="Consolas"/>
                <a:ea typeface="Consolas"/>
                <a:cs typeface="Consolas"/>
                <a:sym typeface="Consolas"/>
              </a:rPr>
              <a:t># 2 — value matching per attribute pair</a:t>
            </a:r>
            <a:endParaRPr sz="800" b="0" i="0" u="none" strike="noStrike" cap="none">
              <a:solidFill>
                <a:schemeClr val="dk1"/>
              </a:solidFill>
              <a:latin typeface="Calibri"/>
              <a:ea typeface="Calibri"/>
              <a:cs typeface="Calibri"/>
              <a:sym typeface="Calibri"/>
            </a:endParaRPr>
          </a:p>
          <a:p>
            <a:pPr marL="0" marR="0" lvl="0" indent="0" algn="l" rtl="0">
              <a:lnSpc>
                <a:spcPct val="136842"/>
              </a:lnSpc>
              <a:spcBef>
                <a:spcPts val="0"/>
              </a:spcBef>
              <a:spcAft>
                <a:spcPts val="0"/>
              </a:spcAft>
              <a:buClr>
                <a:srgbClr val="E8ECF1"/>
              </a:buClr>
              <a:buSzPts val="950"/>
              <a:buFont typeface="Consolas"/>
              <a:buNone/>
            </a:pPr>
            <a:r>
              <a:rPr lang="en-US" sz="800" b="0" i="0" u="none" strike="noStrike" cap="none">
                <a:solidFill>
                  <a:srgbClr val="E8ECF1"/>
                </a:solidFill>
                <a:latin typeface="Consolas"/>
                <a:ea typeface="Consolas"/>
                <a:cs typeface="Consolas"/>
                <a:sym typeface="Consolas"/>
              </a:rPr>
              <a:t>v = bdi.</a:t>
            </a:r>
            <a:r>
              <a:rPr lang="en-US" sz="800" b="0" i="0" u="none" strike="noStrike" cap="none">
                <a:solidFill>
                  <a:srgbClr val="9CC3F0"/>
                </a:solidFill>
                <a:latin typeface="Consolas"/>
                <a:ea typeface="Consolas"/>
                <a:cs typeface="Consolas"/>
                <a:sym typeface="Consolas"/>
              </a:rPr>
              <a:t>match_values</a:t>
            </a:r>
            <a:r>
              <a:rPr lang="en-US" sz="800" b="0" i="0" u="none" strike="noStrike" cap="none">
                <a:solidFill>
                  <a:srgbClr val="E8ECF1"/>
                </a:solidFill>
                <a:latin typeface="Consolas"/>
                <a:ea typeface="Consolas"/>
                <a:cs typeface="Consolas"/>
                <a:sym typeface="Consolas"/>
              </a:rPr>
              <a:t>(df, target=</a:t>
            </a:r>
            <a:r>
              <a:rPr lang="en-US" sz="800" b="0" i="0" u="none" strike="noStrike" cap="none">
                <a:solidFill>
                  <a:srgbClr val="F48FB8"/>
                </a:solidFill>
                <a:latin typeface="Consolas"/>
                <a:ea typeface="Consolas"/>
                <a:cs typeface="Consolas"/>
                <a:sym typeface="Consolas"/>
              </a:rPr>
              <a:t>"gdc"</a:t>
            </a:r>
            <a:r>
              <a:rPr lang="en-US" sz="800" b="0" i="0" u="none" strike="noStrike" cap="none">
                <a:solidFill>
                  <a:srgbClr val="E8ECF1"/>
                </a:solidFill>
                <a:latin typeface="Consolas"/>
                <a:ea typeface="Consolas"/>
                <a:cs typeface="Consolas"/>
                <a:sym typeface="Consolas"/>
              </a:rPr>
              <a:t>,</a:t>
            </a:r>
            <a:endParaRPr sz="800" b="0" i="0" u="none" strike="noStrike" cap="none">
              <a:solidFill>
                <a:schemeClr val="dk1"/>
              </a:solidFill>
              <a:latin typeface="Calibri"/>
              <a:ea typeface="Calibri"/>
              <a:cs typeface="Calibri"/>
              <a:sym typeface="Calibri"/>
            </a:endParaRPr>
          </a:p>
          <a:p>
            <a:pPr marL="0" marR="0" lvl="0" indent="0" algn="l" rtl="0">
              <a:lnSpc>
                <a:spcPct val="136842"/>
              </a:lnSpc>
              <a:spcBef>
                <a:spcPts val="0"/>
              </a:spcBef>
              <a:spcAft>
                <a:spcPts val="0"/>
              </a:spcAft>
              <a:buClr>
                <a:srgbClr val="E8ECF1"/>
              </a:buClr>
              <a:buSzPts val="950"/>
              <a:buFont typeface="Consolas"/>
              <a:buNone/>
            </a:pPr>
            <a:r>
              <a:rPr lang="en-US" sz="800" b="0" i="0" u="none" strike="noStrike" cap="none">
                <a:solidFill>
                  <a:srgbClr val="E8ECF1"/>
                </a:solidFill>
                <a:latin typeface="Consolas"/>
                <a:ea typeface="Consolas"/>
                <a:cs typeface="Consolas"/>
                <a:sym typeface="Consolas"/>
              </a:rPr>
              <a:t>        attribute_matches=m, method=</a:t>
            </a:r>
            <a:r>
              <a:rPr lang="en-US" sz="800" b="0" i="0" u="none" strike="noStrike" cap="none">
                <a:solidFill>
                  <a:srgbClr val="F48FB8"/>
                </a:solidFill>
                <a:latin typeface="Consolas"/>
                <a:ea typeface="Consolas"/>
                <a:cs typeface="Consolas"/>
                <a:sym typeface="Consolas"/>
              </a:rPr>
              <a:t>"tfidf"</a:t>
            </a:r>
            <a:r>
              <a:rPr lang="en-US" sz="800" b="0" i="0" u="none" strike="noStrike" cap="none">
                <a:solidFill>
                  <a:srgbClr val="E8ECF1"/>
                </a:solidFill>
                <a:latin typeface="Consolas"/>
                <a:ea typeface="Consolas"/>
                <a:cs typeface="Consolas"/>
                <a:sym typeface="Consolas"/>
              </a:rPr>
              <a:t>)</a:t>
            </a:r>
            <a:endParaRPr sz="800" b="0" i="0" u="none" strike="noStrike" cap="none">
              <a:solidFill>
                <a:schemeClr val="dk1"/>
              </a:solidFill>
              <a:latin typeface="Calibri"/>
              <a:ea typeface="Calibri"/>
              <a:cs typeface="Calibri"/>
              <a:sym typeface="Calibri"/>
            </a:endParaRPr>
          </a:p>
          <a:p>
            <a:pPr marL="0" marR="0" lvl="0" indent="0" algn="l" rtl="0">
              <a:lnSpc>
                <a:spcPct val="136842"/>
              </a:lnSpc>
              <a:spcBef>
                <a:spcPts val="0"/>
              </a:spcBef>
              <a:spcAft>
                <a:spcPts val="0"/>
              </a:spcAft>
              <a:buClr>
                <a:schemeClr val="dk1"/>
              </a:buClr>
              <a:buSzPts val="950"/>
              <a:buFont typeface="Calibri"/>
              <a:buNone/>
            </a:pPr>
            <a:endParaRPr sz="800" b="0" i="0" u="none" strike="noStrike" cap="none">
              <a:solidFill>
                <a:schemeClr val="dk1"/>
              </a:solidFill>
              <a:latin typeface="Calibri"/>
              <a:ea typeface="Calibri"/>
              <a:cs typeface="Calibri"/>
              <a:sym typeface="Calibri"/>
            </a:endParaRPr>
          </a:p>
          <a:p>
            <a:pPr marL="0" marR="0" lvl="0" indent="0" algn="l" rtl="0">
              <a:lnSpc>
                <a:spcPct val="136842"/>
              </a:lnSpc>
              <a:spcBef>
                <a:spcPts val="0"/>
              </a:spcBef>
              <a:spcAft>
                <a:spcPts val="0"/>
              </a:spcAft>
              <a:buClr>
                <a:srgbClr val="8B95A1"/>
              </a:buClr>
              <a:buSzPts val="950"/>
              <a:buFont typeface="Consolas"/>
              <a:buNone/>
            </a:pPr>
            <a:r>
              <a:rPr lang="en-US" sz="800" b="0" i="0" u="none" strike="noStrike" cap="none">
                <a:solidFill>
                  <a:srgbClr val="8B95A1"/>
                </a:solidFill>
                <a:latin typeface="Consolas"/>
                <a:ea typeface="Consolas"/>
                <a:cs typeface="Consolas"/>
                <a:sym typeface="Consolas"/>
              </a:rPr>
              <a:t># 3 — harmonized table + reusable spec</a:t>
            </a:r>
            <a:endParaRPr sz="800" b="0" i="0" u="none" strike="noStrike" cap="none">
              <a:solidFill>
                <a:schemeClr val="dk1"/>
              </a:solidFill>
              <a:latin typeface="Calibri"/>
              <a:ea typeface="Calibri"/>
              <a:cs typeface="Calibri"/>
              <a:sym typeface="Calibri"/>
            </a:endParaRPr>
          </a:p>
          <a:p>
            <a:pPr marL="0" marR="0" lvl="0" indent="0" algn="l" rtl="0">
              <a:lnSpc>
                <a:spcPct val="136842"/>
              </a:lnSpc>
              <a:spcBef>
                <a:spcPts val="0"/>
              </a:spcBef>
              <a:spcAft>
                <a:spcPts val="0"/>
              </a:spcAft>
              <a:buClr>
                <a:srgbClr val="E8ECF1"/>
              </a:buClr>
              <a:buSzPts val="950"/>
              <a:buFont typeface="Consolas"/>
              <a:buNone/>
            </a:pPr>
            <a:r>
              <a:rPr lang="en-US" sz="800" b="0" i="0" u="none" strike="noStrike" cap="none">
                <a:solidFill>
                  <a:srgbClr val="E8ECF1"/>
                </a:solidFill>
                <a:latin typeface="Consolas"/>
                <a:ea typeface="Consolas"/>
                <a:cs typeface="Consolas"/>
                <a:sym typeface="Consolas"/>
              </a:rPr>
              <a:t>gdc_df = bdi.</a:t>
            </a:r>
            <a:r>
              <a:rPr lang="en-US" sz="800" b="0" i="0" u="none" strike="noStrike" cap="none">
                <a:solidFill>
                  <a:srgbClr val="9CC3F0"/>
                </a:solidFill>
                <a:latin typeface="Consolas"/>
                <a:ea typeface="Consolas"/>
                <a:cs typeface="Consolas"/>
                <a:sym typeface="Consolas"/>
              </a:rPr>
              <a:t>materialize_mapping</a:t>
            </a:r>
            <a:r>
              <a:rPr lang="en-US" sz="800" b="0" i="0" u="none" strike="noStrike" cap="none">
                <a:solidFill>
                  <a:srgbClr val="E8ECF1"/>
                </a:solidFill>
                <a:latin typeface="Consolas"/>
                <a:ea typeface="Consolas"/>
                <a:cs typeface="Consolas"/>
                <a:sym typeface="Consolas"/>
              </a:rPr>
              <a:t>(df, v)</a:t>
            </a:r>
            <a:endParaRPr sz="800" b="0" i="0" u="none" strike="noStrike" cap="none">
              <a:solidFill>
                <a:schemeClr val="dk1"/>
              </a:solidFill>
              <a:latin typeface="Calibri"/>
              <a:ea typeface="Calibri"/>
              <a:cs typeface="Calibri"/>
              <a:sym typeface="Calibri"/>
            </a:endParaRPr>
          </a:p>
        </p:txBody>
      </p:sp>
      <p:sp>
        <p:nvSpPr>
          <p:cNvPr id="11" name="Google Shape;234;p7">
            <a:extLst>
              <a:ext uri="{FF2B5EF4-FFF2-40B4-BE49-F238E27FC236}">
                <a16:creationId xmlns:a16="http://schemas.microsoft.com/office/drawing/2014/main" id="{941F5532-D961-BAA2-7A44-1EA8FE2D9391}"/>
              </a:ext>
            </a:extLst>
          </p:cNvPr>
          <p:cNvSpPr/>
          <p:nvPr/>
        </p:nvSpPr>
        <p:spPr>
          <a:xfrm>
            <a:off x="3471017" y="4493903"/>
            <a:ext cx="5406470" cy="256032"/>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7A828E"/>
              </a:buClr>
              <a:buSzPts val="750"/>
              <a:buFont typeface="Calibri"/>
              <a:buNone/>
            </a:pPr>
            <a:r>
              <a:rPr lang="en-US" sz="750" b="0" i="1" u="none" strike="noStrike" cap="none">
                <a:solidFill>
                  <a:srgbClr val="7A828E"/>
                </a:solidFill>
                <a:latin typeface="Calibri"/>
                <a:ea typeface="Calibri"/>
                <a:cs typeface="Calibri"/>
                <a:sym typeface="Calibri"/>
              </a:rPr>
              <a:t>R. Lopez, A. Santos, C. Koutras, J. Freire — “BDI-Kit”, Patterns (2025) · demo with MCP agents: SIGMOD ’26 · github.com/VIDA-NYU/bdi-kit</a:t>
            </a:r>
            <a:endParaRPr sz="750" b="0" i="0" u="none" strike="noStrike" cap="none">
              <a:solidFill>
                <a:schemeClr val="dk1"/>
              </a:solidFill>
              <a:latin typeface="Calibri"/>
              <a:ea typeface="Calibri"/>
              <a:cs typeface="Calibri"/>
              <a:sym typeface="Calibri"/>
            </a:endParaRPr>
          </a:p>
        </p:txBody>
      </p:sp>
      <p:sp>
        <p:nvSpPr>
          <p:cNvPr id="12" name="Google Shape;211;p7">
            <a:extLst>
              <a:ext uri="{FF2B5EF4-FFF2-40B4-BE49-F238E27FC236}">
                <a16:creationId xmlns:a16="http://schemas.microsoft.com/office/drawing/2014/main" id="{7CBFEC9A-DFE8-1843-431A-5E531FAD0CE6}"/>
              </a:ext>
            </a:extLst>
          </p:cNvPr>
          <p:cNvSpPr/>
          <p:nvPr/>
        </p:nvSpPr>
        <p:spPr>
          <a:xfrm>
            <a:off x="3647817" y="1965960"/>
            <a:ext cx="310896" cy="310896"/>
          </a:xfrm>
          <a:prstGeom prst="roundRect">
            <a:avLst>
              <a:gd name="adj" fmla="val 28000"/>
            </a:avLst>
          </a:prstGeom>
          <a:solidFill>
            <a:srgbClr val="0047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3" name="Google Shape;212;p7" descr="img/ic_layers_w.png">
            <a:extLst>
              <a:ext uri="{FF2B5EF4-FFF2-40B4-BE49-F238E27FC236}">
                <a16:creationId xmlns:a16="http://schemas.microsoft.com/office/drawing/2014/main" id="{50C5ED67-4121-7F75-0368-3C0938ECA1BC}"/>
              </a:ext>
            </a:extLst>
          </p:cNvPr>
          <p:cNvPicPr preferRelativeResize="0"/>
          <p:nvPr/>
        </p:nvPicPr>
        <p:blipFill rotWithShape="1">
          <a:blip r:embed="rId5">
            <a:alphaModFix/>
          </a:blip>
          <a:srcRect/>
          <a:stretch/>
        </p:blipFill>
        <p:spPr>
          <a:xfrm>
            <a:off x="3722432" y="2040575"/>
            <a:ext cx="161666" cy="161666"/>
          </a:xfrm>
          <a:prstGeom prst="rect">
            <a:avLst/>
          </a:prstGeom>
          <a:noFill/>
          <a:ln>
            <a:noFill/>
          </a:ln>
        </p:spPr>
      </p:pic>
      <p:sp>
        <p:nvSpPr>
          <p:cNvPr id="14" name="Google Shape;213;p7">
            <a:extLst>
              <a:ext uri="{FF2B5EF4-FFF2-40B4-BE49-F238E27FC236}">
                <a16:creationId xmlns:a16="http://schemas.microsoft.com/office/drawing/2014/main" id="{F2B5AD8F-0631-D905-7ED0-A6566937A527}"/>
              </a:ext>
            </a:extLst>
          </p:cNvPr>
          <p:cNvSpPr/>
          <p:nvPr/>
        </p:nvSpPr>
        <p:spPr>
          <a:xfrm>
            <a:off x="4077585" y="1947672"/>
            <a:ext cx="3182112" cy="20116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2A4A"/>
              </a:buClr>
              <a:buSzPts val="1100"/>
              <a:buFont typeface="Calibri"/>
              <a:buNone/>
            </a:pPr>
            <a:r>
              <a:rPr lang="en-US" sz="1400" b="1" i="0" u="none" strike="noStrike" cap="none">
                <a:solidFill>
                  <a:srgbClr val="1B2A4A"/>
                </a:solidFill>
                <a:latin typeface="Calibri"/>
                <a:ea typeface="Calibri"/>
                <a:cs typeface="Calibri"/>
                <a:sym typeface="Calibri"/>
              </a:rPr>
              <a:t>Primitives, not pipelines</a:t>
            </a:r>
            <a:endParaRPr sz="1400" b="0" i="0" u="none" strike="noStrike" cap="none">
              <a:solidFill>
                <a:schemeClr val="dk1"/>
              </a:solidFill>
              <a:latin typeface="Calibri"/>
              <a:ea typeface="Calibri"/>
              <a:cs typeface="Calibri"/>
              <a:sym typeface="Calibri"/>
            </a:endParaRPr>
          </a:p>
        </p:txBody>
      </p:sp>
      <p:sp>
        <p:nvSpPr>
          <p:cNvPr id="15" name="Google Shape;214;p7">
            <a:extLst>
              <a:ext uri="{FF2B5EF4-FFF2-40B4-BE49-F238E27FC236}">
                <a16:creationId xmlns:a16="http://schemas.microsoft.com/office/drawing/2014/main" id="{2843A626-F1C1-AA86-0B2E-C02E948EE8B9}"/>
              </a:ext>
            </a:extLst>
          </p:cNvPr>
          <p:cNvSpPr/>
          <p:nvPr/>
        </p:nvSpPr>
        <p:spPr>
          <a:xfrm>
            <a:off x="4077585" y="2205523"/>
            <a:ext cx="1683776" cy="384048"/>
          </a:xfrm>
          <a:prstGeom prst="rect">
            <a:avLst/>
          </a:prstGeom>
          <a:noFill/>
          <a:ln>
            <a:noFill/>
          </a:ln>
        </p:spPr>
        <p:txBody>
          <a:bodyPr spcFirstLastPara="1" wrap="square" lIns="0" tIns="0" rIns="0" bIns="0" anchor="ctr" anchorCtr="0">
            <a:noAutofit/>
          </a:bodyPr>
          <a:lstStyle/>
          <a:p>
            <a:pPr marL="0" marR="0" lvl="0" indent="0" algn="l" rtl="0">
              <a:lnSpc>
                <a:spcPct val="123529"/>
              </a:lnSpc>
              <a:spcBef>
                <a:spcPts val="0"/>
              </a:spcBef>
              <a:spcAft>
                <a:spcPts val="0"/>
              </a:spcAft>
              <a:buClr>
                <a:srgbClr val="5C6470"/>
              </a:buClr>
              <a:buSzPts val="850"/>
              <a:buFont typeface="Calibri"/>
              <a:buNone/>
            </a:pPr>
            <a:r>
              <a:rPr lang="en-US" sz="850" b="0" i="0" u="none" strike="noStrike" cap="none">
                <a:solidFill>
                  <a:srgbClr val="5C6470"/>
                </a:solidFill>
                <a:latin typeface="Calibri"/>
                <a:ea typeface="Calibri"/>
                <a:cs typeface="Calibri"/>
                <a:sym typeface="Calibri"/>
              </a:rPr>
              <a:t>match_schema · top_matches · match_values · materialize_mapping — compose with pandas.</a:t>
            </a:r>
            <a:endParaRPr sz="850" b="0" i="0" u="none" strike="noStrike" cap="none">
              <a:solidFill>
                <a:schemeClr val="dk1"/>
              </a:solidFill>
              <a:latin typeface="Calibri"/>
              <a:ea typeface="Calibri"/>
              <a:cs typeface="Calibri"/>
              <a:sym typeface="Calibri"/>
            </a:endParaRPr>
          </a:p>
        </p:txBody>
      </p:sp>
      <p:sp>
        <p:nvSpPr>
          <p:cNvPr id="16" name="Google Shape;215;p7">
            <a:extLst>
              <a:ext uri="{FF2B5EF4-FFF2-40B4-BE49-F238E27FC236}">
                <a16:creationId xmlns:a16="http://schemas.microsoft.com/office/drawing/2014/main" id="{9890F87B-2CB5-60F8-9F59-7E451E21793D}"/>
              </a:ext>
            </a:extLst>
          </p:cNvPr>
          <p:cNvSpPr/>
          <p:nvPr/>
        </p:nvSpPr>
        <p:spPr>
          <a:xfrm>
            <a:off x="3658424" y="2797623"/>
            <a:ext cx="310896" cy="310896"/>
          </a:xfrm>
          <a:prstGeom prst="roundRect">
            <a:avLst>
              <a:gd name="adj" fmla="val 28000"/>
            </a:avLst>
          </a:prstGeom>
          <a:solidFill>
            <a:srgbClr val="0047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8" name="Google Shape;216;p7" descr="img/ic_wand_w.png">
            <a:extLst>
              <a:ext uri="{FF2B5EF4-FFF2-40B4-BE49-F238E27FC236}">
                <a16:creationId xmlns:a16="http://schemas.microsoft.com/office/drawing/2014/main" id="{719EE470-D69E-CE25-9214-5D49DE466206}"/>
              </a:ext>
            </a:extLst>
          </p:cNvPr>
          <p:cNvPicPr preferRelativeResize="0"/>
          <p:nvPr/>
        </p:nvPicPr>
        <p:blipFill rotWithShape="1">
          <a:blip r:embed="rId6">
            <a:alphaModFix/>
          </a:blip>
          <a:srcRect/>
          <a:stretch/>
        </p:blipFill>
        <p:spPr>
          <a:xfrm>
            <a:off x="3733039" y="2872238"/>
            <a:ext cx="161666" cy="161666"/>
          </a:xfrm>
          <a:prstGeom prst="rect">
            <a:avLst/>
          </a:prstGeom>
          <a:noFill/>
          <a:ln>
            <a:noFill/>
          </a:ln>
        </p:spPr>
      </p:pic>
      <p:sp>
        <p:nvSpPr>
          <p:cNvPr id="25" name="Google Shape;217;p7">
            <a:extLst>
              <a:ext uri="{FF2B5EF4-FFF2-40B4-BE49-F238E27FC236}">
                <a16:creationId xmlns:a16="http://schemas.microsoft.com/office/drawing/2014/main" id="{6D86B5EA-C448-F017-B913-53A58E7B574D}"/>
              </a:ext>
            </a:extLst>
          </p:cNvPr>
          <p:cNvSpPr/>
          <p:nvPr/>
        </p:nvSpPr>
        <p:spPr>
          <a:xfrm>
            <a:off x="4088192" y="2779335"/>
            <a:ext cx="3182112" cy="20116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2A4A"/>
              </a:buClr>
              <a:buSzPts val="1100"/>
              <a:buFont typeface="Calibri"/>
              <a:buNone/>
            </a:pPr>
            <a:r>
              <a:rPr lang="en-US" sz="1400" b="1" i="0" u="none" strike="noStrike" cap="none">
                <a:solidFill>
                  <a:srgbClr val="1B2A4A"/>
                </a:solidFill>
                <a:latin typeface="Calibri"/>
                <a:ea typeface="Calibri"/>
                <a:cs typeface="Calibri"/>
                <a:sym typeface="Calibri"/>
              </a:rPr>
              <a:t>One API, many matchers</a:t>
            </a:r>
            <a:endParaRPr sz="1400" b="0" i="0" u="none" strike="noStrike" cap="none">
              <a:solidFill>
                <a:schemeClr val="dk1"/>
              </a:solidFill>
              <a:latin typeface="Calibri"/>
              <a:ea typeface="Calibri"/>
              <a:cs typeface="Calibri"/>
              <a:sym typeface="Calibri"/>
            </a:endParaRPr>
          </a:p>
        </p:txBody>
      </p:sp>
      <p:sp>
        <p:nvSpPr>
          <p:cNvPr id="26" name="Google Shape;218;p7">
            <a:extLst>
              <a:ext uri="{FF2B5EF4-FFF2-40B4-BE49-F238E27FC236}">
                <a16:creationId xmlns:a16="http://schemas.microsoft.com/office/drawing/2014/main" id="{D5B1655B-F648-9995-D916-9CB0FFBE6728}"/>
              </a:ext>
            </a:extLst>
          </p:cNvPr>
          <p:cNvSpPr/>
          <p:nvPr/>
        </p:nvSpPr>
        <p:spPr>
          <a:xfrm>
            <a:off x="4086080" y="3024369"/>
            <a:ext cx="1639014" cy="384048"/>
          </a:xfrm>
          <a:prstGeom prst="rect">
            <a:avLst/>
          </a:prstGeom>
          <a:noFill/>
          <a:ln>
            <a:noFill/>
          </a:ln>
        </p:spPr>
        <p:txBody>
          <a:bodyPr spcFirstLastPara="1" wrap="square" lIns="0" tIns="0" rIns="0" bIns="0" anchor="ctr" anchorCtr="0">
            <a:noAutofit/>
          </a:bodyPr>
          <a:lstStyle/>
          <a:p>
            <a:pPr marL="0" marR="0" lvl="0" indent="0" algn="l" rtl="0">
              <a:lnSpc>
                <a:spcPct val="123529"/>
              </a:lnSpc>
              <a:spcBef>
                <a:spcPts val="0"/>
              </a:spcBef>
              <a:spcAft>
                <a:spcPts val="0"/>
              </a:spcAft>
              <a:buClr>
                <a:srgbClr val="5C6470"/>
              </a:buClr>
              <a:buSzPts val="850"/>
              <a:buFont typeface="Calibri"/>
              <a:buNone/>
            </a:pPr>
            <a:r>
              <a:rPr lang="en-US" sz="850" b="0" i="0" u="none" strike="noStrike" cap="none">
                <a:solidFill>
                  <a:srgbClr val="5C6470"/>
                </a:solidFill>
                <a:latin typeface="Calibri"/>
                <a:ea typeface="Calibri"/>
                <a:cs typeface="Calibri"/>
                <a:sym typeface="Calibri"/>
              </a:rPr>
              <a:t>Magneto (SLM+LLM), contrastive learning, string &amp; embedding similarity — swap one argument.</a:t>
            </a:r>
            <a:endParaRPr sz="850" b="0" i="0" u="none" strike="noStrike" cap="none">
              <a:solidFill>
                <a:schemeClr val="dk1"/>
              </a:solidFill>
              <a:latin typeface="Calibri"/>
              <a:ea typeface="Calibri"/>
              <a:cs typeface="Calibri"/>
              <a:sym typeface="Calibri"/>
            </a:endParaRPr>
          </a:p>
        </p:txBody>
      </p:sp>
      <p:sp>
        <p:nvSpPr>
          <p:cNvPr id="27" name="Google Shape;219;p7">
            <a:extLst>
              <a:ext uri="{FF2B5EF4-FFF2-40B4-BE49-F238E27FC236}">
                <a16:creationId xmlns:a16="http://schemas.microsoft.com/office/drawing/2014/main" id="{16A8E072-E08F-B192-A0C6-5E8969B119CF}"/>
              </a:ext>
            </a:extLst>
          </p:cNvPr>
          <p:cNvSpPr/>
          <p:nvPr/>
        </p:nvSpPr>
        <p:spPr>
          <a:xfrm>
            <a:off x="3658424" y="3629286"/>
            <a:ext cx="310896" cy="310896"/>
          </a:xfrm>
          <a:prstGeom prst="roundRect">
            <a:avLst>
              <a:gd name="adj" fmla="val 28000"/>
            </a:avLst>
          </a:prstGeom>
          <a:solidFill>
            <a:srgbClr val="0047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8" name="Google Shape;220;p7" descr="img/ic_book_w.png">
            <a:extLst>
              <a:ext uri="{FF2B5EF4-FFF2-40B4-BE49-F238E27FC236}">
                <a16:creationId xmlns:a16="http://schemas.microsoft.com/office/drawing/2014/main" id="{F9E46620-AC49-F557-E570-0BC77BAAEFD0}"/>
              </a:ext>
            </a:extLst>
          </p:cNvPr>
          <p:cNvPicPr preferRelativeResize="0"/>
          <p:nvPr/>
        </p:nvPicPr>
        <p:blipFill rotWithShape="1">
          <a:blip r:embed="rId7">
            <a:alphaModFix/>
          </a:blip>
          <a:srcRect/>
          <a:stretch/>
        </p:blipFill>
        <p:spPr>
          <a:xfrm>
            <a:off x="3733039" y="3703901"/>
            <a:ext cx="161666" cy="161666"/>
          </a:xfrm>
          <a:prstGeom prst="rect">
            <a:avLst/>
          </a:prstGeom>
          <a:noFill/>
          <a:ln>
            <a:noFill/>
          </a:ln>
        </p:spPr>
      </p:pic>
      <p:sp>
        <p:nvSpPr>
          <p:cNvPr id="30" name="Google Shape;221;p7">
            <a:extLst>
              <a:ext uri="{FF2B5EF4-FFF2-40B4-BE49-F238E27FC236}">
                <a16:creationId xmlns:a16="http://schemas.microsoft.com/office/drawing/2014/main" id="{2943C4A7-A2E1-8723-8899-DC7E69FB7062}"/>
              </a:ext>
            </a:extLst>
          </p:cNvPr>
          <p:cNvSpPr/>
          <p:nvPr/>
        </p:nvSpPr>
        <p:spPr>
          <a:xfrm>
            <a:off x="4086080" y="3633461"/>
            <a:ext cx="1400320" cy="20116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2A4A"/>
              </a:buClr>
              <a:buSzPts val="1100"/>
              <a:buFont typeface="Calibri"/>
              <a:buNone/>
            </a:pPr>
            <a:r>
              <a:rPr lang="en-US" sz="1400" b="1" i="0" u="none" strike="noStrike" cap="none">
                <a:solidFill>
                  <a:srgbClr val="1B2A4A"/>
                </a:solidFill>
                <a:latin typeface="Calibri"/>
                <a:ea typeface="Calibri"/>
                <a:cs typeface="Calibri"/>
                <a:sym typeface="Calibri"/>
              </a:rPr>
              <a:t>Standards built in</a:t>
            </a:r>
            <a:endParaRPr sz="1400" b="0" i="0" u="none" strike="noStrike" cap="none">
              <a:solidFill>
                <a:schemeClr val="dk1"/>
              </a:solidFill>
              <a:latin typeface="Calibri"/>
              <a:ea typeface="Calibri"/>
              <a:cs typeface="Calibri"/>
              <a:sym typeface="Calibri"/>
            </a:endParaRPr>
          </a:p>
        </p:txBody>
      </p:sp>
      <p:sp>
        <p:nvSpPr>
          <p:cNvPr id="32" name="Google Shape;222;p7">
            <a:extLst>
              <a:ext uri="{FF2B5EF4-FFF2-40B4-BE49-F238E27FC236}">
                <a16:creationId xmlns:a16="http://schemas.microsoft.com/office/drawing/2014/main" id="{28BBC1FB-C009-6C09-9D01-95135EA0DA67}"/>
              </a:ext>
            </a:extLst>
          </p:cNvPr>
          <p:cNvSpPr/>
          <p:nvPr/>
        </p:nvSpPr>
        <p:spPr>
          <a:xfrm>
            <a:off x="4083278" y="3834629"/>
            <a:ext cx="1639014" cy="384048"/>
          </a:xfrm>
          <a:prstGeom prst="rect">
            <a:avLst/>
          </a:prstGeom>
          <a:noFill/>
          <a:ln>
            <a:noFill/>
          </a:ln>
        </p:spPr>
        <p:txBody>
          <a:bodyPr spcFirstLastPara="1" wrap="square" lIns="0" tIns="0" rIns="0" bIns="0" anchor="ctr" anchorCtr="0">
            <a:noAutofit/>
          </a:bodyPr>
          <a:lstStyle/>
          <a:p>
            <a:pPr marL="0" marR="0" lvl="0" indent="0" algn="l" rtl="0">
              <a:lnSpc>
                <a:spcPct val="123529"/>
              </a:lnSpc>
              <a:spcBef>
                <a:spcPts val="0"/>
              </a:spcBef>
              <a:spcAft>
                <a:spcPts val="0"/>
              </a:spcAft>
              <a:buClr>
                <a:srgbClr val="5C6470"/>
              </a:buClr>
              <a:buSzPts val="850"/>
              <a:buFont typeface="Calibri"/>
              <a:buNone/>
            </a:pPr>
            <a:r>
              <a:rPr lang="en-US" sz="850" b="0" i="0" u="none" strike="noStrike" cap="none">
                <a:solidFill>
                  <a:srgbClr val="5C6470"/>
                </a:solidFill>
                <a:latin typeface="Calibri"/>
                <a:ea typeface="Calibri"/>
                <a:cs typeface="Calibri"/>
                <a:sym typeface="Calibri"/>
              </a:rPr>
              <a:t>target="gdc" loads attribute names, definitions, and permissible values.</a:t>
            </a:r>
            <a:endParaRPr sz="850" b="0" i="0" u="none" strike="noStrike" cap="none">
              <a:solidFill>
                <a:schemeClr val="dk1"/>
              </a:solidFill>
              <a:latin typeface="Calibri"/>
              <a:ea typeface="Calibri"/>
              <a:cs typeface="Calibri"/>
              <a:sym typeface="Calibri"/>
            </a:endParaRPr>
          </a:p>
        </p:txBody>
      </p:sp>
      <p:sp>
        <p:nvSpPr>
          <p:cNvPr id="34" name="Google Shape;223;p7">
            <a:extLst>
              <a:ext uri="{FF2B5EF4-FFF2-40B4-BE49-F238E27FC236}">
                <a16:creationId xmlns:a16="http://schemas.microsoft.com/office/drawing/2014/main" id="{F6D57469-B245-F820-BE9B-4C91E681F638}"/>
              </a:ext>
            </a:extLst>
          </p:cNvPr>
          <p:cNvSpPr/>
          <p:nvPr/>
        </p:nvSpPr>
        <p:spPr>
          <a:xfrm>
            <a:off x="6026537" y="1972151"/>
            <a:ext cx="310896" cy="310896"/>
          </a:xfrm>
          <a:prstGeom prst="roundRect">
            <a:avLst>
              <a:gd name="adj" fmla="val 28000"/>
            </a:avLst>
          </a:prstGeom>
          <a:solidFill>
            <a:srgbClr val="0047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8" name="Google Shape;224;p7" descr="img/ic_robot_w.png">
            <a:extLst>
              <a:ext uri="{FF2B5EF4-FFF2-40B4-BE49-F238E27FC236}">
                <a16:creationId xmlns:a16="http://schemas.microsoft.com/office/drawing/2014/main" id="{603FFFFA-4826-3BF3-E9E6-8A9ADAC1B744}"/>
              </a:ext>
            </a:extLst>
          </p:cNvPr>
          <p:cNvPicPr preferRelativeResize="0"/>
          <p:nvPr/>
        </p:nvPicPr>
        <p:blipFill rotWithShape="1">
          <a:blip r:embed="rId8">
            <a:alphaModFix/>
          </a:blip>
          <a:srcRect/>
          <a:stretch/>
        </p:blipFill>
        <p:spPr>
          <a:xfrm>
            <a:off x="6101152" y="2046766"/>
            <a:ext cx="161666" cy="161666"/>
          </a:xfrm>
          <a:prstGeom prst="rect">
            <a:avLst/>
          </a:prstGeom>
          <a:noFill/>
          <a:ln>
            <a:noFill/>
          </a:ln>
        </p:spPr>
      </p:pic>
      <p:sp>
        <p:nvSpPr>
          <p:cNvPr id="40" name="Google Shape;225;p7">
            <a:extLst>
              <a:ext uri="{FF2B5EF4-FFF2-40B4-BE49-F238E27FC236}">
                <a16:creationId xmlns:a16="http://schemas.microsoft.com/office/drawing/2014/main" id="{716E79D8-63D1-A888-19FD-2610CBAC9A33}"/>
              </a:ext>
            </a:extLst>
          </p:cNvPr>
          <p:cNvSpPr/>
          <p:nvPr/>
        </p:nvSpPr>
        <p:spPr>
          <a:xfrm>
            <a:off x="6450249" y="1934861"/>
            <a:ext cx="3182112" cy="20116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2A4A"/>
              </a:buClr>
              <a:buSzPts val="1100"/>
              <a:buFont typeface="Calibri"/>
              <a:buNone/>
            </a:pPr>
            <a:r>
              <a:rPr lang="en-US" sz="1400" b="1" i="0" u="none" strike="noStrike" cap="none">
                <a:solidFill>
                  <a:srgbClr val="1B2A4A"/>
                </a:solidFill>
                <a:latin typeface="Calibri"/>
                <a:ea typeface="Calibri"/>
                <a:cs typeface="Calibri"/>
                <a:sym typeface="Calibri"/>
              </a:rPr>
              <a:t>Agent-ready via MCP</a:t>
            </a:r>
            <a:endParaRPr sz="1400" b="0" i="0" u="none" strike="noStrike" cap="none">
              <a:solidFill>
                <a:schemeClr val="dk1"/>
              </a:solidFill>
              <a:latin typeface="Calibri"/>
              <a:ea typeface="Calibri"/>
              <a:cs typeface="Calibri"/>
              <a:sym typeface="Calibri"/>
            </a:endParaRPr>
          </a:p>
        </p:txBody>
      </p:sp>
      <p:sp>
        <p:nvSpPr>
          <p:cNvPr id="42" name="Google Shape;226;p7">
            <a:extLst>
              <a:ext uri="{FF2B5EF4-FFF2-40B4-BE49-F238E27FC236}">
                <a16:creationId xmlns:a16="http://schemas.microsoft.com/office/drawing/2014/main" id="{5EEE58D5-923F-C4E8-BBA6-DCF687486FD8}"/>
              </a:ext>
            </a:extLst>
          </p:cNvPr>
          <p:cNvSpPr/>
          <p:nvPr/>
        </p:nvSpPr>
        <p:spPr>
          <a:xfrm>
            <a:off x="6460389" y="2205523"/>
            <a:ext cx="1619829" cy="384048"/>
          </a:xfrm>
          <a:prstGeom prst="rect">
            <a:avLst/>
          </a:prstGeom>
          <a:noFill/>
          <a:ln>
            <a:noFill/>
          </a:ln>
        </p:spPr>
        <p:txBody>
          <a:bodyPr spcFirstLastPara="1" wrap="square" lIns="0" tIns="0" rIns="0" bIns="0" anchor="ctr" anchorCtr="0">
            <a:noAutofit/>
          </a:bodyPr>
          <a:lstStyle/>
          <a:p>
            <a:pPr marL="0" marR="0" lvl="0" indent="0" algn="l" rtl="0">
              <a:lnSpc>
                <a:spcPct val="123529"/>
              </a:lnSpc>
              <a:spcBef>
                <a:spcPts val="0"/>
              </a:spcBef>
              <a:spcAft>
                <a:spcPts val="0"/>
              </a:spcAft>
              <a:buClr>
                <a:srgbClr val="5C6470"/>
              </a:buClr>
              <a:buSzPts val="850"/>
              <a:buFont typeface="Calibri"/>
              <a:buNone/>
            </a:pPr>
            <a:r>
              <a:rPr lang="en-US" sz="850" b="0" i="0" u="none" strike="noStrike" cap="none">
                <a:solidFill>
                  <a:srgbClr val="5C6470"/>
                </a:solidFill>
                <a:latin typeface="Calibri"/>
                <a:ea typeface="Calibri"/>
                <a:cs typeface="Calibri"/>
                <a:sym typeface="Calibri"/>
              </a:rPr>
              <a:t>the same primitives exposed as MCP tools — any AI agent can drive bdi-kit in a chat, model-agnostically.</a:t>
            </a:r>
            <a:endParaRPr sz="850" b="0" i="0" u="none" strike="noStrike" cap="none">
              <a:solidFill>
                <a:schemeClr val="dk1"/>
              </a:solidFill>
              <a:latin typeface="Calibri"/>
              <a:ea typeface="Calibri"/>
              <a:cs typeface="Calibri"/>
              <a:sym typeface="Calibri"/>
            </a:endParaRPr>
          </a:p>
        </p:txBody>
      </p:sp>
      <p:sp>
        <p:nvSpPr>
          <p:cNvPr id="48" name="Google Shape;227;p7">
            <a:extLst>
              <a:ext uri="{FF2B5EF4-FFF2-40B4-BE49-F238E27FC236}">
                <a16:creationId xmlns:a16="http://schemas.microsoft.com/office/drawing/2014/main" id="{6D29B0B4-92A6-F8DE-BDEA-C858A2360678}"/>
              </a:ext>
            </a:extLst>
          </p:cNvPr>
          <p:cNvSpPr/>
          <p:nvPr/>
        </p:nvSpPr>
        <p:spPr>
          <a:xfrm>
            <a:off x="6020481" y="2815229"/>
            <a:ext cx="310896" cy="310896"/>
          </a:xfrm>
          <a:prstGeom prst="roundRect">
            <a:avLst>
              <a:gd name="adj" fmla="val 28000"/>
            </a:avLst>
          </a:prstGeom>
          <a:solidFill>
            <a:srgbClr val="0047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53" name="Google Shape;228;p7" descr="img/ic_route_w.png">
            <a:extLst>
              <a:ext uri="{FF2B5EF4-FFF2-40B4-BE49-F238E27FC236}">
                <a16:creationId xmlns:a16="http://schemas.microsoft.com/office/drawing/2014/main" id="{1F1F54C1-F86E-7713-066F-F12FCBE76147}"/>
              </a:ext>
            </a:extLst>
          </p:cNvPr>
          <p:cNvPicPr preferRelativeResize="0"/>
          <p:nvPr/>
        </p:nvPicPr>
        <p:blipFill rotWithShape="1">
          <a:blip r:embed="rId9">
            <a:alphaModFix/>
          </a:blip>
          <a:srcRect/>
          <a:stretch/>
        </p:blipFill>
        <p:spPr>
          <a:xfrm>
            <a:off x="6095096" y="2889844"/>
            <a:ext cx="161666" cy="161666"/>
          </a:xfrm>
          <a:prstGeom prst="rect">
            <a:avLst/>
          </a:prstGeom>
          <a:noFill/>
          <a:ln>
            <a:noFill/>
          </a:ln>
        </p:spPr>
      </p:pic>
      <p:sp>
        <p:nvSpPr>
          <p:cNvPr id="54" name="Google Shape;229;p7">
            <a:extLst>
              <a:ext uri="{FF2B5EF4-FFF2-40B4-BE49-F238E27FC236}">
                <a16:creationId xmlns:a16="http://schemas.microsoft.com/office/drawing/2014/main" id="{AAF71D6C-6FC9-0499-2927-BAB94CA3106B}"/>
              </a:ext>
            </a:extLst>
          </p:cNvPr>
          <p:cNvSpPr/>
          <p:nvPr/>
        </p:nvSpPr>
        <p:spPr>
          <a:xfrm>
            <a:off x="6450249" y="2796941"/>
            <a:ext cx="1815927" cy="20116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2A4A"/>
              </a:buClr>
              <a:buSzPts val="1100"/>
              <a:buFont typeface="Calibri"/>
              <a:buNone/>
            </a:pPr>
            <a:r>
              <a:rPr lang="en-US" sz="1400" b="1" i="0" u="none" strike="noStrike" cap="none">
                <a:solidFill>
                  <a:srgbClr val="1B2A4A"/>
                </a:solidFill>
                <a:latin typeface="Calibri"/>
                <a:ea typeface="Calibri"/>
                <a:cs typeface="Calibri"/>
                <a:sym typeface="Calibri"/>
              </a:rPr>
              <a:t>Reproducible by design</a:t>
            </a:r>
            <a:endParaRPr sz="1400" b="0" i="0" u="none" strike="noStrike" cap="none">
              <a:solidFill>
                <a:schemeClr val="dk1"/>
              </a:solidFill>
              <a:latin typeface="Calibri"/>
              <a:ea typeface="Calibri"/>
              <a:cs typeface="Calibri"/>
              <a:sym typeface="Calibri"/>
            </a:endParaRPr>
          </a:p>
        </p:txBody>
      </p:sp>
      <p:sp>
        <p:nvSpPr>
          <p:cNvPr id="55" name="Google Shape;230;p7">
            <a:extLst>
              <a:ext uri="{FF2B5EF4-FFF2-40B4-BE49-F238E27FC236}">
                <a16:creationId xmlns:a16="http://schemas.microsoft.com/office/drawing/2014/main" id="{E36BD180-8522-6ADB-2BB1-B4783DFA81F8}"/>
              </a:ext>
            </a:extLst>
          </p:cNvPr>
          <p:cNvSpPr/>
          <p:nvPr/>
        </p:nvSpPr>
        <p:spPr>
          <a:xfrm>
            <a:off x="6450249" y="3033904"/>
            <a:ext cx="1629969" cy="384048"/>
          </a:xfrm>
          <a:prstGeom prst="rect">
            <a:avLst/>
          </a:prstGeom>
          <a:noFill/>
          <a:ln>
            <a:noFill/>
          </a:ln>
        </p:spPr>
        <p:txBody>
          <a:bodyPr spcFirstLastPara="1" wrap="square" lIns="0" tIns="0" rIns="0" bIns="0" anchor="ctr" anchorCtr="0">
            <a:noAutofit/>
          </a:bodyPr>
          <a:lstStyle/>
          <a:p>
            <a:pPr marL="0" marR="0" lvl="0" indent="0" algn="l" rtl="0">
              <a:lnSpc>
                <a:spcPct val="123529"/>
              </a:lnSpc>
              <a:spcBef>
                <a:spcPts val="0"/>
              </a:spcBef>
              <a:spcAft>
                <a:spcPts val="0"/>
              </a:spcAft>
              <a:buClr>
                <a:srgbClr val="5C6470"/>
              </a:buClr>
              <a:buSzPts val="850"/>
              <a:buFont typeface="Calibri"/>
              <a:buNone/>
            </a:pPr>
            <a:r>
              <a:rPr lang="en-US" sz="850" b="0" i="0" u="none" strike="noStrike" cap="none">
                <a:solidFill>
                  <a:srgbClr val="5C6470"/>
                </a:solidFill>
                <a:latin typeface="Calibri"/>
                <a:ea typeface="Calibri"/>
                <a:cs typeface="Calibri"/>
                <a:sym typeface="Calibri"/>
              </a:rPr>
              <a:t>declarative JSON mapping specs — rerun on new cohorts, publish with the paper.</a:t>
            </a:r>
            <a:endParaRPr sz="850" b="0" i="0" u="none" strike="noStrike" cap="none">
              <a:solidFill>
                <a:schemeClr val="dk1"/>
              </a:solidFill>
              <a:latin typeface="Calibri"/>
              <a:ea typeface="Calibri"/>
              <a:cs typeface="Calibri"/>
              <a:sym typeface="Calibri"/>
            </a:endParaRPr>
          </a:p>
        </p:txBody>
      </p:sp>
      <p:sp>
        <p:nvSpPr>
          <p:cNvPr id="58" name="Google Shape;231;p7">
            <a:extLst>
              <a:ext uri="{FF2B5EF4-FFF2-40B4-BE49-F238E27FC236}">
                <a16:creationId xmlns:a16="http://schemas.microsoft.com/office/drawing/2014/main" id="{3BE45288-9E62-33B0-88FA-5777C59CDE4F}"/>
              </a:ext>
            </a:extLst>
          </p:cNvPr>
          <p:cNvSpPr/>
          <p:nvPr/>
        </p:nvSpPr>
        <p:spPr>
          <a:xfrm>
            <a:off x="5848208" y="3906542"/>
            <a:ext cx="155448" cy="155448"/>
          </a:xfrm>
          <a:prstGeom prst="ellipse">
            <a:avLst/>
          </a:prstGeom>
          <a:solidFill>
            <a:srgbClr val="E0156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232;p7">
            <a:extLst>
              <a:ext uri="{FF2B5EF4-FFF2-40B4-BE49-F238E27FC236}">
                <a16:creationId xmlns:a16="http://schemas.microsoft.com/office/drawing/2014/main" id="{21760EEB-23DD-7F58-D4AA-E9525337F065}"/>
              </a:ext>
            </a:extLst>
          </p:cNvPr>
          <p:cNvSpPr/>
          <p:nvPr/>
        </p:nvSpPr>
        <p:spPr>
          <a:xfrm>
            <a:off x="5829920" y="3883682"/>
            <a:ext cx="192024" cy="201168"/>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FFFFFF"/>
              </a:buClr>
              <a:buSzPts val="900"/>
              <a:buFont typeface="Calibri"/>
              <a:buNone/>
            </a:pPr>
            <a:r>
              <a:rPr lang="en-US" sz="900" b="1" i="0" u="none" strike="noStrike" cap="none">
                <a:solidFill>
                  <a:srgbClr val="FFFFFF"/>
                </a:solidFill>
                <a:latin typeface="Calibri"/>
                <a:ea typeface="Calibri"/>
                <a:cs typeface="Calibri"/>
                <a:sym typeface="Calibri"/>
              </a:rPr>
              <a:t>!</a:t>
            </a:r>
            <a:endParaRPr sz="900" b="0" i="0" u="none" strike="noStrike" cap="none">
              <a:solidFill>
                <a:schemeClr val="dk1"/>
              </a:solidFill>
              <a:latin typeface="Calibri"/>
              <a:ea typeface="Calibri"/>
              <a:cs typeface="Calibri"/>
              <a:sym typeface="Calibri"/>
            </a:endParaRPr>
          </a:p>
        </p:txBody>
      </p:sp>
      <p:sp>
        <p:nvSpPr>
          <p:cNvPr id="60" name="Google Shape;233;p7">
            <a:extLst>
              <a:ext uri="{FF2B5EF4-FFF2-40B4-BE49-F238E27FC236}">
                <a16:creationId xmlns:a16="http://schemas.microsoft.com/office/drawing/2014/main" id="{FFA8E3F1-4E4D-4FDA-0CB4-DF76D33BBA3C}"/>
              </a:ext>
            </a:extLst>
          </p:cNvPr>
          <p:cNvSpPr/>
          <p:nvPr/>
        </p:nvSpPr>
        <p:spPr>
          <a:xfrm>
            <a:off x="6095096" y="3815102"/>
            <a:ext cx="2445400" cy="36576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2330"/>
              </a:buClr>
              <a:buSzPts val="850"/>
              <a:buFont typeface="Calibri"/>
              <a:buNone/>
            </a:pPr>
            <a:r>
              <a:rPr lang="en-US" sz="1200" i="1">
                <a:solidFill>
                  <a:srgbClr val="1B2330"/>
                </a:solidFill>
                <a:latin typeface="Calibri"/>
                <a:ea typeface="Calibri"/>
                <a:cs typeface="Calibri"/>
                <a:sym typeface="Calibri"/>
              </a:rPr>
              <a:t>V</a:t>
            </a:r>
            <a:r>
              <a:rPr lang="en-US" sz="1200" b="0" i="1" u="none" strike="noStrike" cap="none">
                <a:solidFill>
                  <a:srgbClr val="1B2330"/>
                </a:solidFill>
                <a:latin typeface="Calibri"/>
                <a:ea typeface="Calibri"/>
                <a:cs typeface="Calibri"/>
                <a:sym typeface="Calibri"/>
              </a:rPr>
              <a:t>erification still means inspecting DataFrames — for 700+ attributes we can do better →</a:t>
            </a:r>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8014268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animBg="1"/>
      <p:bldP spid="59" grpId="0"/>
      <p:bldP spid="60" grpId="0"/>
    </p:bldLst>
  </p:timing>
  <p:extLst>
    <p:ext uri="{6950BFC3-D8DA-4A85-94F7-54DA5524770B}">
      <p188:commentRel xmlns:p188="http://schemas.microsoft.com/office/powerpoint/2018/8/main" r:id="rId3"/>
    </p:ext>
  </p:extLst>
</p:sld>
</file>

<file path=ppt/slides/slide9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DE25ABF5-76EC-B8D0-039C-52B1634EBD7E}"/>
            </a:ext>
          </a:extLst>
        </p:cNvPr>
        <p:cNvGrpSpPr/>
        <p:nvPr/>
      </p:nvGrpSpPr>
      <p:grpSpPr>
        <a:xfrm>
          <a:off x="0" y="0"/>
          <a:ext cx="0" cy="0"/>
          <a:chOff x="0" y="0"/>
          <a:chExt cx="0" cy="0"/>
        </a:xfrm>
      </p:grpSpPr>
      <p:sp>
        <p:nvSpPr>
          <p:cNvPr id="81" name="Shape 26">
            <a:extLst>
              <a:ext uri="{FF2B5EF4-FFF2-40B4-BE49-F238E27FC236}">
                <a16:creationId xmlns:a16="http://schemas.microsoft.com/office/drawing/2014/main" id="{56647DD4-AF3E-3C56-F42A-28873E0B7350}"/>
              </a:ext>
            </a:extLst>
          </p:cNvPr>
          <p:cNvSpPr/>
          <p:nvPr/>
        </p:nvSpPr>
        <p:spPr>
          <a:xfrm>
            <a:off x="6485749" y="3713778"/>
            <a:ext cx="2575955" cy="846610"/>
          </a:xfrm>
          <a:prstGeom prst="roundRect">
            <a:avLst>
              <a:gd name="adj" fmla="val 7955"/>
            </a:avLst>
          </a:prstGeom>
          <a:solidFill>
            <a:srgbClr val="F5F1ED"/>
          </a:solidFill>
          <a:ln/>
        </p:spPr>
        <p:txBody>
          <a:bodyPr/>
          <a:lstStyle/>
          <a:p>
            <a:endParaRPr lang="en-US"/>
          </a:p>
        </p:txBody>
      </p:sp>
      <p:sp>
        <p:nvSpPr>
          <p:cNvPr id="56" name="Shape 18">
            <a:extLst>
              <a:ext uri="{FF2B5EF4-FFF2-40B4-BE49-F238E27FC236}">
                <a16:creationId xmlns:a16="http://schemas.microsoft.com/office/drawing/2014/main" id="{0CE1B5D0-FBDA-D2FF-EE2C-F07239B46CEE}"/>
              </a:ext>
            </a:extLst>
          </p:cNvPr>
          <p:cNvSpPr/>
          <p:nvPr/>
        </p:nvSpPr>
        <p:spPr>
          <a:xfrm>
            <a:off x="3412877" y="2826992"/>
            <a:ext cx="5654211" cy="857713"/>
          </a:xfrm>
          <a:prstGeom prst="roundRect">
            <a:avLst>
              <a:gd name="adj" fmla="val 7955"/>
            </a:avLst>
          </a:prstGeom>
          <a:solidFill>
            <a:srgbClr val="FFFFFF"/>
          </a:solidFill>
          <a:ln w="12700">
            <a:solidFill>
              <a:srgbClr val="D8D2CB"/>
            </a:solidFill>
            <a:prstDash val="solid"/>
          </a:ln>
        </p:spPr>
        <p:txBody>
          <a:bodyPr/>
          <a:lstStyle/>
          <a:p>
            <a:endParaRPr lang="en-US"/>
          </a:p>
        </p:txBody>
      </p:sp>
      <p:sp>
        <p:nvSpPr>
          <p:cNvPr id="55" name="Shape 18">
            <a:extLst>
              <a:ext uri="{FF2B5EF4-FFF2-40B4-BE49-F238E27FC236}">
                <a16:creationId xmlns:a16="http://schemas.microsoft.com/office/drawing/2014/main" id="{10FBDB54-1246-17E6-B375-75F38A8D7B75}"/>
              </a:ext>
            </a:extLst>
          </p:cNvPr>
          <p:cNvSpPr/>
          <p:nvPr/>
        </p:nvSpPr>
        <p:spPr>
          <a:xfrm>
            <a:off x="3412877" y="1932236"/>
            <a:ext cx="5654211" cy="857713"/>
          </a:xfrm>
          <a:prstGeom prst="roundRect">
            <a:avLst>
              <a:gd name="adj" fmla="val 7955"/>
            </a:avLst>
          </a:prstGeom>
          <a:solidFill>
            <a:srgbClr val="FFFFFF"/>
          </a:solidFill>
          <a:ln w="12700">
            <a:solidFill>
              <a:srgbClr val="D8D2CB"/>
            </a:solidFill>
            <a:prstDash val="solid"/>
          </a:ln>
        </p:spPr>
        <p:txBody>
          <a:bodyPr/>
          <a:lstStyle/>
          <a:p>
            <a:endParaRPr lang="en-US"/>
          </a:p>
        </p:txBody>
      </p:sp>
      <p:sp>
        <p:nvSpPr>
          <p:cNvPr id="2" name="Text 0">
            <a:extLst>
              <a:ext uri="{FF2B5EF4-FFF2-40B4-BE49-F238E27FC236}">
                <a16:creationId xmlns:a16="http://schemas.microsoft.com/office/drawing/2014/main" id="{50F60F43-36BD-6D8A-3323-B60713828BD2}"/>
              </a:ext>
            </a:extLst>
          </p:cNvPr>
          <p:cNvSpPr/>
          <p:nvPr/>
        </p:nvSpPr>
        <p:spPr>
          <a:xfrm>
            <a:off x="457200" y="301752"/>
            <a:ext cx="3840480" cy="274320"/>
          </a:xfrm>
          <a:prstGeom prst="rect">
            <a:avLst/>
          </a:prstGeom>
          <a:noFill/>
          <a:ln/>
        </p:spPr>
        <p:txBody>
          <a:bodyPr wrap="square" lIns="0" tIns="0" rIns="0" bIns="0" rtlCol="0" anchor="ctr"/>
          <a:lstStyle/>
          <a:p>
            <a:r>
              <a:rPr lang="en-US" sz="1100" b="1" kern="0" spc="200">
                <a:solidFill>
                  <a:srgbClr val="004791"/>
                </a:solidFill>
                <a:latin typeface="Calibri"/>
                <a:ea typeface="Calibri"/>
                <a:cs typeface="Calibri"/>
              </a:rPr>
              <a:t>THIRD GENERATION</a:t>
            </a:r>
            <a:endParaRPr lang="en-US"/>
          </a:p>
        </p:txBody>
      </p:sp>
      <p:sp>
        <p:nvSpPr>
          <p:cNvPr id="9" name="Text 7">
            <a:extLst>
              <a:ext uri="{FF2B5EF4-FFF2-40B4-BE49-F238E27FC236}">
                <a16:creationId xmlns:a16="http://schemas.microsoft.com/office/drawing/2014/main" id="{F0C15E3D-37B2-0A20-014D-F03841A36C19}"/>
              </a:ext>
            </a:extLst>
          </p:cNvPr>
          <p:cNvSpPr/>
          <p:nvPr/>
        </p:nvSpPr>
        <p:spPr>
          <a:xfrm>
            <a:off x="457200" y="868680"/>
            <a:ext cx="7955280" cy="822960"/>
          </a:xfrm>
          <a:prstGeom prst="rect">
            <a:avLst/>
          </a:prstGeom>
          <a:noFill/>
          <a:ln/>
        </p:spPr>
        <p:txBody>
          <a:bodyPr wrap="square" lIns="0" tIns="0" rIns="0" bIns="0" rtlCol="0" anchor="ctr"/>
          <a:lstStyle/>
          <a:p>
            <a:r>
              <a:rPr lang="en-US" sz="3600" b="1">
                <a:solidFill>
                  <a:srgbClr val="1B2A4A"/>
                </a:solidFill>
                <a:latin typeface="Bookman Old Style"/>
              </a:rPr>
              <a:t>BDIViz: Design Requirements</a:t>
            </a:r>
            <a:endParaRPr lang="en-US" sz="3600"/>
          </a:p>
        </p:txBody>
      </p:sp>
      <p:sp>
        <p:nvSpPr>
          <p:cNvPr id="10" name="Text 8">
            <a:extLst>
              <a:ext uri="{FF2B5EF4-FFF2-40B4-BE49-F238E27FC236}">
                <a16:creationId xmlns:a16="http://schemas.microsoft.com/office/drawing/2014/main" id="{78FA0D7B-C020-84CD-2D03-35931A5E477D}"/>
              </a:ext>
            </a:extLst>
          </p:cNvPr>
          <p:cNvSpPr/>
          <p:nvPr/>
        </p:nvSpPr>
        <p:spPr>
          <a:xfrm>
            <a:off x="457200" y="1627632"/>
            <a:ext cx="7772400" cy="365760"/>
          </a:xfrm>
          <a:prstGeom prst="rect">
            <a:avLst/>
          </a:prstGeom>
          <a:noFill/>
          <a:ln/>
        </p:spPr>
        <p:txBody>
          <a:bodyPr wrap="square" lIns="0" tIns="0" rIns="0" bIns="0" rtlCol="0" anchor="ctr"/>
          <a:lstStyle/>
          <a:p>
            <a:r>
              <a:rPr lang="en-US" sz="1400">
                <a:solidFill>
                  <a:srgbClr val="5C6470"/>
                </a:solidFill>
                <a:latin typeface="Calibri" pitchFamily="34" charset="0"/>
                <a:ea typeface="Calibri" pitchFamily="34" charset="-122"/>
                <a:cs typeface="Calibri" pitchFamily="34" charset="-120"/>
              </a:rPr>
              <a:t>Each challenge of the task maps to design considerations (DCs) — elicited in interviews and co-design</a:t>
            </a:r>
            <a:endParaRPr lang="en-US" sz="1400"/>
          </a:p>
        </p:txBody>
      </p:sp>
      <p:sp>
        <p:nvSpPr>
          <p:cNvPr id="20" name="Text 17">
            <a:extLst>
              <a:ext uri="{FF2B5EF4-FFF2-40B4-BE49-F238E27FC236}">
                <a16:creationId xmlns:a16="http://schemas.microsoft.com/office/drawing/2014/main" id="{8B7B9D30-3EFD-D6F1-B166-9A8F31CE4CFD}"/>
              </a:ext>
            </a:extLst>
          </p:cNvPr>
          <p:cNvSpPr/>
          <p:nvPr/>
        </p:nvSpPr>
        <p:spPr>
          <a:xfrm>
            <a:off x="457200" y="4832604"/>
            <a:ext cx="2743200" cy="146304"/>
          </a:xfrm>
          <a:prstGeom prst="rect">
            <a:avLst/>
          </a:prstGeom>
          <a:noFill/>
          <a:ln/>
        </p:spPr>
        <p:txBody>
          <a:bodyPr wrap="square" lIns="0" tIns="0" rIns="0" bIns="0" rtlCol="0" anchor="ctr"/>
          <a:lstStyle/>
          <a:p>
            <a:pPr marL="0" indent="0" algn="l">
              <a:buNone/>
            </a:pPr>
            <a:r>
              <a:rPr lang="en-US" sz="800" b="1" kern="0" spc="100">
                <a:solidFill>
                  <a:srgbClr val="004791"/>
                </a:solidFill>
                <a:latin typeface="Calibri" pitchFamily="34" charset="0"/>
                <a:ea typeface="Calibri" pitchFamily="34" charset="-122"/>
                <a:cs typeface="Calibri" pitchFamily="34" charset="-120"/>
              </a:rPr>
              <a:t>KTH</a:t>
            </a:r>
            <a:r>
              <a:rPr lang="en-US" sz="800" kern="0" spc="100">
                <a:solidFill>
                  <a:srgbClr val="C9C3BB"/>
                </a:solidFill>
                <a:latin typeface="Calibri" pitchFamily="34" charset="0"/>
                <a:ea typeface="Calibri" pitchFamily="34" charset="-122"/>
                <a:cs typeface="Calibri" pitchFamily="34" charset="-120"/>
              </a:rPr>
              <a:t>  /  </a:t>
            </a:r>
            <a:r>
              <a:rPr lang="en-US" sz="800" b="1" kern="0" spc="100">
                <a:solidFill>
                  <a:srgbClr val="57068C"/>
                </a:solidFill>
                <a:latin typeface="Calibri" pitchFamily="34" charset="0"/>
                <a:ea typeface="Calibri" pitchFamily="34" charset="-122"/>
                <a:cs typeface="Calibri" pitchFamily="34" charset="-120"/>
              </a:rPr>
              <a:t>NYU</a:t>
            </a:r>
            <a:r>
              <a:rPr lang="en-US" sz="800" kern="0" spc="100">
                <a:solidFill>
                  <a:srgbClr val="C9C3BB"/>
                </a:solidFill>
                <a:latin typeface="Calibri" pitchFamily="34" charset="0"/>
                <a:ea typeface="Calibri" pitchFamily="34" charset="-122"/>
                <a:cs typeface="Calibri" pitchFamily="34" charset="-120"/>
              </a:rPr>
              <a:t>  /  </a:t>
            </a:r>
            <a:r>
              <a:rPr lang="en-US" sz="800" b="1" kern="0" spc="100">
                <a:solidFill>
                  <a:srgbClr val="0066B3"/>
                </a:solidFill>
                <a:latin typeface="Calibri" pitchFamily="34" charset="0"/>
                <a:ea typeface="Calibri" pitchFamily="34" charset="-122"/>
                <a:cs typeface="Calibri" pitchFamily="34" charset="-120"/>
              </a:rPr>
              <a:t>TU Wien</a:t>
            </a:r>
            <a:endParaRPr lang="en-US" sz="800"/>
          </a:p>
        </p:txBody>
      </p:sp>
      <p:sp>
        <p:nvSpPr>
          <p:cNvPr id="21" name="Text 18">
            <a:extLst>
              <a:ext uri="{FF2B5EF4-FFF2-40B4-BE49-F238E27FC236}">
                <a16:creationId xmlns:a16="http://schemas.microsoft.com/office/drawing/2014/main" id="{BDD6867A-9488-7D04-6910-2A01BDFDF3CC}"/>
              </a:ext>
            </a:extLst>
          </p:cNvPr>
          <p:cNvSpPr/>
          <p:nvPr/>
        </p:nvSpPr>
        <p:spPr>
          <a:xfrm>
            <a:off x="5486400" y="4823460"/>
            <a:ext cx="2743200" cy="164592"/>
          </a:xfrm>
          <a:prstGeom prst="rect">
            <a:avLst/>
          </a:prstGeom>
          <a:noFill/>
          <a:ln/>
        </p:spPr>
        <p:txBody>
          <a:bodyPr wrap="square" lIns="0" tIns="0" rIns="0" bIns="0" rtlCol="0" anchor="ctr"/>
          <a:lstStyle/>
          <a:p>
            <a:pPr algn="r"/>
            <a:r>
              <a:rPr lang="en-US" sz="1400" b="0" i="0" u="none" strike="noStrike" baseline="0">
                <a:solidFill>
                  <a:srgbClr val="FFFFFF"/>
                </a:solidFill>
                <a:latin typeface="Calibri"/>
              </a:rPr>
              <a:t>1</a:t>
            </a:r>
            <a:r>
              <a:rPr lang="en-US" sz="1400" b="0" i="0">
                <a:solidFill>
                  <a:srgbClr val="000000"/>
                </a:solidFill>
                <a:latin typeface="Calibri"/>
                <a:ea typeface="Calibri"/>
                <a:cs typeface="Calibri"/>
              </a:rPr>
              <a:t>​</a:t>
            </a:r>
            <a:endParaRPr lang="en-US"/>
          </a:p>
        </p:txBody>
      </p:sp>
      <p:sp>
        <p:nvSpPr>
          <p:cNvPr id="22" name="Text 19">
            <a:extLst>
              <a:ext uri="{FF2B5EF4-FFF2-40B4-BE49-F238E27FC236}">
                <a16:creationId xmlns:a16="http://schemas.microsoft.com/office/drawing/2014/main" id="{67619CAA-6F0E-9517-92FB-48A29328A38C}"/>
              </a:ext>
            </a:extLst>
          </p:cNvPr>
          <p:cNvSpPr/>
          <p:nvPr/>
        </p:nvSpPr>
        <p:spPr>
          <a:xfrm>
            <a:off x="8321040" y="4823460"/>
            <a:ext cx="365760" cy="164592"/>
          </a:xfrm>
          <a:prstGeom prst="rect">
            <a:avLst/>
          </a:prstGeom>
          <a:noFill/>
          <a:ln/>
        </p:spPr>
        <p:txBody>
          <a:bodyPr wrap="square" lIns="0" tIns="0" rIns="0" bIns="0" rtlCol="0" anchor="ctr"/>
          <a:lstStyle/>
          <a:p>
            <a:pPr marL="0" indent="0" algn="r">
              <a:buNone/>
            </a:pPr>
            <a:fld id="{00000000-0000-0000-0000-000000000046}" type="slidenum">
              <a:rPr lang="en-US" sz="800">
                <a:solidFill>
                  <a:srgbClr val="5C6470"/>
                </a:solidFill>
                <a:latin typeface="Calibri" pitchFamily="34" charset="0"/>
                <a:ea typeface="Calibri" pitchFamily="34" charset="-122"/>
                <a:cs typeface="Calibri" pitchFamily="34" charset="-120"/>
              </a:rPr>
              <a:t>97</a:t>
            </a:fld>
            <a:endParaRPr lang="en-US" sz="800"/>
          </a:p>
        </p:txBody>
      </p:sp>
      <p:sp>
        <p:nvSpPr>
          <p:cNvPr id="23" name="Footer Divider">
            <a:extLst>
              <a:ext uri="{FF2B5EF4-FFF2-40B4-BE49-F238E27FC236}">
                <a16:creationId xmlns:a16="http://schemas.microsoft.com/office/drawing/2014/main" id="{0166DB64-E31E-E0BC-09B4-04F2E466D57E}"/>
              </a:ext>
            </a:extLst>
          </p:cNvPr>
          <p:cNvSpPr/>
          <p:nvPr/>
        </p:nvSpPr>
        <p:spPr>
          <a:xfrm>
            <a:off x="457200" y="4721380"/>
            <a:ext cx="8229600" cy="9525"/>
          </a:xfrm>
          <a:prstGeom prst="rect">
            <a:avLst/>
          </a:prstGeom>
          <a:solidFill>
            <a:srgbClr val="C9C3BB"/>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SE"/>
          </a:p>
        </p:txBody>
      </p:sp>
      <p:sp>
        <p:nvSpPr>
          <p:cNvPr id="76" name="TextBox 75">
            <a:extLst>
              <a:ext uri="{FF2B5EF4-FFF2-40B4-BE49-F238E27FC236}">
                <a16:creationId xmlns:a16="http://schemas.microsoft.com/office/drawing/2014/main" id="{BAAA604C-503E-73B2-674C-3FA9C16C94C9}"/>
              </a:ext>
            </a:extLst>
          </p:cNvPr>
          <p:cNvSpPr txBox="1"/>
          <p:nvPr/>
        </p:nvSpPr>
        <p:spPr>
          <a:xfrm>
            <a:off x="4837814" y="4286250"/>
            <a:ext cx="192716"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solidFill>
                  <a:srgbClr val="FFFFFF"/>
                </a:solidFill>
                <a:latin typeface="Calibri"/>
              </a:rPr>
              <a:t>2</a:t>
            </a:r>
            <a:endParaRPr lang="en-US" sz="1400">
              <a:ea typeface="Calibri"/>
              <a:cs typeface="Calibri"/>
            </a:endParaRPr>
          </a:p>
          <a:p>
            <a:pPr algn="ctr"/>
            <a:endParaRPr lang="en-US"/>
          </a:p>
        </p:txBody>
      </p:sp>
      <p:sp>
        <p:nvSpPr>
          <p:cNvPr id="77" name="TextBox 76">
            <a:extLst>
              <a:ext uri="{FF2B5EF4-FFF2-40B4-BE49-F238E27FC236}">
                <a16:creationId xmlns:a16="http://schemas.microsoft.com/office/drawing/2014/main" id="{4FC703D4-4694-B03A-525F-D5DBDA2D0286}"/>
              </a:ext>
            </a:extLst>
          </p:cNvPr>
          <p:cNvSpPr txBox="1"/>
          <p:nvPr/>
        </p:nvSpPr>
        <p:spPr>
          <a:xfrm>
            <a:off x="6239983" y="4292895"/>
            <a:ext cx="245878"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solidFill>
                  <a:srgbClr val="FFFFFF"/>
                </a:solidFill>
                <a:ea typeface="Calibri"/>
                <a:cs typeface="Calibri"/>
              </a:rPr>
              <a:t>3</a:t>
            </a:r>
          </a:p>
          <a:p>
            <a:pPr algn="ctr"/>
            <a:endParaRPr lang="en-US"/>
          </a:p>
        </p:txBody>
      </p:sp>
      <p:sp>
        <p:nvSpPr>
          <p:cNvPr id="3" name="Text 18">
            <a:extLst>
              <a:ext uri="{FF2B5EF4-FFF2-40B4-BE49-F238E27FC236}">
                <a16:creationId xmlns:a16="http://schemas.microsoft.com/office/drawing/2014/main" id="{715B7D85-781F-B5A3-853F-1FDC37DC8CEB}"/>
              </a:ext>
            </a:extLst>
          </p:cNvPr>
          <p:cNvSpPr/>
          <p:nvPr/>
        </p:nvSpPr>
        <p:spPr>
          <a:xfrm>
            <a:off x="5486400" y="4822899"/>
            <a:ext cx="2743200" cy="164592"/>
          </a:xfrm>
          <a:prstGeom prst="rect">
            <a:avLst/>
          </a:prstGeom>
          <a:noFill/>
          <a:ln/>
        </p:spPr>
        <p:txBody>
          <a:bodyPr wrap="square" lIns="0" tIns="0" rIns="0" bIns="0" rtlCol="0" anchor="ctr"/>
          <a:lstStyle/>
          <a:p>
            <a:pPr algn="r"/>
            <a:r>
              <a:rPr lang="en-US" sz="800">
                <a:solidFill>
                  <a:srgbClr val="5C6470"/>
                </a:solidFill>
                <a:latin typeface="Calibri"/>
                <a:ea typeface="Calibri"/>
                <a:cs typeface="Calibri"/>
              </a:rPr>
              <a:t>Christos Koutras</a:t>
            </a:r>
            <a:endParaRPr lang="en-US"/>
          </a:p>
        </p:txBody>
      </p:sp>
      <p:sp>
        <p:nvSpPr>
          <p:cNvPr id="5" name="Google Shape;278;p8">
            <a:extLst>
              <a:ext uri="{FF2B5EF4-FFF2-40B4-BE49-F238E27FC236}">
                <a16:creationId xmlns:a16="http://schemas.microsoft.com/office/drawing/2014/main" id="{7CA9022D-D042-D26C-6A76-BCDCEE2DF2EB}"/>
              </a:ext>
            </a:extLst>
          </p:cNvPr>
          <p:cNvSpPr/>
          <p:nvPr/>
        </p:nvSpPr>
        <p:spPr>
          <a:xfrm>
            <a:off x="457200" y="4526280"/>
            <a:ext cx="8458200" cy="256032"/>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7A828E"/>
              </a:buClr>
              <a:buSzPts val="750"/>
              <a:buFont typeface="Calibri"/>
              <a:buNone/>
            </a:pPr>
            <a:r>
              <a:rPr lang="en-US" sz="1200" b="0" i="1" u="none" strike="noStrike" cap="none">
                <a:solidFill>
                  <a:srgbClr val="7A828E"/>
                </a:solidFill>
                <a:latin typeface="Calibri"/>
                <a:ea typeface="Calibri"/>
                <a:cs typeface="Calibri"/>
                <a:sym typeface="Calibri"/>
              </a:rPr>
              <a:t>E. Wu et al. — “BDIViz: Interactive Visualization for Biomedical Schema Matching with LLM-Powered Validation”, IEEE TVCG / VIS 2025</a:t>
            </a:r>
            <a:endParaRPr sz="1200" b="0" i="0" u="none" strike="noStrike" cap="none">
              <a:solidFill>
                <a:schemeClr val="dk1"/>
              </a:solidFill>
              <a:latin typeface="Calibri"/>
              <a:ea typeface="Calibri"/>
              <a:cs typeface="Calibri"/>
              <a:sym typeface="Calibri"/>
            </a:endParaRPr>
          </a:p>
        </p:txBody>
      </p:sp>
      <p:sp>
        <p:nvSpPr>
          <p:cNvPr id="7" name="Shape 13">
            <a:extLst>
              <a:ext uri="{FF2B5EF4-FFF2-40B4-BE49-F238E27FC236}">
                <a16:creationId xmlns:a16="http://schemas.microsoft.com/office/drawing/2014/main" id="{98D0DC7C-1078-2EF8-9681-A47ABC5E7507}"/>
              </a:ext>
            </a:extLst>
          </p:cNvPr>
          <p:cNvSpPr/>
          <p:nvPr/>
        </p:nvSpPr>
        <p:spPr>
          <a:xfrm>
            <a:off x="457200" y="1943100"/>
            <a:ext cx="2633472" cy="851888"/>
          </a:xfrm>
          <a:prstGeom prst="roundRect">
            <a:avLst>
              <a:gd name="adj" fmla="val 7955"/>
            </a:avLst>
          </a:prstGeom>
          <a:solidFill>
            <a:srgbClr val="F5F1ED"/>
          </a:solidFill>
          <a:ln/>
        </p:spPr>
        <p:txBody>
          <a:bodyPr/>
          <a:lstStyle/>
          <a:p>
            <a:endParaRPr lang="en-US"/>
          </a:p>
        </p:txBody>
      </p:sp>
      <p:sp>
        <p:nvSpPr>
          <p:cNvPr id="8" name="Text 14">
            <a:extLst>
              <a:ext uri="{FF2B5EF4-FFF2-40B4-BE49-F238E27FC236}">
                <a16:creationId xmlns:a16="http://schemas.microsoft.com/office/drawing/2014/main" id="{045EE9F0-957F-0EFE-ADB9-F708FCD88BEC}"/>
              </a:ext>
            </a:extLst>
          </p:cNvPr>
          <p:cNvSpPr/>
          <p:nvPr/>
        </p:nvSpPr>
        <p:spPr>
          <a:xfrm>
            <a:off x="603504" y="2025396"/>
            <a:ext cx="2468880" cy="182880"/>
          </a:xfrm>
          <a:prstGeom prst="rect">
            <a:avLst/>
          </a:prstGeom>
          <a:noFill/>
          <a:ln/>
        </p:spPr>
        <p:txBody>
          <a:bodyPr wrap="square" lIns="0" tIns="0" rIns="0" bIns="0" rtlCol="0" anchor="ctr"/>
          <a:lstStyle/>
          <a:p>
            <a:pPr marL="0" indent="0">
              <a:buNone/>
            </a:pPr>
            <a:r>
              <a:rPr lang="en-US" sz="1400" b="1" kern="0" spc="150">
                <a:solidFill>
                  <a:srgbClr val="E0156F"/>
                </a:solidFill>
                <a:latin typeface="Calibri" pitchFamily="34" charset="0"/>
                <a:ea typeface="Calibri" pitchFamily="34" charset="-122"/>
                <a:cs typeface="Calibri" pitchFamily="34" charset="-120"/>
              </a:rPr>
              <a:t>CHALLENGE</a:t>
            </a:r>
            <a:endParaRPr lang="en-US" sz="1400"/>
          </a:p>
        </p:txBody>
      </p:sp>
      <p:sp>
        <p:nvSpPr>
          <p:cNvPr id="11" name="Text 15">
            <a:extLst>
              <a:ext uri="{FF2B5EF4-FFF2-40B4-BE49-F238E27FC236}">
                <a16:creationId xmlns:a16="http://schemas.microsoft.com/office/drawing/2014/main" id="{8922E2E2-A6E2-80D6-48B6-701E92C2BE8A}"/>
              </a:ext>
            </a:extLst>
          </p:cNvPr>
          <p:cNvSpPr/>
          <p:nvPr/>
        </p:nvSpPr>
        <p:spPr>
          <a:xfrm>
            <a:off x="603504" y="2189988"/>
            <a:ext cx="2487168" cy="201168"/>
          </a:xfrm>
          <a:prstGeom prst="rect">
            <a:avLst/>
          </a:prstGeom>
          <a:noFill/>
          <a:ln/>
        </p:spPr>
        <p:txBody>
          <a:bodyPr wrap="square" lIns="0" tIns="0" rIns="0" bIns="0" rtlCol="0" anchor="ctr"/>
          <a:lstStyle/>
          <a:p>
            <a:pPr marL="0" indent="0">
              <a:buNone/>
            </a:pPr>
            <a:r>
              <a:rPr lang="en-US" sz="1400" b="1">
                <a:solidFill>
                  <a:srgbClr val="1B2A4A"/>
                </a:solidFill>
                <a:latin typeface="Calibri" pitchFamily="34" charset="0"/>
                <a:ea typeface="Calibri" pitchFamily="34" charset="-122"/>
                <a:cs typeface="Calibri" pitchFamily="34" charset="-120"/>
              </a:rPr>
              <a:t>Too many candidate pairs</a:t>
            </a:r>
            <a:endParaRPr lang="en-US" sz="1400"/>
          </a:p>
        </p:txBody>
      </p:sp>
      <p:sp>
        <p:nvSpPr>
          <p:cNvPr id="12" name="Text 16">
            <a:extLst>
              <a:ext uri="{FF2B5EF4-FFF2-40B4-BE49-F238E27FC236}">
                <a16:creationId xmlns:a16="http://schemas.microsoft.com/office/drawing/2014/main" id="{179159C1-B5FF-6194-7823-BD94692F4500}"/>
              </a:ext>
            </a:extLst>
          </p:cNvPr>
          <p:cNvSpPr/>
          <p:nvPr/>
        </p:nvSpPr>
        <p:spPr>
          <a:xfrm>
            <a:off x="603504" y="2416302"/>
            <a:ext cx="2487168" cy="310896"/>
          </a:xfrm>
          <a:prstGeom prst="rect">
            <a:avLst/>
          </a:prstGeom>
          <a:noFill/>
          <a:ln/>
        </p:spPr>
        <p:txBody>
          <a:bodyPr wrap="square" lIns="0" tIns="0" rIns="0" bIns="0" rtlCol="0" anchor="ctr"/>
          <a:lstStyle/>
          <a:p>
            <a:pPr marL="0" indent="0">
              <a:buNone/>
            </a:pPr>
            <a:r>
              <a:rPr lang="en-US" sz="1400">
                <a:solidFill>
                  <a:srgbClr val="5C6470"/>
                </a:solidFill>
                <a:latin typeface="Calibri" pitchFamily="34" charset="0"/>
                <a:ea typeface="Calibri" pitchFamily="34" charset="-122"/>
                <a:cs typeface="Calibri" pitchFamily="34" charset="-120"/>
              </a:rPr>
              <a:t>700+ target attributes, deep top-k lists → 1,000+ pairs to review</a:t>
            </a:r>
            <a:endParaRPr lang="en-US" sz="1400"/>
          </a:p>
        </p:txBody>
      </p:sp>
      <p:sp>
        <p:nvSpPr>
          <p:cNvPr id="13" name="Shape 17">
            <a:extLst>
              <a:ext uri="{FF2B5EF4-FFF2-40B4-BE49-F238E27FC236}">
                <a16:creationId xmlns:a16="http://schemas.microsoft.com/office/drawing/2014/main" id="{CDD065C9-5AC5-B428-F113-1648FFBB906F}"/>
              </a:ext>
            </a:extLst>
          </p:cNvPr>
          <p:cNvSpPr/>
          <p:nvPr/>
        </p:nvSpPr>
        <p:spPr>
          <a:xfrm>
            <a:off x="3126457" y="2319548"/>
            <a:ext cx="274320" cy="182880"/>
          </a:xfrm>
          <a:prstGeom prst="rightArrow">
            <a:avLst/>
          </a:prstGeom>
          <a:solidFill>
            <a:srgbClr val="57068C"/>
          </a:solidFill>
          <a:ln/>
        </p:spPr>
        <p:txBody>
          <a:bodyPr/>
          <a:lstStyle/>
          <a:p>
            <a:endParaRPr lang="en-US"/>
          </a:p>
        </p:txBody>
      </p:sp>
      <p:sp>
        <p:nvSpPr>
          <p:cNvPr id="14" name="Shape 26">
            <a:extLst>
              <a:ext uri="{FF2B5EF4-FFF2-40B4-BE49-F238E27FC236}">
                <a16:creationId xmlns:a16="http://schemas.microsoft.com/office/drawing/2014/main" id="{B5C1A89F-E5E9-FA4A-84DA-43632F41EB9A}"/>
              </a:ext>
            </a:extLst>
          </p:cNvPr>
          <p:cNvSpPr/>
          <p:nvPr/>
        </p:nvSpPr>
        <p:spPr>
          <a:xfrm>
            <a:off x="457200" y="2832379"/>
            <a:ext cx="2633472" cy="846610"/>
          </a:xfrm>
          <a:prstGeom prst="roundRect">
            <a:avLst>
              <a:gd name="adj" fmla="val 7955"/>
            </a:avLst>
          </a:prstGeom>
          <a:solidFill>
            <a:srgbClr val="F5F1ED"/>
          </a:solidFill>
          <a:ln/>
        </p:spPr>
        <p:txBody>
          <a:bodyPr/>
          <a:lstStyle/>
          <a:p>
            <a:endParaRPr lang="en-US"/>
          </a:p>
        </p:txBody>
      </p:sp>
      <p:sp>
        <p:nvSpPr>
          <p:cNvPr id="15" name="Text 27">
            <a:extLst>
              <a:ext uri="{FF2B5EF4-FFF2-40B4-BE49-F238E27FC236}">
                <a16:creationId xmlns:a16="http://schemas.microsoft.com/office/drawing/2014/main" id="{4CD09407-2403-BB83-DCA7-A933F4FC9491}"/>
              </a:ext>
            </a:extLst>
          </p:cNvPr>
          <p:cNvSpPr/>
          <p:nvPr/>
        </p:nvSpPr>
        <p:spPr>
          <a:xfrm>
            <a:off x="603504" y="2914675"/>
            <a:ext cx="2468880" cy="182880"/>
          </a:xfrm>
          <a:prstGeom prst="rect">
            <a:avLst/>
          </a:prstGeom>
          <a:noFill/>
          <a:ln/>
        </p:spPr>
        <p:txBody>
          <a:bodyPr wrap="square" lIns="0" tIns="0" rIns="0" bIns="0" rtlCol="0" anchor="ctr"/>
          <a:lstStyle/>
          <a:p>
            <a:pPr marL="0" indent="0">
              <a:buNone/>
            </a:pPr>
            <a:r>
              <a:rPr lang="en-US" sz="1400" b="1" kern="0" spc="150">
                <a:solidFill>
                  <a:srgbClr val="E0156F"/>
                </a:solidFill>
                <a:latin typeface="Calibri" pitchFamily="34" charset="0"/>
                <a:ea typeface="Calibri" pitchFamily="34" charset="-122"/>
                <a:cs typeface="Calibri" pitchFamily="34" charset="-120"/>
              </a:rPr>
              <a:t>CHALLENGE</a:t>
            </a:r>
            <a:endParaRPr lang="en-US" sz="1400"/>
          </a:p>
        </p:txBody>
      </p:sp>
      <p:sp>
        <p:nvSpPr>
          <p:cNvPr id="16" name="Text 28">
            <a:extLst>
              <a:ext uri="{FF2B5EF4-FFF2-40B4-BE49-F238E27FC236}">
                <a16:creationId xmlns:a16="http://schemas.microsoft.com/office/drawing/2014/main" id="{BDAE5D1A-BFAA-250E-29ED-4A3D64BB2937}"/>
              </a:ext>
            </a:extLst>
          </p:cNvPr>
          <p:cNvSpPr/>
          <p:nvPr/>
        </p:nvSpPr>
        <p:spPr>
          <a:xfrm>
            <a:off x="603504" y="3079267"/>
            <a:ext cx="2487168" cy="201168"/>
          </a:xfrm>
          <a:prstGeom prst="rect">
            <a:avLst/>
          </a:prstGeom>
          <a:noFill/>
          <a:ln/>
        </p:spPr>
        <p:txBody>
          <a:bodyPr wrap="square" lIns="0" tIns="0" rIns="0" bIns="0" rtlCol="0" anchor="ctr"/>
          <a:lstStyle/>
          <a:p>
            <a:pPr marL="0" indent="0">
              <a:buNone/>
            </a:pPr>
            <a:r>
              <a:rPr lang="en-US" sz="1400" b="1">
                <a:solidFill>
                  <a:srgbClr val="1B2A4A"/>
                </a:solidFill>
                <a:latin typeface="Calibri" pitchFamily="34" charset="0"/>
                <a:ea typeface="Calibri" pitchFamily="34" charset="-122"/>
                <a:cs typeface="Calibri" pitchFamily="34" charset="-120"/>
              </a:rPr>
              <a:t>Nuanced semantics</a:t>
            </a:r>
            <a:endParaRPr lang="en-US" sz="1400"/>
          </a:p>
        </p:txBody>
      </p:sp>
      <p:sp>
        <p:nvSpPr>
          <p:cNvPr id="18" name="Text 29">
            <a:extLst>
              <a:ext uri="{FF2B5EF4-FFF2-40B4-BE49-F238E27FC236}">
                <a16:creationId xmlns:a16="http://schemas.microsoft.com/office/drawing/2014/main" id="{1E70AC0E-EEF1-E9F6-6A73-C35492E15ED2}"/>
              </a:ext>
            </a:extLst>
          </p:cNvPr>
          <p:cNvSpPr/>
          <p:nvPr/>
        </p:nvSpPr>
        <p:spPr>
          <a:xfrm>
            <a:off x="603504" y="3289579"/>
            <a:ext cx="2487168" cy="310896"/>
          </a:xfrm>
          <a:prstGeom prst="rect">
            <a:avLst/>
          </a:prstGeom>
          <a:noFill/>
          <a:ln/>
        </p:spPr>
        <p:txBody>
          <a:bodyPr wrap="square" lIns="0" tIns="0" rIns="0" bIns="0" rtlCol="0" anchor="ctr"/>
          <a:lstStyle/>
          <a:p>
            <a:pPr marL="0" indent="0">
              <a:buNone/>
            </a:pPr>
            <a:r>
              <a:rPr lang="en-US" sz="1400">
                <a:solidFill>
                  <a:srgbClr val="5C6470"/>
                </a:solidFill>
                <a:latin typeface="Calibri" pitchFamily="34" charset="0"/>
                <a:ea typeface="Calibri" pitchFamily="34" charset="-122"/>
                <a:cs typeface="Calibri" pitchFamily="34" charset="-120"/>
              </a:rPr>
              <a:t>names mislead — multiple seemingly equivalent candidates</a:t>
            </a:r>
            <a:endParaRPr lang="en-US" sz="1400"/>
          </a:p>
        </p:txBody>
      </p:sp>
      <p:sp>
        <p:nvSpPr>
          <p:cNvPr id="25" name="Shape 30">
            <a:extLst>
              <a:ext uri="{FF2B5EF4-FFF2-40B4-BE49-F238E27FC236}">
                <a16:creationId xmlns:a16="http://schemas.microsoft.com/office/drawing/2014/main" id="{41A8B526-4626-B2D7-7186-2D4F7A29B169}"/>
              </a:ext>
            </a:extLst>
          </p:cNvPr>
          <p:cNvSpPr/>
          <p:nvPr/>
        </p:nvSpPr>
        <p:spPr>
          <a:xfrm>
            <a:off x="3136392" y="3203786"/>
            <a:ext cx="274320" cy="182880"/>
          </a:xfrm>
          <a:prstGeom prst="rightArrow">
            <a:avLst/>
          </a:prstGeom>
          <a:solidFill>
            <a:srgbClr val="57068C"/>
          </a:solidFill>
          <a:ln/>
        </p:spPr>
        <p:txBody>
          <a:bodyPr/>
          <a:lstStyle/>
          <a:p>
            <a:endParaRPr lang="en-US"/>
          </a:p>
        </p:txBody>
      </p:sp>
      <p:sp>
        <p:nvSpPr>
          <p:cNvPr id="26" name="Shape 39">
            <a:extLst>
              <a:ext uri="{FF2B5EF4-FFF2-40B4-BE49-F238E27FC236}">
                <a16:creationId xmlns:a16="http://schemas.microsoft.com/office/drawing/2014/main" id="{5B4874D1-ED04-5BCD-7242-A0D39CD9214B}"/>
              </a:ext>
            </a:extLst>
          </p:cNvPr>
          <p:cNvSpPr/>
          <p:nvPr/>
        </p:nvSpPr>
        <p:spPr>
          <a:xfrm>
            <a:off x="457200" y="3718025"/>
            <a:ext cx="2633472" cy="842363"/>
          </a:xfrm>
          <a:prstGeom prst="roundRect">
            <a:avLst>
              <a:gd name="adj" fmla="val 7955"/>
            </a:avLst>
          </a:prstGeom>
          <a:solidFill>
            <a:srgbClr val="F5F1ED"/>
          </a:solidFill>
          <a:ln/>
        </p:spPr>
        <p:txBody>
          <a:bodyPr/>
          <a:lstStyle/>
          <a:p>
            <a:endParaRPr lang="en-US"/>
          </a:p>
        </p:txBody>
      </p:sp>
      <p:sp>
        <p:nvSpPr>
          <p:cNvPr id="27" name="Text 40">
            <a:extLst>
              <a:ext uri="{FF2B5EF4-FFF2-40B4-BE49-F238E27FC236}">
                <a16:creationId xmlns:a16="http://schemas.microsoft.com/office/drawing/2014/main" id="{A181DAE6-DF9E-241E-C904-F80CA1283E07}"/>
              </a:ext>
            </a:extLst>
          </p:cNvPr>
          <p:cNvSpPr/>
          <p:nvPr/>
        </p:nvSpPr>
        <p:spPr>
          <a:xfrm>
            <a:off x="603504" y="3804512"/>
            <a:ext cx="2468880" cy="182880"/>
          </a:xfrm>
          <a:prstGeom prst="rect">
            <a:avLst/>
          </a:prstGeom>
          <a:noFill/>
          <a:ln/>
        </p:spPr>
        <p:txBody>
          <a:bodyPr wrap="square" lIns="0" tIns="0" rIns="0" bIns="0" rtlCol="0" anchor="ctr"/>
          <a:lstStyle/>
          <a:p>
            <a:pPr marL="0" indent="0">
              <a:buNone/>
            </a:pPr>
            <a:r>
              <a:rPr lang="en-US" sz="1400" b="1" kern="0" spc="150">
                <a:solidFill>
                  <a:srgbClr val="E0156F"/>
                </a:solidFill>
                <a:latin typeface="Calibri" pitchFamily="34" charset="0"/>
                <a:ea typeface="Calibri" pitchFamily="34" charset="-122"/>
                <a:cs typeface="Calibri" pitchFamily="34" charset="-120"/>
              </a:rPr>
              <a:t>CHALLENGE</a:t>
            </a:r>
            <a:endParaRPr lang="en-US" sz="1400"/>
          </a:p>
        </p:txBody>
      </p:sp>
      <p:sp>
        <p:nvSpPr>
          <p:cNvPr id="28" name="Text 41">
            <a:extLst>
              <a:ext uri="{FF2B5EF4-FFF2-40B4-BE49-F238E27FC236}">
                <a16:creationId xmlns:a16="http://schemas.microsoft.com/office/drawing/2014/main" id="{34A53CE8-893E-759C-E105-D3C69DEECAF8}"/>
              </a:ext>
            </a:extLst>
          </p:cNvPr>
          <p:cNvSpPr/>
          <p:nvPr/>
        </p:nvSpPr>
        <p:spPr>
          <a:xfrm>
            <a:off x="603504" y="3969104"/>
            <a:ext cx="2487168" cy="201168"/>
          </a:xfrm>
          <a:prstGeom prst="rect">
            <a:avLst/>
          </a:prstGeom>
          <a:noFill/>
          <a:ln/>
        </p:spPr>
        <p:txBody>
          <a:bodyPr wrap="square" lIns="0" tIns="0" rIns="0" bIns="0" rtlCol="0" anchor="ctr"/>
          <a:lstStyle/>
          <a:p>
            <a:pPr marL="0" indent="0">
              <a:buNone/>
            </a:pPr>
            <a:r>
              <a:rPr lang="en-US" sz="1400" b="1">
                <a:solidFill>
                  <a:srgbClr val="1B2A4A"/>
                </a:solidFill>
                <a:latin typeface="Calibri" pitchFamily="34" charset="0"/>
                <a:ea typeface="Calibri" pitchFamily="34" charset="-122"/>
                <a:cs typeface="Calibri" pitchFamily="34" charset="-120"/>
              </a:rPr>
              <a:t>Curation is a process</a:t>
            </a:r>
            <a:endParaRPr lang="en-US" sz="1400"/>
          </a:p>
        </p:txBody>
      </p:sp>
      <p:sp>
        <p:nvSpPr>
          <p:cNvPr id="30" name="Text 42">
            <a:extLst>
              <a:ext uri="{FF2B5EF4-FFF2-40B4-BE49-F238E27FC236}">
                <a16:creationId xmlns:a16="http://schemas.microsoft.com/office/drawing/2014/main" id="{2A2D0889-F1D5-8B19-E931-066508729DBD}"/>
              </a:ext>
            </a:extLst>
          </p:cNvPr>
          <p:cNvSpPr/>
          <p:nvPr/>
        </p:nvSpPr>
        <p:spPr>
          <a:xfrm>
            <a:off x="603504" y="4163088"/>
            <a:ext cx="2487168" cy="310896"/>
          </a:xfrm>
          <a:prstGeom prst="rect">
            <a:avLst/>
          </a:prstGeom>
          <a:noFill/>
          <a:ln/>
        </p:spPr>
        <p:txBody>
          <a:bodyPr wrap="square" lIns="0" tIns="0" rIns="0" bIns="0" rtlCol="0" anchor="ctr"/>
          <a:lstStyle/>
          <a:p>
            <a:pPr marL="0" indent="0">
              <a:buNone/>
            </a:pPr>
            <a:r>
              <a:rPr lang="en-US" sz="1400">
                <a:solidFill>
                  <a:srgbClr val="5C6470"/>
                </a:solidFill>
                <a:latin typeface="Calibri" pitchFamily="34" charset="0"/>
                <a:ea typeface="Calibri" pitchFamily="34" charset="-122"/>
                <a:cs typeface="Calibri" pitchFamily="34" charset="-120"/>
              </a:rPr>
              <a:t>multi-session, multi-source work — mistakes must be reversible</a:t>
            </a:r>
            <a:endParaRPr lang="en-US" sz="1400"/>
          </a:p>
        </p:txBody>
      </p:sp>
      <p:sp>
        <p:nvSpPr>
          <p:cNvPr id="32" name="Shape 43">
            <a:extLst>
              <a:ext uri="{FF2B5EF4-FFF2-40B4-BE49-F238E27FC236}">
                <a16:creationId xmlns:a16="http://schemas.microsoft.com/office/drawing/2014/main" id="{92FF3C11-025F-F57F-F888-009E200A6FEB}"/>
              </a:ext>
            </a:extLst>
          </p:cNvPr>
          <p:cNvSpPr/>
          <p:nvPr/>
        </p:nvSpPr>
        <p:spPr>
          <a:xfrm>
            <a:off x="3136392" y="4047766"/>
            <a:ext cx="274320" cy="182880"/>
          </a:xfrm>
          <a:prstGeom prst="rightArrow">
            <a:avLst/>
          </a:prstGeom>
          <a:solidFill>
            <a:srgbClr val="57068C"/>
          </a:solidFill>
          <a:ln/>
        </p:spPr>
        <p:txBody>
          <a:bodyPr/>
          <a:lstStyle/>
          <a:p>
            <a:endParaRPr lang="en-US"/>
          </a:p>
        </p:txBody>
      </p:sp>
      <p:sp>
        <p:nvSpPr>
          <p:cNvPr id="34" name="Google Shape;254;p8">
            <a:extLst>
              <a:ext uri="{FF2B5EF4-FFF2-40B4-BE49-F238E27FC236}">
                <a16:creationId xmlns:a16="http://schemas.microsoft.com/office/drawing/2014/main" id="{13C331F8-D47A-13FD-B887-7F613C888719}"/>
              </a:ext>
            </a:extLst>
          </p:cNvPr>
          <p:cNvSpPr/>
          <p:nvPr/>
        </p:nvSpPr>
        <p:spPr>
          <a:xfrm>
            <a:off x="3451077" y="1974621"/>
            <a:ext cx="365760" cy="365760"/>
          </a:xfrm>
          <a:prstGeom prst="roundRect">
            <a:avLst>
              <a:gd name="adj" fmla="val 28000"/>
            </a:avLst>
          </a:prstGeom>
          <a:solidFill>
            <a:srgbClr val="5706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8" name="Google Shape;255;p8" descr="img/ic_search_w.png">
            <a:extLst>
              <a:ext uri="{FF2B5EF4-FFF2-40B4-BE49-F238E27FC236}">
                <a16:creationId xmlns:a16="http://schemas.microsoft.com/office/drawing/2014/main" id="{CFE6CFB5-6F47-822F-0E39-0FBF4BA530B1}"/>
              </a:ext>
            </a:extLst>
          </p:cNvPr>
          <p:cNvPicPr preferRelativeResize="0"/>
          <p:nvPr/>
        </p:nvPicPr>
        <p:blipFill rotWithShape="1">
          <a:blip r:embed="rId3">
            <a:alphaModFix/>
          </a:blip>
          <a:srcRect/>
          <a:stretch/>
        </p:blipFill>
        <p:spPr>
          <a:xfrm>
            <a:off x="3538859" y="2062403"/>
            <a:ext cx="190195" cy="190195"/>
          </a:xfrm>
          <a:prstGeom prst="rect">
            <a:avLst/>
          </a:prstGeom>
          <a:noFill/>
          <a:ln>
            <a:noFill/>
          </a:ln>
        </p:spPr>
      </p:pic>
      <p:sp>
        <p:nvSpPr>
          <p:cNvPr id="40" name="Google Shape;256;p8">
            <a:extLst>
              <a:ext uri="{FF2B5EF4-FFF2-40B4-BE49-F238E27FC236}">
                <a16:creationId xmlns:a16="http://schemas.microsoft.com/office/drawing/2014/main" id="{9D434380-3FD7-7BF0-78B4-2ADEC869FFDB}"/>
              </a:ext>
            </a:extLst>
          </p:cNvPr>
          <p:cNvSpPr/>
          <p:nvPr/>
        </p:nvSpPr>
        <p:spPr>
          <a:xfrm>
            <a:off x="3904619" y="1949851"/>
            <a:ext cx="2396927" cy="219456"/>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2A4A"/>
              </a:buClr>
              <a:buSzPts val="1150"/>
              <a:buFont typeface="Calibri"/>
              <a:buNone/>
            </a:pPr>
            <a:r>
              <a:rPr lang="en-US" sz="1400" b="1" i="0" u="none" strike="noStrike" cap="none">
                <a:solidFill>
                  <a:srgbClr val="1B2A4A"/>
                </a:solidFill>
                <a:latin typeface="Calibri"/>
                <a:ea typeface="Calibri"/>
                <a:cs typeface="Calibri"/>
                <a:sym typeface="Calibri"/>
              </a:rPr>
              <a:t>DC1 · Efficient discovery</a:t>
            </a:r>
            <a:endParaRPr sz="1400" b="0" i="0" u="none" strike="noStrike" cap="none">
              <a:solidFill>
                <a:schemeClr val="dk1"/>
              </a:solidFill>
              <a:latin typeface="Calibri"/>
              <a:ea typeface="Calibri"/>
              <a:cs typeface="Calibri"/>
              <a:sym typeface="Calibri"/>
            </a:endParaRPr>
          </a:p>
        </p:txBody>
      </p:sp>
      <p:sp>
        <p:nvSpPr>
          <p:cNvPr id="42" name="Google Shape;257;p8">
            <a:extLst>
              <a:ext uri="{FF2B5EF4-FFF2-40B4-BE49-F238E27FC236}">
                <a16:creationId xmlns:a16="http://schemas.microsoft.com/office/drawing/2014/main" id="{A60A3F0D-7A6F-6CD2-E195-A2B9FA087590}"/>
              </a:ext>
            </a:extLst>
          </p:cNvPr>
          <p:cNvSpPr/>
          <p:nvPr/>
        </p:nvSpPr>
        <p:spPr>
          <a:xfrm>
            <a:off x="3905818" y="2337556"/>
            <a:ext cx="2249424" cy="219456"/>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5C6470"/>
              </a:buClr>
              <a:buSzPts val="950"/>
              <a:buFont typeface="Calibri"/>
              <a:buNone/>
            </a:pPr>
            <a:r>
              <a:rPr lang="en-US" sz="1400" b="0" i="0" u="none" strike="noStrike" cap="none">
                <a:solidFill>
                  <a:srgbClr val="5C6470"/>
                </a:solidFill>
                <a:latin typeface="Calibri"/>
                <a:ea typeface="Calibri"/>
                <a:cs typeface="Calibri"/>
                <a:sym typeface="Calibri"/>
              </a:rPr>
              <a:t>Surface likely matches automatically — eliminate tedious one-by-one inspection.</a:t>
            </a:r>
            <a:endParaRPr sz="1400" b="0" i="0" u="none" strike="noStrike" cap="none">
              <a:solidFill>
                <a:schemeClr val="dk1"/>
              </a:solidFill>
              <a:latin typeface="Calibri"/>
              <a:ea typeface="Calibri"/>
              <a:cs typeface="Calibri"/>
              <a:sym typeface="Calibri"/>
            </a:endParaRPr>
          </a:p>
        </p:txBody>
      </p:sp>
      <p:sp>
        <p:nvSpPr>
          <p:cNvPr id="43" name="Google Shape;258;p8">
            <a:extLst>
              <a:ext uri="{FF2B5EF4-FFF2-40B4-BE49-F238E27FC236}">
                <a16:creationId xmlns:a16="http://schemas.microsoft.com/office/drawing/2014/main" id="{5E75D402-E84D-4207-E12A-BE2F5D545503}"/>
              </a:ext>
            </a:extLst>
          </p:cNvPr>
          <p:cNvSpPr/>
          <p:nvPr/>
        </p:nvSpPr>
        <p:spPr>
          <a:xfrm>
            <a:off x="3456432" y="2874405"/>
            <a:ext cx="365760" cy="365760"/>
          </a:xfrm>
          <a:prstGeom prst="roundRect">
            <a:avLst>
              <a:gd name="adj" fmla="val 28000"/>
            </a:avLst>
          </a:prstGeom>
          <a:solidFill>
            <a:srgbClr val="5706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48" name="Google Shape;259;p8" descr="img/ic_chart_w.png">
            <a:extLst>
              <a:ext uri="{FF2B5EF4-FFF2-40B4-BE49-F238E27FC236}">
                <a16:creationId xmlns:a16="http://schemas.microsoft.com/office/drawing/2014/main" id="{D73E1FB1-8D61-B071-3046-47767A67BD93}"/>
              </a:ext>
            </a:extLst>
          </p:cNvPr>
          <p:cNvPicPr preferRelativeResize="0"/>
          <p:nvPr/>
        </p:nvPicPr>
        <p:blipFill rotWithShape="1">
          <a:blip r:embed="rId4">
            <a:alphaModFix/>
          </a:blip>
          <a:srcRect/>
          <a:stretch/>
        </p:blipFill>
        <p:spPr>
          <a:xfrm>
            <a:off x="3544214" y="2962187"/>
            <a:ext cx="190195" cy="190195"/>
          </a:xfrm>
          <a:prstGeom prst="rect">
            <a:avLst/>
          </a:prstGeom>
          <a:noFill/>
          <a:ln>
            <a:noFill/>
          </a:ln>
        </p:spPr>
      </p:pic>
      <p:sp>
        <p:nvSpPr>
          <p:cNvPr id="53" name="Google Shape;260;p8">
            <a:extLst>
              <a:ext uri="{FF2B5EF4-FFF2-40B4-BE49-F238E27FC236}">
                <a16:creationId xmlns:a16="http://schemas.microsoft.com/office/drawing/2014/main" id="{EDCF046D-E856-1F39-E8F0-81C9EF809D3C}"/>
              </a:ext>
            </a:extLst>
          </p:cNvPr>
          <p:cNvSpPr/>
          <p:nvPr/>
        </p:nvSpPr>
        <p:spPr>
          <a:xfrm>
            <a:off x="3903258" y="2859067"/>
            <a:ext cx="2487810" cy="219456"/>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2A4A"/>
              </a:buClr>
              <a:buSzPts val="1150"/>
              <a:buFont typeface="Calibri"/>
              <a:buNone/>
            </a:pPr>
            <a:r>
              <a:rPr lang="en-US" sz="1400" b="1" i="0" u="none" strike="noStrike" cap="none">
                <a:solidFill>
                  <a:srgbClr val="1B2A4A"/>
                </a:solidFill>
                <a:latin typeface="Calibri"/>
                <a:ea typeface="Calibri"/>
                <a:cs typeface="Calibri"/>
                <a:sym typeface="Calibri"/>
              </a:rPr>
              <a:t>DC3 · Value-based evidence</a:t>
            </a:r>
            <a:endParaRPr sz="1400" b="0" i="0" u="none" strike="noStrike" cap="none">
              <a:solidFill>
                <a:schemeClr val="dk1"/>
              </a:solidFill>
              <a:latin typeface="Calibri"/>
              <a:ea typeface="Calibri"/>
              <a:cs typeface="Calibri"/>
              <a:sym typeface="Calibri"/>
            </a:endParaRPr>
          </a:p>
        </p:txBody>
      </p:sp>
      <p:sp>
        <p:nvSpPr>
          <p:cNvPr id="54" name="Google Shape;261;p8">
            <a:extLst>
              <a:ext uri="{FF2B5EF4-FFF2-40B4-BE49-F238E27FC236}">
                <a16:creationId xmlns:a16="http://schemas.microsoft.com/office/drawing/2014/main" id="{1E43C32B-A8E3-6B11-6366-5725F72C3254}"/>
              </a:ext>
            </a:extLst>
          </p:cNvPr>
          <p:cNvSpPr/>
          <p:nvPr/>
        </p:nvSpPr>
        <p:spPr>
          <a:xfrm>
            <a:off x="3903258" y="3254503"/>
            <a:ext cx="2105550" cy="219456"/>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5C6470"/>
              </a:buClr>
              <a:buSzPts val="950"/>
              <a:buFont typeface="Calibri"/>
              <a:buNone/>
            </a:pPr>
            <a:r>
              <a:rPr lang="en-US" sz="1400" b="0" i="0" u="none" strike="noStrike" cap="none">
                <a:solidFill>
                  <a:srgbClr val="5C6470"/>
                </a:solidFill>
                <a:latin typeface="Calibri"/>
                <a:ea typeface="Calibri"/>
                <a:cs typeface="Calibri"/>
                <a:sym typeface="Calibri"/>
              </a:rPr>
              <a:t>Show value distributions and comparisons, not just attribute-name similarity.</a:t>
            </a:r>
            <a:endParaRPr sz="1400" b="0" i="0" u="none" strike="noStrike" cap="none">
              <a:solidFill>
                <a:schemeClr val="dk1"/>
              </a:solidFill>
              <a:latin typeface="Calibri"/>
              <a:ea typeface="Calibri"/>
              <a:cs typeface="Calibri"/>
              <a:sym typeface="Calibri"/>
            </a:endParaRPr>
          </a:p>
        </p:txBody>
      </p:sp>
      <p:sp>
        <p:nvSpPr>
          <p:cNvPr id="58" name="Shape 18">
            <a:extLst>
              <a:ext uri="{FF2B5EF4-FFF2-40B4-BE49-F238E27FC236}">
                <a16:creationId xmlns:a16="http://schemas.microsoft.com/office/drawing/2014/main" id="{31AF1B23-F907-CF2E-6DF0-CD86BA12D912}"/>
              </a:ext>
            </a:extLst>
          </p:cNvPr>
          <p:cNvSpPr/>
          <p:nvPr/>
        </p:nvSpPr>
        <p:spPr>
          <a:xfrm>
            <a:off x="3410713" y="3733140"/>
            <a:ext cx="2642618" cy="857713"/>
          </a:xfrm>
          <a:prstGeom prst="roundRect">
            <a:avLst>
              <a:gd name="adj" fmla="val 7955"/>
            </a:avLst>
          </a:prstGeom>
          <a:solidFill>
            <a:srgbClr val="FFFFFF"/>
          </a:solidFill>
          <a:ln w="12700">
            <a:solidFill>
              <a:srgbClr val="D8D2CB"/>
            </a:solidFill>
            <a:prstDash val="solid"/>
          </a:ln>
        </p:spPr>
        <p:txBody>
          <a:bodyPr/>
          <a:lstStyle/>
          <a:p>
            <a:endParaRPr lang="en-US"/>
          </a:p>
        </p:txBody>
      </p:sp>
      <p:sp>
        <p:nvSpPr>
          <p:cNvPr id="59" name="Google Shape;262;p8">
            <a:extLst>
              <a:ext uri="{FF2B5EF4-FFF2-40B4-BE49-F238E27FC236}">
                <a16:creationId xmlns:a16="http://schemas.microsoft.com/office/drawing/2014/main" id="{EC9130D1-CE4A-9B9F-B06C-8AA84E5360F1}"/>
              </a:ext>
            </a:extLst>
          </p:cNvPr>
          <p:cNvSpPr/>
          <p:nvPr/>
        </p:nvSpPr>
        <p:spPr>
          <a:xfrm>
            <a:off x="6161104" y="1972566"/>
            <a:ext cx="365760" cy="365760"/>
          </a:xfrm>
          <a:prstGeom prst="roundRect">
            <a:avLst>
              <a:gd name="adj" fmla="val 28000"/>
            </a:avLst>
          </a:prstGeom>
          <a:solidFill>
            <a:srgbClr val="5706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60" name="Google Shape;263;p8" descr="img/ic_filter_w.png">
            <a:extLst>
              <a:ext uri="{FF2B5EF4-FFF2-40B4-BE49-F238E27FC236}">
                <a16:creationId xmlns:a16="http://schemas.microsoft.com/office/drawing/2014/main" id="{561F7B96-B128-868D-8313-4A15B5EB3E98}"/>
              </a:ext>
            </a:extLst>
          </p:cNvPr>
          <p:cNvPicPr preferRelativeResize="0"/>
          <p:nvPr/>
        </p:nvPicPr>
        <p:blipFill rotWithShape="1">
          <a:blip r:embed="rId5">
            <a:alphaModFix/>
          </a:blip>
          <a:srcRect/>
          <a:stretch/>
        </p:blipFill>
        <p:spPr>
          <a:xfrm>
            <a:off x="6248886" y="2060348"/>
            <a:ext cx="190195" cy="190195"/>
          </a:xfrm>
          <a:prstGeom prst="rect">
            <a:avLst/>
          </a:prstGeom>
          <a:noFill/>
          <a:ln>
            <a:noFill/>
          </a:ln>
        </p:spPr>
      </p:pic>
      <p:sp>
        <p:nvSpPr>
          <p:cNvPr id="61" name="Google Shape;264;p8">
            <a:extLst>
              <a:ext uri="{FF2B5EF4-FFF2-40B4-BE49-F238E27FC236}">
                <a16:creationId xmlns:a16="http://schemas.microsoft.com/office/drawing/2014/main" id="{A4A8E747-AA9C-D58D-C01D-2B2D2B4587A6}"/>
              </a:ext>
            </a:extLst>
          </p:cNvPr>
          <p:cNvSpPr/>
          <p:nvPr/>
        </p:nvSpPr>
        <p:spPr>
          <a:xfrm>
            <a:off x="6559001" y="1943100"/>
            <a:ext cx="1945973" cy="219456"/>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2A4A"/>
              </a:buClr>
              <a:buSzPts val="1150"/>
              <a:buFont typeface="Calibri"/>
              <a:buNone/>
            </a:pPr>
            <a:r>
              <a:rPr lang="en-US" sz="1400" b="1" i="0" u="none" strike="noStrike" cap="none">
                <a:solidFill>
                  <a:srgbClr val="1B2A4A"/>
                </a:solidFill>
                <a:latin typeface="Calibri"/>
                <a:ea typeface="Calibri"/>
                <a:cs typeface="Calibri"/>
                <a:sym typeface="Calibri"/>
              </a:rPr>
              <a:t>DC2 · Interactive filtering</a:t>
            </a:r>
            <a:endParaRPr sz="1400" b="0" i="0" u="none" strike="noStrike" cap="none">
              <a:solidFill>
                <a:schemeClr val="dk1"/>
              </a:solidFill>
              <a:latin typeface="Calibri"/>
              <a:ea typeface="Calibri"/>
              <a:cs typeface="Calibri"/>
              <a:sym typeface="Calibri"/>
            </a:endParaRPr>
          </a:p>
        </p:txBody>
      </p:sp>
      <p:sp>
        <p:nvSpPr>
          <p:cNvPr id="66" name="Google Shape;265;p8">
            <a:extLst>
              <a:ext uri="{FF2B5EF4-FFF2-40B4-BE49-F238E27FC236}">
                <a16:creationId xmlns:a16="http://schemas.microsoft.com/office/drawing/2014/main" id="{D7BD2A38-C11C-C0C6-37BA-FE060C22348C}"/>
              </a:ext>
            </a:extLst>
          </p:cNvPr>
          <p:cNvSpPr/>
          <p:nvPr/>
        </p:nvSpPr>
        <p:spPr>
          <a:xfrm>
            <a:off x="6557802" y="2333938"/>
            <a:ext cx="2105550" cy="219456"/>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5C6470"/>
              </a:buClr>
              <a:buSzPts val="950"/>
              <a:buFont typeface="Calibri"/>
              <a:buNone/>
            </a:pPr>
            <a:r>
              <a:rPr lang="en-US" sz="1400" b="0" i="0" u="none" strike="noStrike" cap="none">
                <a:solidFill>
                  <a:srgbClr val="5C6470"/>
                </a:solidFill>
                <a:latin typeface="Calibri"/>
                <a:ea typeface="Calibri"/>
                <a:cs typeface="Calibri"/>
                <a:sym typeface="Calibri"/>
              </a:rPr>
              <a:t>Slice the candidate space by ontology group, datatype, and confidence.</a:t>
            </a:r>
            <a:endParaRPr sz="1400" b="0" i="0" u="none" strike="noStrike" cap="none">
              <a:solidFill>
                <a:schemeClr val="dk1"/>
              </a:solidFill>
              <a:latin typeface="Calibri"/>
              <a:ea typeface="Calibri"/>
              <a:cs typeface="Calibri"/>
              <a:sym typeface="Calibri"/>
            </a:endParaRPr>
          </a:p>
        </p:txBody>
      </p:sp>
      <p:sp>
        <p:nvSpPr>
          <p:cNvPr id="67" name="Google Shape;270;p8">
            <a:extLst>
              <a:ext uri="{FF2B5EF4-FFF2-40B4-BE49-F238E27FC236}">
                <a16:creationId xmlns:a16="http://schemas.microsoft.com/office/drawing/2014/main" id="{41B16FBF-F646-3002-E7EC-440665AC9E16}"/>
              </a:ext>
            </a:extLst>
          </p:cNvPr>
          <p:cNvSpPr/>
          <p:nvPr/>
        </p:nvSpPr>
        <p:spPr>
          <a:xfrm>
            <a:off x="6158862" y="2862772"/>
            <a:ext cx="365760" cy="365760"/>
          </a:xfrm>
          <a:prstGeom prst="roundRect">
            <a:avLst>
              <a:gd name="adj" fmla="val 28000"/>
            </a:avLst>
          </a:prstGeom>
          <a:solidFill>
            <a:srgbClr val="5706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68" name="Google Shape;271;p8" descr="img/ic_robot_w.png">
            <a:extLst>
              <a:ext uri="{FF2B5EF4-FFF2-40B4-BE49-F238E27FC236}">
                <a16:creationId xmlns:a16="http://schemas.microsoft.com/office/drawing/2014/main" id="{7F2F639A-54E0-B208-EC69-6C24367A9668}"/>
              </a:ext>
            </a:extLst>
          </p:cNvPr>
          <p:cNvPicPr preferRelativeResize="0"/>
          <p:nvPr/>
        </p:nvPicPr>
        <p:blipFill rotWithShape="1">
          <a:blip r:embed="rId6">
            <a:alphaModFix/>
          </a:blip>
          <a:srcRect/>
          <a:stretch/>
        </p:blipFill>
        <p:spPr>
          <a:xfrm>
            <a:off x="6246644" y="2950554"/>
            <a:ext cx="190195" cy="190195"/>
          </a:xfrm>
          <a:prstGeom prst="rect">
            <a:avLst/>
          </a:prstGeom>
          <a:noFill/>
          <a:ln>
            <a:noFill/>
          </a:ln>
        </p:spPr>
      </p:pic>
      <p:sp>
        <p:nvSpPr>
          <p:cNvPr id="69" name="Google Shape;272;p8">
            <a:extLst>
              <a:ext uri="{FF2B5EF4-FFF2-40B4-BE49-F238E27FC236}">
                <a16:creationId xmlns:a16="http://schemas.microsoft.com/office/drawing/2014/main" id="{10A5A167-769D-7548-077D-74EBAAE11F88}"/>
              </a:ext>
            </a:extLst>
          </p:cNvPr>
          <p:cNvSpPr/>
          <p:nvPr/>
        </p:nvSpPr>
        <p:spPr>
          <a:xfrm>
            <a:off x="6547104" y="2853847"/>
            <a:ext cx="2596896" cy="219456"/>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2A4A"/>
              </a:buClr>
              <a:buSzPts val="1150"/>
              <a:buFont typeface="Calibri"/>
              <a:buNone/>
            </a:pPr>
            <a:r>
              <a:rPr lang="en-US" sz="1400" b="1" i="0" u="none" strike="noStrike" cap="none">
                <a:solidFill>
                  <a:srgbClr val="1B2A4A"/>
                </a:solidFill>
                <a:latin typeface="Calibri"/>
                <a:ea typeface="Calibri"/>
                <a:cs typeface="Calibri"/>
                <a:sym typeface="Calibri"/>
              </a:rPr>
              <a:t>DC4 · Agent validation &amp; feedback</a:t>
            </a:r>
            <a:endParaRPr sz="1400" b="0" i="0" u="none" strike="noStrike" cap="none">
              <a:solidFill>
                <a:schemeClr val="dk1"/>
              </a:solidFill>
              <a:latin typeface="Calibri"/>
              <a:ea typeface="Calibri"/>
              <a:cs typeface="Calibri"/>
              <a:sym typeface="Calibri"/>
            </a:endParaRPr>
          </a:p>
        </p:txBody>
      </p:sp>
      <p:sp>
        <p:nvSpPr>
          <p:cNvPr id="70" name="Google Shape;273;p8">
            <a:extLst>
              <a:ext uri="{FF2B5EF4-FFF2-40B4-BE49-F238E27FC236}">
                <a16:creationId xmlns:a16="http://schemas.microsoft.com/office/drawing/2014/main" id="{04A00103-0130-ACC6-BEF0-40D076237827}"/>
              </a:ext>
            </a:extLst>
          </p:cNvPr>
          <p:cNvSpPr/>
          <p:nvPr/>
        </p:nvSpPr>
        <p:spPr>
          <a:xfrm>
            <a:off x="6551818" y="3239262"/>
            <a:ext cx="2338434" cy="219456"/>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5C6470"/>
              </a:buClr>
              <a:buSzPts val="950"/>
              <a:buFont typeface="Calibri"/>
              <a:buNone/>
            </a:pPr>
            <a:r>
              <a:rPr lang="en-US" sz="1400" b="0" i="0" u="none" strike="noStrike" cap="none">
                <a:solidFill>
                  <a:srgbClr val="5C6470"/>
                </a:solidFill>
                <a:latin typeface="Calibri"/>
                <a:ea typeface="Calibri"/>
                <a:cs typeface="Calibri"/>
                <a:sym typeface="Calibri"/>
              </a:rPr>
              <a:t>LLM explanations for candidate matches — validated by the user, folded back into curation.</a:t>
            </a:r>
            <a:endParaRPr sz="1400" b="0" i="0" u="none" strike="noStrike" cap="none">
              <a:solidFill>
                <a:schemeClr val="dk1"/>
              </a:solidFill>
              <a:latin typeface="Calibri"/>
              <a:ea typeface="Calibri"/>
              <a:cs typeface="Calibri"/>
              <a:sym typeface="Calibri"/>
            </a:endParaRPr>
          </a:p>
        </p:txBody>
      </p:sp>
      <p:sp>
        <p:nvSpPr>
          <p:cNvPr id="71" name="Google Shape;266;p8">
            <a:extLst>
              <a:ext uri="{FF2B5EF4-FFF2-40B4-BE49-F238E27FC236}">
                <a16:creationId xmlns:a16="http://schemas.microsoft.com/office/drawing/2014/main" id="{EE3CBFEB-45B0-58AD-124E-F4801C59500B}"/>
              </a:ext>
            </a:extLst>
          </p:cNvPr>
          <p:cNvSpPr/>
          <p:nvPr/>
        </p:nvSpPr>
        <p:spPr>
          <a:xfrm>
            <a:off x="3451077" y="3778205"/>
            <a:ext cx="365760" cy="365760"/>
          </a:xfrm>
          <a:prstGeom prst="roundRect">
            <a:avLst>
              <a:gd name="adj" fmla="val 28000"/>
            </a:avLst>
          </a:prstGeom>
          <a:solidFill>
            <a:srgbClr val="5706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72" name="Google Shape;267;p8" descr="img/ic_history_w.png">
            <a:extLst>
              <a:ext uri="{FF2B5EF4-FFF2-40B4-BE49-F238E27FC236}">
                <a16:creationId xmlns:a16="http://schemas.microsoft.com/office/drawing/2014/main" id="{80D6E8D1-FA12-4268-49F0-A35727A8578B}"/>
              </a:ext>
            </a:extLst>
          </p:cNvPr>
          <p:cNvPicPr preferRelativeResize="0"/>
          <p:nvPr/>
        </p:nvPicPr>
        <p:blipFill rotWithShape="1">
          <a:blip r:embed="rId7">
            <a:alphaModFix/>
          </a:blip>
          <a:srcRect/>
          <a:stretch/>
        </p:blipFill>
        <p:spPr>
          <a:xfrm>
            <a:off x="3538859" y="3865987"/>
            <a:ext cx="190195" cy="190195"/>
          </a:xfrm>
          <a:prstGeom prst="rect">
            <a:avLst/>
          </a:prstGeom>
          <a:noFill/>
          <a:ln>
            <a:noFill/>
          </a:ln>
        </p:spPr>
      </p:pic>
      <p:sp>
        <p:nvSpPr>
          <p:cNvPr id="73" name="Google Shape;268;p8">
            <a:extLst>
              <a:ext uri="{FF2B5EF4-FFF2-40B4-BE49-F238E27FC236}">
                <a16:creationId xmlns:a16="http://schemas.microsoft.com/office/drawing/2014/main" id="{B206A2AF-53BF-06C9-0C90-9336F5BC72E5}"/>
              </a:ext>
            </a:extLst>
          </p:cNvPr>
          <p:cNvSpPr/>
          <p:nvPr/>
        </p:nvSpPr>
        <p:spPr>
          <a:xfrm>
            <a:off x="3944853" y="3747848"/>
            <a:ext cx="1873192" cy="219456"/>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2A4A"/>
              </a:buClr>
              <a:buSzPts val="1150"/>
              <a:buFont typeface="Calibri"/>
              <a:buNone/>
            </a:pPr>
            <a:r>
              <a:rPr lang="en-US" sz="1400" b="1" i="0" u="none" strike="noStrike" cap="none">
                <a:solidFill>
                  <a:srgbClr val="1B2A4A"/>
                </a:solidFill>
                <a:latin typeface="Calibri"/>
                <a:ea typeface="Calibri"/>
                <a:cs typeface="Calibri"/>
                <a:sym typeface="Calibri"/>
              </a:rPr>
              <a:t>DC5 · Workflow support</a:t>
            </a:r>
            <a:endParaRPr sz="1400" b="0" i="0" u="none" strike="noStrike" cap="none">
              <a:solidFill>
                <a:schemeClr val="dk1"/>
              </a:solidFill>
              <a:latin typeface="Calibri"/>
              <a:ea typeface="Calibri"/>
              <a:cs typeface="Calibri"/>
              <a:sym typeface="Calibri"/>
            </a:endParaRPr>
          </a:p>
        </p:txBody>
      </p:sp>
      <p:sp>
        <p:nvSpPr>
          <p:cNvPr id="74" name="Google Shape;269;p8">
            <a:extLst>
              <a:ext uri="{FF2B5EF4-FFF2-40B4-BE49-F238E27FC236}">
                <a16:creationId xmlns:a16="http://schemas.microsoft.com/office/drawing/2014/main" id="{8F144C9A-BCCF-B67D-C157-AE5F711B5EE7}"/>
              </a:ext>
            </a:extLst>
          </p:cNvPr>
          <p:cNvSpPr/>
          <p:nvPr/>
        </p:nvSpPr>
        <p:spPr>
          <a:xfrm>
            <a:off x="3944853" y="4152757"/>
            <a:ext cx="2194560" cy="219456"/>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5C6470"/>
              </a:buClr>
              <a:buSzPts val="950"/>
              <a:buFont typeface="Calibri"/>
              <a:buNone/>
            </a:pPr>
            <a:r>
              <a:rPr lang="en-US" sz="1400" b="0" i="0" u="none" strike="noStrike" cap="none">
                <a:solidFill>
                  <a:srgbClr val="5C6470"/>
                </a:solidFill>
                <a:latin typeface="Calibri"/>
                <a:ea typeface="Calibri"/>
                <a:cs typeface="Calibri"/>
                <a:sym typeface="Calibri"/>
              </a:rPr>
              <a:t>Undo/redo, action timeline, and side-by-side comparison across sources.</a:t>
            </a:r>
            <a:endParaRPr sz="1400" b="0" i="0" u="none" strike="noStrike" cap="none">
              <a:solidFill>
                <a:schemeClr val="dk1"/>
              </a:solidFill>
              <a:latin typeface="Calibri"/>
              <a:ea typeface="Calibri"/>
              <a:cs typeface="Calibri"/>
              <a:sym typeface="Calibri"/>
            </a:endParaRPr>
          </a:p>
        </p:txBody>
      </p:sp>
      <p:sp>
        <p:nvSpPr>
          <p:cNvPr id="78" name="Google Shape;277;p8">
            <a:extLst>
              <a:ext uri="{FF2B5EF4-FFF2-40B4-BE49-F238E27FC236}">
                <a16:creationId xmlns:a16="http://schemas.microsoft.com/office/drawing/2014/main" id="{FBEC57E8-4E2F-212B-C0D0-E8AD841E2B8B}"/>
              </a:ext>
            </a:extLst>
          </p:cNvPr>
          <p:cNvSpPr/>
          <p:nvPr/>
        </p:nvSpPr>
        <p:spPr>
          <a:xfrm>
            <a:off x="6517960" y="3997606"/>
            <a:ext cx="2549128" cy="268691"/>
          </a:xfrm>
          <a:prstGeom prst="rect">
            <a:avLst/>
          </a:prstGeom>
          <a:noFill/>
          <a:ln>
            <a:noFill/>
          </a:ln>
        </p:spPr>
        <p:txBody>
          <a:bodyPr spcFirstLastPara="1" wrap="square" lIns="0" tIns="0" rIns="0" bIns="0" anchor="ctr" anchorCtr="0">
            <a:noAutofit/>
          </a:bodyPr>
          <a:lstStyle/>
          <a:p>
            <a:pPr marL="0" marR="0" lvl="0" indent="0" algn="l" rtl="0">
              <a:lnSpc>
                <a:spcPct val="127777"/>
              </a:lnSpc>
              <a:spcBef>
                <a:spcPts val="0"/>
              </a:spcBef>
              <a:spcAft>
                <a:spcPts val="0"/>
              </a:spcAft>
              <a:buClr>
                <a:srgbClr val="5C6470"/>
              </a:buClr>
              <a:buSzPts val="900"/>
              <a:buFont typeface="Calibri"/>
              <a:buNone/>
            </a:pPr>
            <a:r>
              <a:rPr lang="en-US" sz="1400" b="1" i="0" u="none" strike="noStrike" cap="none">
                <a:latin typeface="Calibri"/>
                <a:ea typeface="Calibri"/>
                <a:cs typeface="Calibri"/>
                <a:sym typeface="Calibri"/>
              </a:rPr>
              <a:t>Design lesson</a:t>
            </a:r>
            <a:r>
              <a:rPr lang="en-US" sz="1400" b="0" i="0" u="none" strike="noStrike" cap="none">
                <a:latin typeface="Calibri"/>
                <a:ea typeface="Calibri"/>
                <a:cs typeface="Calibri"/>
                <a:sym typeface="Calibri"/>
              </a:rPr>
              <a:t>: requirements were elicited from failing workflows — then iterated in co-design.</a:t>
            </a:r>
            <a:endParaRPr sz="1400" b="0" i="0" u="none" strike="noStrike" cap="none">
              <a:latin typeface="Calibri"/>
              <a:ea typeface="Calibri"/>
              <a:cs typeface="Calibri"/>
              <a:sym typeface="Calibri"/>
            </a:endParaRPr>
          </a:p>
        </p:txBody>
      </p:sp>
      <p:sp>
        <p:nvSpPr>
          <p:cNvPr id="79" name="Shape 10">
            <a:extLst>
              <a:ext uri="{FF2B5EF4-FFF2-40B4-BE49-F238E27FC236}">
                <a16:creationId xmlns:a16="http://schemas.microsoft.com/office/drawing/2014/main" id="{8CCC595A-AA3E-301E-819B-3168A9309694}"/>
              </a:ext>
            </a:extLst>
          </p:cNvPr>
          <p:cNvSpPr/>
          <p:nvPr/>
        </p:nvSpPr>
        <p:spPr>
          <a:xfrm>
            <a:off x="6175782" y="4029259"/>
            <a:ext cx="273598" cy="260538"/>
          </a:xfrm>
          <a:prstGeom prst="roundRect">
            <a:avLst>
              <a:gd name="adj" fmla="val 18824"/>
            </a:avLst>
          </a:prstGeom>
          <a:solidFill>
            <a:srgbClr val="E0156F"/>
          </a:solidFill>
          <a:ln/>
        </p:spPr>
        <p:txBody>
          <a:bodyPr/>
          <a:lstStyle/>
          <a:p>
            <a:endParaRPr lang="en-SE"/>
          </a:p>
        </p:txBody>
      </p:sp>
      <p:pic>
        <p:nvPicPr>
          <p:cNvPr id="80" name="Image 2" descr="preencoded.png">
            <a:extLst>
              <a:ext uri="{FF2B5EF4-FFF2-40B4-BE49-F238E27FC236}">
                <a16:creationId xmlns:a16="http://schemas.microsoft.com/office/drawing/2014/main" id="{C2C30E2A-5AD3-3BCF-2D59-A311154FA818}"/>
              </a:ext>
            </a:extLst>
          </p:cNvPr>
          <p:cNvPicPr>
            <a:picLocks noChangeAspect="1"/>
          </p:cNvPicPr>
          <p:nvPr/>
        </p:nvPicPr>
        <p:blipFill>
          <a:blip r:embed="rId8"/>
          <a:stretch>
            <a:fillRect/>
          </a:stretch>
        </p:blipFill>
        <p:spPr>
          <a:xfrm>
            <a:off x="6244648" y="4097363"/>
            <a:ext cx="128724" cy="122579"/>
          </a:xfrm>
          <a:prstGeom prst="rect">
            <a:avLst/>
          </a:prstGeom>
        </p:spPr>
      </p:pic>
    </p:spTree>
    <p:extLst>
      <p:ext uri="{BB962C8B-B14F-4D97-AF65-F5344CB8AC3E}">
        <p14:creationId xmlns:p14="http://schemas.microsoft.com/office/powerpoint/2010/main" val="7226467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4"/>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9"/>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60"/>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61"/>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66"/>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4"/>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5"/>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6"/>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8"/>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25"/>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56"/>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48"/>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43"/>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53"/>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54"/>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grpId="0" nodeType="clickEffect">
                                  <p:stCondLst>
                                    <p:cond delay="0"/>
                                  </p:stCondLst>
                                  <p:childTnLst>
                                    <p:set>
                                      <p:cBhvr>
                                        <p:cTn id="64" dur="1" fill="hold">
                                          <p:stCondLst>
                                            <p:cond delay="0"/>
                                          </p:stCondLst>
                                        </p:cTn>
                                        <p:tgtEl>
                                          <p:spTgt spid="67"/>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68"/>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69"/>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70"/>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26"/>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27"/>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28"/>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30"/>
                                        </p:tgtEl>
                                        <p:attrNameLst>
                                          <p:attrName>style.visibility</p:attrName>
                                        </p:attrNameLst>
                                      </p:cBhvr>
                                      <p:to>
                                        <p:strVal val="visible"/>
                                      </p:to>
                                    </p:set>
                                  </p:childTnLst>
                                </p:cTn>
                              </p:par>
                            </p:childTnLst>
                          </p:cTn>
                        </p:par>
                      </p:childTnLst>
                    </p:cTn>
                  </p:par>
                  <p:par>
                    <p:cTn id="81" fill="hold">
                      <p:stCondLst>
                        <p:cond delay="indefinite"/>
                      </p:stCondLst>
                      <p:childTnLst>
                        <p:par>
                          <p:cTn id="82" fill="hold">
                            <p:stCondLst>
                              <p:cond delay="0"/>
                            </p:stCondLst>
                            <p:childTnLst>
                              <p:par>
                                <p:cTn id="83" presetID="1" presetClass="entr" presetSubtype="0" fill="hold" grpId="0" nodeType="clickEffect">
                                  <p:stCondLst>
                                    <p:cond delay="0"/>
                                  </p:stCondLst>
                                  <p:childTnLst>
                                    <p:set>
                                      <p:cBhvr>
                                        <p:cTn id="84" dur="1" fill="hold">
                                          <p:stCondLst>
                                            <p:cond delay="0"/>
                                          </p:stCondLst>
                                        </p:cTn>
                                        <p:tgtEl>
                                          <p:spTgt spid="32"/>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58"/>
                                        </p:tgtEl>
                                        <p:attrNameLst>
                                          <p:attrName>style.visibility</p:attrName>
                                        </p:attrNameLst>
                                      </p:cBhvr>
                                      <p:to>
                                        <p:strVal val="visible"/>
                                      </p:to>
                                    </p:set>
                                  </p:childTnLst>
                                </p:cTn>
                              </p:par>
                              <p:par>
                                <p:cTn id="87" presetID="1" presetClass="entr" presetSubtype="0" fill="hold" nodeType="withEffect">
                                  <p:stCondLst>
                                    <p:cond delay="0"/>
                                  </p:stCondLst>
                                  <p:childTnLst>
                                    <p:set>
                                      <p:cBhvr>
                                        <p:cTn id="88" dur="1" fill="hold">
                                          <p:stCondLst>
                                            <p:cond delay="0"/>
                                          </p:stCondLst>
                                        </p:cTn>
                                        <p:tgtEl>
                                          <p:spTgt spid="72"/>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71"/>
                                        </p:tgtEl>
                                        <p:attrNameLst>
                                          <p:attrName>style.visibility</p:attrName>
                                        </p:attrNameLst>
                                      </p:cBhvr>
                                      <p:to>
                                        <p:strVal val="visible"/>
                                      </p:to>
                                    </p:set>
                                  </p:childTnLst>
                                </p:cTn>
                              </p:par>
                              <p:par>
                                <p:cTn id="91" presetID="1" presetClass="entr" presetSubtype="0" fill="hold" grpId="0" nodeType="withEffect">
                                  <p:stCondLst>
                                    <p:cond delay="0"/>
                                  </p:stCondLst>
                                  <p:childTnLst>
                                    <p:set>
                                      <p:cBhvr>
                                        <p:cTn id="92" dur="1" fill="hold">
                                          <p:stCondLst>
                                            <p:cond delay="0"/>
                                          </p:stCondLst>
                                        </p:cTn>
                                        <p:tgtEl>
                                          <p:spTgt spid="73"/>
                                        </p:tgtEl>
                                        <p:attrNameLst>
                                          <p:attrName>style.visibility</p:attrName>
                                        </p:attrNameLst>
                                      </p:cBhvr>
                                      <p:to>
                                        <p:strVal val="visible"/>
                                      </p:to>
                                    </p:set>
                                  </p:childTnLst>
                                </p:cTn>
                              </p:par>
                              <p:par>
                                <p:cTn id="93" presetID="1" presetClass="entr" presetSubtype="0" fill="hold" grpId="0" nodeType="withEffect">
                                  <p:stCondLst>
                                    <p:cond delay="0"/>
                                  </p:stCondLst>
                                  <p:childTnLst>
                                    <p:set>
                                      <p:cBhvr>
                                        <p:cTn id="94" dur="1" fill="hold">
                                          <p:stCondLst>
                                            <p:cond delay="0"/>
                                          </p:stCondLst>
                                        </p:cTn>
                                        <p:tgtEl>
                                          <p:spTgt spid="74"/>
                                        </p:tgtEl>
                                        <p:attrNameLst>
                                          <p:attrName>style.visibility</p:attrName>
                                        </p:attrNameLst>
                                      </p:cBhvr>
                                      <p:to>
                                        <p:strVal val="visible"/>
                                      </p:to>
                                    </p:set>
                                  </p:childTnLst>
                                </p:cTn>
                              </p:par>
                            </p:childTnLst>
                          </p:cTn>
                        </p:par>
                      </p:childTnLst>
                    </p:cTn>
                  </p:par>
                  <p:par>
                    <p:cTn id="95" fill="hold">
                      <p:stCondLst>
                        <p:cond delay="indefinite"/>
                      </p:stCondLst>
                      <p:childTnLst>
                        <p:par>
                          <p:cTn id="96" fill="hold">
                            <p:stCondLst>
                              <p:cond delay="0"/>
                            </p:stCondLst>
                            <p:childTnLst>
                              <p:par>
                                <p:cTn id="97" presetID="1" presetClass="entr" presetSubtype="0" fill="hold" grpId="0" nodeType="clickEffect">
                                  <p:stCondLst>
                                    <p:cond delay="0"/>
                                  </p:stCondLst>
                                  <p:childTnLst>
                                    <p:set>
                                      <p:cBhvr>
                                        <p:cTn id="98" dur="1" fill="hold">
                                          <p:stCondLst>
                                            <p:cond delay="0"/>
                                          </p:stCondLst>
                                        </p:cTn>
                                        <p:tgtEl>
                                          <p:spTgt spid="81"/>
                                        </p:tgtEl>
                                        <p:attrNameLst>
                                          <p:attrName>style.visibility</p:attrName>
                                        </p:attrNameLst>
                                      </p:cBhvr>
                                      <p:to>
                                        <p:strVal val="visible"/>
                                      </p:to>
                                    </p:set>
                                  </p:childTnLst>
                                </p:cTn>
                              </p:par>
                              <p:par>
                                <p:cTn id="99" presetID="1" presetClass="entr" presetSubtype="0" fill="hold" grpId="0" nodeType="withEffect">
                                  <p:stCondLst>
                                    <p:cond delay="0"/>
                                  </p:stCondLst>
                                  <p:childTnLst>
                                    <p:set>
                                      <p:cBhvr>
                                        <p:cTn id="100" dur="1" fill="hold">
                                          <p:stCondLst>
                                            <p:cond delay="0"/>
                                          </p:stCondLst>
                                        </p:cTn>
                                        <p:tgtEl>
                                          <p:spTgt spid="78"/>
                                        </p:tgtEl>
                                        <p:attrNameLst>
                                          <p:attrName>style.visibility</p:attrName>
                                        </p:attrNameLst>
                                      </p:cBhvr>
                                      <p:to>
                                        <p:strVal val="visible"/>
                                      </p:to>
                                    </p:set>
                                  </p:childTnLst>
                                </p:cTn>
                              </p:par>
                              <p:par>
                                <p:cTn id="101" presetID="1" presetClass="entr" presetSubtype="0" fill="hold" grpId="0" nodeType="withEffect">
                                  <p:stCondLst>
                                    <p:cond delay="0"/>
                                  </p:stCondLst>
                                  <p:childTnLst>
                                    <p:set>
                                      <p:cBhvr>
                                        <p:cTn id="102" dur="1" fill="hold">
                                          <p:stCondLst>
                                            <p:cond delay="0"/>
                                          </p:stCondLst>
                                        </p:cTn>
                                        <p:tgtEl>
                                          <p:spTgt spid="79"/>
                                        </p:tgtEl>
                                        <p:attrNameLst>
                                          <p:attrName>style.visibility</p:attrName>
                                        </p:attrNameLst>
                                      </p:cBhvr>
                                      <p:to>
                                        <p:strVal val="visible"/>
                                      </p:to>
                                    </p:set>
                                  </p:childTnLst>
                                </p:cTn>
                              </p:par>
                              <p:par>
                                <p:cTn id="103" presetID="1" presetClass="entr" presetSubtype="0" fill="hold" nodeType="withEffect">
                                  <p:stCondLst>
                                    <p:cond delay="0"/>
                                  </p:stCondLst>
                                  <p:childTnLst>
                                    <p:set>
                                      <p:cBhvr>
                                        <p:cTn id="104" dur="1" fill="hold">
                                          <p:stCondLst>
                                            <p:cond delay="0"/>
                                          </p:stCondLst>
                                        </p:cTn>
                                        <p:tgtEl>
                                          <p:spTgt spid="8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 grpId="0" animBg="1"/>
      <p:bldP spid="56" grpId="0" animBg="1"/>
      <p:bldP spid="55" grpId="0" animBg="1"/>
      <p:bldP spid="7" grpId="0" animBg="1"/>
      <p:bldP spid="8" grpId="0" animBg="1"/>
      <p:bldP spid="11" grpId="0" animBg="1"/>
      <p:bldP spid="12" grpId="0" animBg="1"/>
      <p:bldP spid="13" grpId="0" animBg="1"/>
      <p:bldP spid="14" grpId="0" animBg="1"/>
      <p:bldP spid="15" grpId="0" animBg="1"/>
      <p:bldP spid="16" grpId="0" animBg="1"/>
      <p:bldP spid="18" grpId="0" animBg="1"/>
      <p:bldP spid="25" grpId="0" animBg="1"/>
      <p:bldP spid="26" grpId="0" animBg="1"/>
      <p:bldP spid="27" grpId="0" animBg="1"/>
      <p:bldP spid="28" grpId="0" animBg="1"/>
      <p:bldP spid="30" grpId="0" animBg="1"/>
      <p:bldP spid="32" grpId="0" animBg="1"/>
      <p:bldP spid="34" grpId="0" animBg="1"/>
      <p:bldP spid="40" grpId="0"/>
      <p:bldP spid="42" grpId="0"/>
      <p:bldP spid="43" grpId="0" animBg="1"/>
      <p:bldP spid="53" grpId="0"/>
      <p:bldP spid="54" grpId="0"/>
      <p:bldP spid="58" grpId="0" animBg="1"/>
      <p:bldP spid="59" grpId="0" animBg="1"/>
      <p:bldP spid="61" grpId="0"/>
      <p:bldP spid="66" grpId="0"/>
      <p:bldP spid="67" grpId="0" animBg="1"/>
      <p:bldP spid="69" grpId="0"/>
      <p:bldP spid="70" grpId="0"/>
      <p:bldP spid="71" grpId="0" animBg="1"/>
      <p:bldP spid="73" grpId="0"/>
      <p:bldP spid="74" grpId="0"/>
      <p:bldP spid="78" grpId="0"/>
      <p:bldP spid="79" grpId="0" animBg="1"/>
    </p:bldLst>
  </p:timing>
</p:sld>
</file>

<file path=ppt/slides/slide9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EE3EB7DD-13F6-4BCB-9E13-8B10FCD5B07C}"/>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E7E81556-36A3-998F-327A-29C8669DB439}"/>
              </a:ext>
            </a:extLst>
          </p:cNvPr>
          <p:cNvSpPr/>
          <p:nvPr/>
        </p:nvSpPr>
        <p:spPr>
          <a:xfrm>
            <a:off x="457200" y="301752"/>
            <a:ext cx="3840480" cy="274320"/>
          </a:xfrm>
          <a:prstGeom prst="rect">
            <a:avLst/>
          </a:prstGeom>
          <a:noFill/>
          <a:ln/>
        </p:spPr>
        <p:txBody>
          <a:bodyPr wrap="square" lIns="0" tIns="0" rIns="0" bIns="0" rtlCol="0" anchor="ctr"/>
          <a:lstStyle/>
          <a:p>
            <a:r>
              <a:rPr lang="en-US" sz="1100" b="1" kern="0" spc="200">
                <a:solidFill>
                  <a:srgbClr val="004791"/>
                </a:solidFill>
                <a:latin typeface="Calibri"/>
                <a:ea typeface="Calibri"/>
                <a:cs typeface="Calibri"/>
              </a:rPr>
              <a:t>THIRD GENERATION</a:t>
            </a:r>
            <a:endParaRPr lang="en-US"/>
          </a:p>
        </p:txBody>
      </p:sp>
      <p:sp>
        <p:nvSpPr>
          <p:cNvPr id="9" name="Text 7">
            <a:extLst>
              <a:ext uri="{FF2B5EF4-FFF2-40B4-BE49-F238E27FC236}">
                <a16:creationId xmlns:a16="http://schemas.microsoft.com/office/drawing/2014/main" id="{97302B24-69E1-1F7C-12E3-860BBD2A4F6A}"/>
              </a:ext>
            </a:extLst>
          </p:cNvPr>
          <p:cNvSpPr/>
          <p:nvPr/>
        </p:nvSpPr>
        <p:spPr>
          <a:xfrm>
            <a:off x="457200" y="868680"/>
            <a:ext cx="7955280" cy="822960"/>
          </a:xfrm>
          <a:prstGeom prst="rect">
            <a:avLst/>
          </a:prstGeom>
          <a:noFill/>
          <a:ln/>
        </p:spPr>
        <p:txBody>
          <a:bodyPr wrap="square" lIns="0" tIns="0" rIns="0" bIns="0" rtlCol="0" anchor="ctr"/>
          <a:lstStyle/>
          <a:p>
            <a:r>
              <a:rPr lang="en-US" sz="2800" b="1">
                <a:solidFill>
                  <a:srgbClr val="1B2A4A"/>
                </a:solidFill>
                <a:latin typeface="Bookman Old Style"/>
              </a:rPr>
              <a:t>Candidate Heatmap</a:t>
            </a:r>
            <a:endParaRPr lang="en-US" sz="2800"/>
          </a:p>
        </p:txBody>
      </p:sp>
      <p:sp>
        <p:nvSpPr>
          <p:cNvPr id="20" name="Text 17">
            <a:extLst>
              <a:ext uri="{FF2B5EF4-FFF2-40B4-BE49-F238E27FC236}">
                <a16:creationId xmlns:a16="http://schemas.microsoft.com/office/drawing/2014/main" id="{90606F15-AC68-539A-046E-95A1DAB51011}"/>
              </a:ext>
            </a:extLst>
          </p:cNvPr>
          <p:cNvSpPr/>
          <p:nvPr/>
        </p:nvSpPr>
        <p:spPr>
          <a:xfrm>
            <a:off x="457200" y="4832604"/>
            <a:ext cx="2743200" cy="146304"/>
          </a:xfrm>
          <a:prstGeom prst="rect">
            <a:avLst/>
          </a:prstGeom>
          <a:noFill/>
          <a:ln/>
        </p:spPr>
        <p:txBody>
          <a:bodyPr wrap="square" lIns="0" tIns="0" rIns="0" bIns="0" rtlCol="0" anchor="ctr"/>
          <a:lstStyle/>
          <a:p>
            <a:pPr marL="0" indent="0" algn="l">
              <a:buNone/>
            </a:pPr>
            <a:r>
              <a:rPr lang="en-US" sz="800" b="1" kern="0" spc="100">
                <a:solidFill>
                  <a:srgbClr val="004791"/>
                </a:solidFill>
                <a:latin typeface="Calibri" pitchFamily="34" charset="0"/>
                <a:ea typeface="Calibri" pitchFamily="34" charset="-122"/>
                <a:cs typeface="Calibri" pitchFamily="34" charset="-120"/>
              </a:rPr>
              <a:t>KTH</a:t>
            </a:r>
            <a:r>
              <a:rPr lang="en-US" sz="800" kern="0" spc="100">
                <a:solidFill>
                  <a:srgbClr val="C9C3BB"/>
                </a:solidFill>
                <a:latin typeface="Calibri" pitchFamily="34" charset="0"/>
                <a:ea typeface="Calibri" pitchFamily="34" charset="-122"/>
                <a:cs typeface="Calibri" pitchFamily="34" charset="-120"/>
              </a:rPr>
              <a:t>  /  </a:t>
            </a:r>
            <a:r>
              <a:rPr lang="en-US" sz="800" b="1" kern="0" spc="100">
                <a:solidFill>
                  <a:srgbClr val="57068C"/>
                </a:solidFill>
                <a:latin typeface="Calibri" pitchFamily="34" charset="0"/>
                <a:ea typeface="Calibri" pitchFamily="34" charset="-122"/>
                <a:cs typeface="Calibri" pitchFamily="34" charset="-120"/>
              </a:rPr>
              <a:t>NYU</a:t>
            </a:r>
            <a:r>
              <a:rPr lang="en-US" sz="800" kern="0" spc="100">
                <a:solidFill>
                  <a:srgbClr val="C9C3BB"/>
                </a:solidFill>
                <a:latin typeface="Calibri" pitchFamily="34" charset="0"/>
                <a:ea typeface="Calibri" pitchFamily="34" charset="-122"/>
                <a:cs typeface="Calibri" pitchFamily="34" charset="-120"/>
              </a:rPr>
              <a:t>  /  </a:t>
            </a:r>
            <a:r>
              <a:rPr lang="en-US" sz="800" b="1" kern="0" spc="100">
                <a:solidFill>
                  <a:srgbClr val="0066B3"/>
                </a:solidFill>
                <a:latin typeface="Calibri" pitchFamily="34" charset="0"/>
                <a:ea typeface="Calibri" pitchFamily="34" charset="-122"/>
                <a:cs typeface="Calibri" pitchFamily="34" charset="-120"/>
              </a:rPr>
              <a:t>TU Wien</a:t>
            </a:r>
            <a:endParaRPr lang="en-US" sz="800"/>
          </a:p>
        </p:txBody>
      </p:sp>
      <p:sp>
        <p:nvSpPr>
          <p:cNvPr id="21" name="Text 18">
            <a:extLst>
              <a:ext uri="{FF2B5EF4-FFF2-40B4-BE49-F238E27FC236}">
                <a16:creationId xmlns:a16="http://schemas.microsoft.com/office/drawing/2014/main" id="{45849EBF-8A42-477F-B87A-A083591BFC43}"/>
              </a:ext>
            </a:extLst>
          </p:cNvPr>
          <p:cNvSpPr/>
          <p:nvPr/>
        </p:nvSpPr>
        <p:spPr>
          <a:xfrm>
            <a:off x="5486400" y="4823460"/>
            <a:ext cx="2743200" cy="164592"/>
          </a:xfrm>
          <a:prstGeom prst="rect">
            <a:avLst/>
          </a:prstGeom>
          <a:noFill/>
          <a:ln/>
        </p:spPr>
        <p:txBody>
          <a:bodyPr wrap="square" lIns="0" tIns="0" rIns="0" bIns="0" rtlCol="0" anchor="ctr"/>
          <a:lstStyle/>
          <a:p>
            <a:pPr algn="r"/>
            <a:r>
              <a:rPr lang="en-US" sz="1400" b="0" i="0" u="none" strike="noStrike" baseline="0">
                <a:solidFill>
                  <a:srgbClr val="FFFFFF"/>
                </a:solidFill>
                <a:latin typeface="Calibri"/>
              </a:rPr>
              <a:t>1</a:t>
            </a:r>
            <a:r>
              <a:rPr lang="en-US" sz="1400" b="0" i="0">
                <a:solidFill>
                  <a:srgbClr val="000000"/>
                </a:solidFill>
                <a:latin typeface="Calibri"/>
                <a:ea typeface="Calibri"/>
                <a:cs typeface="Calibri"/>
              </a:rPr>
              <a:t>​</a:t>
            </a:r>
            <a:endParaRPr lang="en-US"/>
          </a:p>
        </p:txBody>
      </p:sp>
      <p:sp>
        <p:nvSpPr>
          <p:cNvPr id="22" name="Text 19">
            <a:extLst>
              <a:ext uri="{FF2B5EF4-FFF2-40B4-BE49-F238E27FC236}">
                <a16:creationId xmlns:a16="http://schemas.microsoft.com/office/drawing/2014/main" id="{B16CF0AF-24F7-C817-D1D3-2B959ACCCDE9}"/>
              </a:ext>
            </a:extLst>
          </p:cNvPr>
          <p:cNvSpPr/>
          <p:nvPr/>
        </p:nvSpPr>
        <p:spPr>
          <a:xfrm>
            <a:off x="8321040" y="4823460"/>
            <a:ext cx="365760" cy="164592"/>
          </a:xfrm>
          <a:prstGeom prst="rect">
            <a:avLst/>
          </a:prstGeom>
          <a:noFill/>
          <a:ln/>
        </p:spPr>
        <p:txBody>
          <a:bodyPr wrap="square" lIns="0" tIns="0" rIns="0" bIns="0" rtlCol="0" anchor="ctr"/>
          <a:lstStyle/>
          <a:p>
            <a:pPr marL="0" indent="0" algn="r">
              <a:buNone/>
            </a:pPr>
            <a:fld id="{00000000-0000-0000-0000-000000000046}" type="slidenum">
              <a:rPr lang="en-US" sz="800">
                <a:solidFill>
                  <a:srgbClr val="5C6470"/>
                </a:solidFill>
                <a:latin typeface="Calibri" pitchFamily="34" charset="0"/>
                <a:ea typeface="Calibri" pitchFamily="34" charset="-122"/>
                <a:cs typeface="Calibri" pitchFamily="34" charset="-120"/>
              </a:rPr>
              <a:t>98</a:t>
            </a:fld>
            <a:endParaRPr lang="en-US" sz="800"/>
          </a:p>
        </p:txBody>
      </p:sp>
      <p:sp>
        <p:nvSpPr>
          <p:cNvPr id="23" name="Footer Divider">
            <a:extLst>
              <a:ext uri="{FF2B5EF4-FFF2-40B4-BE49-F238E27FC236}">
                <a16:creationId xmlns:a16="http://schemas.microsoft.com/office/drawing/2014/main" id="{C7C0CA37-3F10-1CF3-2D6E-3DFA7574EEAB}"/>
              </a:ext>
            </a:extLst>
          </p:cNvPr>
          <p:cNvSpPr/>
          <p:nvPr/>
        </p:nvSpPr>
        <p:spPr>
          <a:xfrm>
            <a:off x="457200" y="4721380"/>
            <a:ext cx="8229600" cy="9525"/>
          </a:xfrm>
          <a:prstGeom prst="rect">
            <a:avLst/>
          </a:prstGeom>
          <a:solidFill>
            <a:srgbClr val="C9C3BB"/>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SE"/>
          </a:p>
        </p:txBody>
      </p:sp>
      <p:sp>
        <p:nvSpPr>
          <p:cNvPr id="76" name="TextBox 75">
            <a:extLst>
              <a:ext uri="{FF2B5EF4-FFF2-40B4-BE49-F238E27FC236}">
                <a16:creationId xmlns:a16="http://schemas.microsoft.com/office/drawing/2014/main" id="{E3BACCD0-9B1C-5756-360E-9D8EA2996FCC}"/>
              </a:ext>
            </a:extLst>
          </p:cNvPr>
          <p:cNvSpPr txBox="1"/>
          <p:nvPr/>
        </p:nvSpPr>
        <p:spPr>
          <a:xfrm>
            <a:off x="4837814" y="4286250"/>
            <a:ext cx="192716"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solidFill>
                  <a:srgbClr val="FFFFFF"/>
                </a:solidFill>
                <a:latin typeface="Calibri"/>
              </a:rPr>
              <a:t>2</a:t>
            </a:r>
            <a:endParaRPr lang="en-US" sz="1400">
              <a:ea typeface="Calibri"/>
              <a:cs typeface="Calibri"/>
            </a:endParaRPr>
          </a:p>
          <a:p>
            <a:pPr algn="ctr"/>
            <a:endParaRPr lang="en-US"/>
          </a:p>
        </p:txBody>
      </p:sp>
      <p:sp>
        <p:nvSpPr>
          <p:cNvPr id="77" name="TextBox 76">
            <a:extLst>
              <a:ext uri="{FF2B5EF4-FFF2-40B4-BE49-F238E27FC236}">
                <a16:creationId xmlns:a16="http://schemas.microsoft.com/office/drawing/2014/main" id="{2C3DD046-8294-97E0-D30A-6CA57BA1C144}"/>
              </a:ext>
            </a:extLst>
          </p:cNvPr>
          <p:cNvSpPr txBox="1"/>
          <p:nvPr/>
        </p:nvSpPr>
        <p:spPr>
          <a:xfrm>
            <a:off x="6239983" y="4292895"/>
            <a:ext cx="245878"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solidFill>
                  <a:srgbClr val="FFFFFF"/>
                </a:solidFill>
                <a:ea typeface="Calibri"/>
                <a:cs typeface="Calibri"/>
              </a:rPr>
              <a:t>3</a:t>
            </a:r>
          </a:p>
          <a:p>
            <a:pPr algn="ctr"/>
            <a:endParaRPr lang="en-US"/>
          </a:p>
        </p:txBody>
      </p:sp>
      <p:sp>
        <p:nvSpPr>
          <p:cNvPr id="3" name="Text 18">
            <a:extLst>
              <a:ext uri="{FF2B5EF4-FFF2-40B4-BE49-F238E27FC236}">
                <a16:creationId xmlns:a16="http://schemas.microsoft.com/office/drawing/2014/main" id="{DC981E01-FE33-5543-1437-D30791FDCB12}"/>
              </a:ext>
            </a:extLst>
          </p:cNvPr>
          <p:cNvSpPr/>
          <p:nvPr/>
        </p:nvSpPr>
        <p:spPr>
          <a:xfrm>
            <a:off x="5486400" y="4822899"/>
            <a:ext cx="2743200" cy="164592"/>
          </a:xfrm>
          <a:prstGeom prst="rect">
            <a:avLst/>
          </a:prstGeom>
          <a:noFill/>
          <a:ln/>
        </p:spPr>
        <p:txBody>
          <a:bodyPr wrap="square" lIns="0" tIns="0" rIns="0" bIns="0" rtlCol="0" anchor="ctr"/>
          <a:lstStyle/>
          <a:p>
            <a:pPr algn="r"/>
            <a:r>
              <a:rPr lang="en-US" sz="800">
                <a:solidFill>
                  <a:srgbClr val="5C6470"/>
                </a:solidFill>
                <a:latin typeface="Calibri"/>
                <a:ea typeface="Calibri"/>
                <a:cs typeface="Calibri"/>
              </a:rPr>
              <a:t>Christos Koutras</a:t>
            </a:r>
            <a:endParaRPr lang="en-US"/>
          </a:p>
        </p:txBody>
      </p:sp>
      <p:sp>
        <p:nvSpPr>
          <p:cNvPr id="7" name="Shape 13">
            <a:extLst>
              <a:ext uri="{FF2B5EF4-FFF2-40B4-BE49-F238E27FC236}">
                <a16:creationId xmlns:a16="http://schemas.microsoft.com/office/drawing/2014/main" id="{A2FDA8C7-64EE-37C7-2905-23FCA4D484B1}"/>
              </a:ext>
            </a:extLst>
          </p:cNvPr>
          <p:cNvSpPr/>
          <p:nvPr/>
        </p:nvSpPr>
        <p:spPr>
          <a:xfrm>
            <a:off x="457200" y="1593236"/>
            <a:ext cx="8229600" cy="2798064"/>
          </a:xfrm>
          <a:prstGeom prst="roundRect">
            <a:avLst>
              <a:gd name="adj" fmla="val 2288"/>
            </a:avLst>
          </a:prstGeom>
          <a:solidFill>
            <a:srgbClr val="FFFFFF"/>
          </a:solidFill>
          <a:ln w="12700">
            <a:solidFill>
              <a:srgbClr val="D8D2CB"/>
            </a:solidFill>
            <a:prstDash val="solid"/>
          </a:ln>
          <a:effectLst>
            <a:outerShdw blurRad="76200" dist="25400" dir="5400000" algn="bl" rotWithShape="0">
              <a:srgbClr val="9AA0A8">
                <a:alpha val="35000"/>
              </a:srgbClr>
            </a:outerShdw>
          </a:effectLst>
        </p:spPr>
        <p:txBody>
          <a:bodyPr/>
          <a:lstStyle/>
          <a:p>
            <a:endParaRPr lang="en-US"/>
          </a:p>
        </p:txBody>
      </p:sp>
      <p:pic>
        <p:nvPicPr>
          <p:cNvPr id="8" name="Image 0" descr="img/heatmap.png">
            <a:extLst>
              <a:ext uri="{FF2B5EF4-FFF2-40B4-BE49-F238E27FC236}">
                <a16:creationId xmlns:a16="http://schemas.microsoft.com/office/drawing/2014/main" id="{191F0102-3ADF-E49D-99DF-3AD277D9E05D}"/>
              </a:ext>
            </a:extLst>
          </p:cNvPr>
          <p:cNvPicPr>
            <a:picLocks noChangeAspect="1"/>
          </p:cNvPicPr>
          <p:nvPr/>
        </p:nvPicPr>
        <p:blipFill>
          <a:blip r:embed="rId4"/>
          <a:stretch>
            <a:fillRect/>
          </a:stretch>
        </p:blipFill>
        <p:spPr>
          <a:xfrm>
            <a:off x="566928" y="1666388"/>
            <a:ext cx="7699248" cy="2651760"/>
          </a:xfrm>
          <a:prstGeom prst="rect">
            <a:avLst/>
          </a:prstGeom>
        </p:spPr>
      </p:pic>
      <p:pic>
        <p:nvPicPr>
          <p:cNvPr id="11" name="Image 1" descr="img/ic_layers_p.png">
            <a:extLst>
              <a:ext uri="{FF2B5EF4-FFF2-40B4-BE49-F238E27FC236}">
                <a16:creationId xmlns:a16="http://schemas.microsoft.com/office/drawing/2014/main" id="{1EBA303A-075C-73B4-B0E1-08558272D1F9}"/>
              </a:ext>
            </a:extLst>
          </p:cNvPr>
          <p:cNvPicPr>
            <a:picLocks noChangeAspect="1"/>
          </p:cNvPicPr>
          <p:nvPr/>
        </p:nvPicPr>
        <p:blipFill>
          <a:blip r:embed="rId5"/>
          <a:stretch>
            <a:fillRect/>
          </a:stretch>
        </p:blipFill>
        <p:spPr>
          <a:xfrm>
            <a:off x="457200" y="4483294"/>
            <a:ext cx="155448" cy="155448"/>
          </a:xfrm>
          <a:prstGeom prst="rect">
            <a:avLst/>
          </a:prstGeom>
        </p:spPr>
      </p:pic>
      <p:sp>
        <p:nvSpPr>
          <p:cNvPr id="12" name="Text 14">
            <a:extLst>
              <a:ext uri="{FF2B5EF4-FFF2-40B4-BE49-F238E27FC236}">
                <a16:creationId xmlns:a16="http://schemas.microsoft.com/office/drawing/2014/main" id="{7FE4710B-41C4-2876-8B80-721FB5FBCF2E}"/>
              </a:ext>
            </a:extLst>
          </p:cNvPr>
          <p:cNvSpPr/>
          <p:nvPr/>
        </p:nvSpPr>
        <p:spPr>
          <a:xfrm>
            <a:off x="676656" y="4410142"/>
            <a:ext cx="1874520" cy="329184"/>
          </a:xfrm>
          <a:prstGeom prst="rect">
            <a:avLst/>
          </a:prstGeom>
          <a:noFill/>
          <a:ln/>
        </p:spPr>
        <p:txBody>
          <a:bodyPr wrap="square" lIns="0" tIns="0" rIns="0" bIns="0" rtlCol="0" anchor="ctr"/>
          <a:lstStyle/>
          <a:p>
            <a:pPr marL="0" indent="0">
              <a:lnSpc>
                <a:spcPts val="950"/>
              </a:lnSpc>
              <a:buNone/>
            </a:pPr>
            <a:r>
              <a:rPr lang="en-US" sz="1000">
                <a:solidFill>
                  <a:srgbClr val="1B2330"/>
                </a:solidFill>
                <a:latin typeface="Calibri" pitchFamily="34" charset="0"/>
                <a:ea typeface="Calibri" pitchFamily="34" charset="-122"/>
                <a:cs typeface="Calibri" pitchFamily="34" charset="-120"/>
              </a:rPr>
              <a:t>pool many matchers → recall ↑</a:t>
            </a:r>
            <a:endParaRPr lang="en-US" sz="1000"/>
          </a:p>
        </p:txBody>
      </p:sp>
      <p:pic>
        <p:nvPicPr>
          <p:cNvPr id="13" name="Image 2" descr="img/ic_target_p.png">
            <a:extLst>
              <a:ext uri="{FF2B5EF4-FFF2-40B4-BE49-F238E27FC236}">
                <a16:creationId xmlns:a16="http://schemas.microsoft.com/office/drawing/2014/main" id="{6E27741B-3103-F7EA-7814-DB15F84FD9EB}"/>
              </a:ext>
            </a:extLst>
          </p:cNvPr>
          <p:cNvPicPr>
            <a:picLocks noChangeAspect="1"/>
          </p:cNvPicPr>
          <p:nvPr/>
        </p:nvPicPr>
        <p:blipFill>
          <a:blip r:embed="rId6"/>
          <a:stretch>
            <a:fillRect/>
          </a:stretch>
        </p:blipFill>
        <p:spPr>
          <a:xfrm>
            <a:off x="2569464" y="4483294"/>
            <a:ext cx="155448" cy="155448"/>
          </a:xfrm>
          <a:prstGeom prst="rect">
            <a:avLst/>
          </a:prstGeom>
        </p:spPr>
      </p:pic>
      <p:sp>
        <p:nvSpPr>
          <p:cNvPr id="14" name="Text 15">
            <a:extLst>
              <a:ext uri="{FF2B5EF4-FFF2-40B4-BE49-F238E27FC236}">
                <a16:creationId xmlns:a16="http://schemas.microsoft.com/office/drawing/2014/main" id="{C1DEBBCC-3A48-2B0C-797F-971E73D0AECE}"/>
              </a:ext>
            </a:extLst>
          </p:cNvPr>
          <p:cNvSpPr/>
          <p:nvPr/>
        </p:nvSpPr>
        <p:spPr>
          <a:xfrm>
            <a:off x="2788920" y="4410142"/>
            <a:ext cx="1874520" cy="329184"/>
          </a:xfrm>
          <a:prstGeom prst="rect">
            <a:avLst/>
          </a:prstGeom>
          <a:noFill/>
          <a:ln/>
        </p:spPr>
        <p:txBody>
          <a:bodyPr wrap="square" lIns="0" tIns="0" rIns="0" bIns="0" rtlCol="0" anchor="ctr"/>
          <a:lstStyle/>
          <a:p>
            <a:pPr marL="0" indent="0">
              <a:lnSpc>
                <a:spcPts val="950"/>
              </a:lnSpc>
              <a:buNone/>
            </a:pPr>
            <a:r>
              <a:rPr lang="en-US" sz="1000">
                <a:solidFill>
                  <a:srgbClr val="1B2330"/>
                </a:solidFill>
                <a:latin typeface="Calibri" pitchFamily="34" charset="0"/>
                <a:ea typeface="Calibri" pitchFamily="34" charset="-122"/>
                <a:cs typeface="Calibri" pitchFamily="34" charset="-120"/>
              </a:rPr>
              <a:t>color = ensemble score → triage hard cases</a:t>
            </a:r>
            <a:endParaRPr lang="en-US" sz="1000"/>
          </a:p>
        </p:txBody>
      </p:sp>
      <p:pic>
        <p:nvPicPr>
          <p:cNvPr id="15" name="Image 3" descr="img/ic_filter_p.png">
            <a:extLst>
              <a:ext uri="{FF2B5EF4-FFF2-40B4-BE49-F238E27FC236}">
                <a16:creationId xmlns:a16="http://schemas.microsoft.com/office/drawing/2014/main" id="{03AA9D94-2FAF-068A-E4A1-76651355B09C}"/>
              </a:ext>
            </a:extLst>
          </p:cNvPr>
          <p:cNvPicPr>
            <a:picLocks noChangeAspect="1"/>
          </p:cNvPicPr>
          <p:nvPr/>
        </p:nvPicPr>
        <p:blipFill>
          <a:blip r:embed="rId7"/>
          <a:stretch>
            <a:fillRect/>
          </a:stretch>
        </p:blipFill>
        <p:spPr>
          <a:xfrm>
            <a:off x="4681728" y="4483294"/>
            <a:ext cx="155448" cy="155448"/>
          </a:xfrm>
          <a:prstGeom prst="rect">
            <a:avLst/>
          </a:prstGeom>
        </p:spPr>
      </p:pic>
      <p:sp>
        <p:nvSpPr>
          <p:cNvPr id="16" name="Text 16">
            <a:extLst>
              <a:ext uri="{FF2B5EF4-FFF2-40B4-BE49-F238E27FC236}">
                <a16:creationId xmlns:a16="http://schemas.microsoft.com/office/drawing/2014/main" id="{7C06CDE9-852E-83B6-2EE6-BBDF647E11F8}"/>
              </a:ext>
            </a:extLst>
          </p:cNvPr>
          <p:cNvSpPr/>
          <p:nvPr/>
        </p:nvSpPr>
        <p:spPr>
          <a:xfrm>
            <a:off x="4901184" y="4410142"/>
            <a:ext cx="1513863" cy="329184"/>
          </a:xfrm>
          <a:prstGeom prst="rect">
            <a:avLst/>
          </a:prstGeom>
          <a:noFill/>
          <a:ln/>
        </p:spPr>
        <p:txBody>
          <a:bodyPr wrap="square" lIns="0" tIns="0" rIns="0" bIns="0" rtlCol="0" anchor="ctr"/>
          <a:lstStyle/>
          <a:p>
            <a:pPr marL="0" indent="0">
              <a:lnSpc>
                <a:spcPts val="950"/>
              </a:lnSpc>
              <a:buNone/>
            </a:pPr>
            <a:r>
              <a:rPr lang="en-US" sz="1000">
                <a:solidFill>
                  <a:srgbClr val="1B2330"/>
                </a:solidFill>
                <a:latin typeface="Calibri" pitchFamily="34" charset="0"/>
                <a:ea typeface="Calibri" pitchFamily="34" charset="-122"/>
                <a:cs typeface="Calibri" pitchFamily="34" charset="-120"/>
              </a:rPr>
              <a:t>hierarchical axes: ontology groups of 700+ attrs</a:t>
            </a:r>
            <a:endParaRPr lang="en-US" sz="1000"/>
          </a:p>
        </p:txBody>
      </p:sp>
      <p:pic>
        <p:nvPicPr>
          <p:cNvPr id="18" name="Image 4" descr="img/ic_check_p.png">
            <a:extLst>
              <a:ext uri="{FF2B5EF4-FFF2-40B4-BE49-F238E27FC236}">
                <a16:creationId xmlns:a16="http://schemas.microsoft.com/office/drawing/2014/main" id="{59D1D4EB-9112-572A-534C-0DD51B2EA537}"/>
              </a:ext>
            </a:extLst>
          </p:cNvPr>
          <p:cNvPicPr>
            <a:picLocks noChangeAspect="1"/>
          </p:cNvPicPr>
          <p:nvPr/>
        </p:nvPicPr>
        <p:blipFill>
          <a:blip r:embed="rId8"/>
          <a:stretch>
            <a:fillRect/>
          </a:stretch>
        </p:blipFill>
        <p:spPr>
          <a:xfrm>
            <a:off x="6793992" y="4483294"/>
            <a:ext cx="155448" cy="155448"/>
          </a:xfrm>
          <a:prstGeom prst="rect">
            <a:avLst/>
          </a:prstGeom>
        </p:spPr>
      </p:pic>
      <p:sp>
        <p:nvSpPr>
          <p:cNvPr id="25" name="Text 17">
            <a:extLst>
              <a:ext uri="{FF2B5EF4-FFF2-40B4-BE49-F238E27FC236}">
                <a16:creationId xmlns:a16="http://schemas.microsoft.com/office/drawing/2014/main" id="{AAB102B8-42CF-2802-84FA-631634CC5E29}"/>
              </a:ext>
            </a:extLst>
          </p:cNvPr>
          <p:cNvSpPr/>
          <p:nvPr/>
        </p:nvSpPr>
        <p:spPr>
          <a:xfrm>
            <a:off x="7013832" y="4391300"/>
            <a:ext cx="1599816" cy="329184"/>
          </a:xfrm>
          <a:prstGeom prst="rect">
            <a:avLst/>
          </a:prstGeom>
          <a:noFill/>
          <a:ln/>
        </p:spPr>
        <p:txBody>
          <a:bodyPr wrap="square" lIns="0" tIns="0" rIns="0" bIns="0" rtlCol="0" anchor="ctr"/>
          <a:lstStyle/>
          <a:p>
            <a:pPr marL="0" indent="0">
              <a:lnSpc>
                <a:spcPts val="950"/>
              </a:lnSpc>
              <a:buNone/>
            </a:pPr>
            <a:r>
              <a:rPr lang="en-US" sz="1000">
                <a:solidFill>
                  <a:srgbClr val="1B2330"/>
                </a:solidFill>
                <a:latin typeface="Calibri" pitchFamily="34" charset="0"/>
                <a:ea typeface="Calibri" pitchFamily="34" charset="-122"/>
                <a:cs typeface="Calibri" pitchFamily="34" charset="-120"/>
              </a:rPr>
              <a:t>green accepted · red rejected</a:t>
            </a:r>
            <a:endParaRPr lang="en-US" sz="1000"/>
          </a:p>
        </p:txBody>
      </p:sp>
      <p:sp>
        <p:nvSpPr>
          <p:cNvPr id="5" name="Speech Bubble: Rectangle with Corners Rounded 4">
            <a:extLst>
              <a:ext uri="{FF2B5EF4-FFF2-40B4-BE49-F238E27FC236}">
                <a16:creationId xmlns:a16="http://schemas.microsoft.com/office/drawing/2014/main" id="{20226577-353E-E812-D8C9-09998884FB1E}"/>
              </a:ext>
            </a:extLst>
          </p:cNvPr>
          <p:cNvSpPr/>
          <p:nvPr/>
        </p:nvSpPr>
        <p:spPr>
          <a:xfrm>
            <a:off x="1614340" y="2875175"/>
            <a:ext cx="966247" cy="530257"/>
          </a:xfrm>
          <a:prstGeom prst="wedgeRoundRectCallou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ea typeface="Calibri"/>
                <a:cs typeface="Calibri"/>
              </a:rPr>
              <a:t>Easy match</a:t>
            </a:r>
            <a:endParaRPr lang="en-US"/>
          </a:p>
        </p:txBody>
      </p:sp>
      <p:sp>
        <p:nvSpPr>
          <p:cNvPr id="10" name="Speech Bubble: Rectangle with Corners Rounded 9">
            <a:extLst>
              <a:ext uri="{FF2B5EF4-FFF2-40B4-BE49-F238E27FC236}">
                <a16:creationId xmlns:a16="http://schemas.microsoft.com/office/drawing/2014/main" id="{86EA7818-BC1F-2A17-CBB4-E1150D0FEF21}"/>
              </a:ext>
            </a:extLst>
          </p:cNvPr>
          <p:cNvSpPr/>
          <p:nvPr/>
        </p:nvSpPr>
        <p:spPr>
          <a:xfrm>
            <a:off x="4790159" y="1792398"/>
            <a:ext cx="2066230" cy="530257"/>
          </a:xfrm>
          <a:prstGeom prst="wedgeRoundRectCallou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a:ea typeface="Calibri"/>
                <a:cs typeface="Calibri"/>
              </a:rPr>
              <a:t>Need further inspection</a:t>
            </a:r>
            <a:endParaRPr lang="en-US" err="1"/>
          </a:p>
        </p:txBody>
      </p:sp>
      <p:sp>
        <p:nvSpPr>
          <p:cNvPr id="17" name="Rectangle 16">
            <a:extLst>
              <a:ext uri="{FF2B5EF4-FFF2-40B4-BE49-F238E27FC236}">
                <a16:creationId xmlns:a16="http://schemas.microsoft.com/office/drawing/2014/main" id="{688CABF7-CA1F-D25E-D02C-B01CC6341E3E}"/>
              </a:ext>
            </a:extLst>
          </p:cNvPr>
          <p:cNvSpPr/>
          <p:nvPr/>
        </p:nvSpPr>
        <p:spPr>
          <a:xfrm>
            <a:off x="1720644" y="3465870"/>
            <a:ext cx="282677" cy="270387"/>
          </a:xfrm>
          <a:prstGeom prst="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21DAD0E2-5B18-006F-B12B-0757C24E7BAE}"/>
              </a:ext>
            </a:extLst>
          </p:cNvPr>
          <p:cNvSpPr/>
          <p:nvPr/>
        </p:nvSpPr>
        <p:spPr>
          <a:xfrm>
            <a:off x="2740740" y="2451917"/>
            <a:ext cx="4301613" cy="208936"/>
          </a:xfrm>
          <a:prstGeom prst="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569799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0" grpId="0" animBg="1"/>
      <p:bldP spid="17" grpId="0" animBg="1"/>
      <p:bldP spid="19" grpId="0" animBg="1"/>
    </p:bldLst>
  </p:timing>
  <p:extLst>
    <p:ext uri="{6950BFC3-D8DA-4A85-94F7-54DA5524770B}">
      <p188:commentRel xmlns:p188="http://schemas.microsoft.com/office/powerpoint/2018/8/main" r:id="rId3"/>
    </p:ext>
  </p:extLst>
</p:sld>
</file>

<file path=ppt/slides/slide9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9F2845EE-A260-CDC9-8AE1-AFA15D2BB80C}"/>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C7120AB1-806C-E7CB-B9BD-1C536ADADFCB}"/>
              </a:ext>
            </a:extLst>
          </p:cNvPr>
          <p:cNvSpPr/>
          <p:nvPr/>
        </p:nvSpPr>
        <p:spPr>
          <a:xfrm>
            <a:off x="457200" y="301752"/>
            <a:ext cx="3840480" cy="274320"/>
          </a:xfrm>
          <a:prstGeom prst="rect">
            <a:avLst/>
          </a:prstGeom>
          <a:noFill/>
          <a:ln/>
        </p:spPr>
        <p:txBody>
          <a:bodyPr wrap="square" lIns="0" tIns="0" rIns="0" bIns="0" rtlCol="0" anchor="ctr"/>
          <a:lstStyle/>
          <a:p>
            <a:r>
              <a:rPr lang="en-US" sz="1100" b="1" kern="0" spc="200">
                <a:solidFill>
                  <a:srgbClr val="004791"/>
                </a:solidFill>
                <a:latin typeface="Calibri"/>
                <a:ea typeface="Calibri"/>
                <a:cs typeface="Calibri"/>
              </a:rPr>
              <a:t>THIRD GENERATION</a:t>
            </a:r>
            <a:endParaRPr lang="en-US"/>
          </a:p>
        </p:txBody>
      </p:sp>
      <p:sp>
        <p:nvSpPr>
          <p:cNvPr id="9" name="Text 7">
            <a:extLst>
              <a:ext uri="{FF2B5EF4-FFF2-40B4-BE49-F238E27FC236}">
                <a16:creationId xmlns:a16="http://schemas.microsoft.com/office/drawing/2014/main" id="{F832927A-031C-E7FD-8023-825F54376B31}"/>
              </a:ext>
            </a:extLst>
          </p:cNvPr>
          <p:cNvSpPr/>
          <p:nvPr/>
        </p:nvSpPr>
        <p:spPr>
          <a:xfrm>
            <a:off x="457200" y="868680"/>
            <a:ext cx="7955280" cy="822960"/>
          </a:xfrm>
          <a:prstGeom prst="rect">
            <a:avLst/>
          </a:prstGeom>
          <a:noFill/>
          <a:ln/>
        </p:spPr>
        <p:txBody>
          <a:bodyPr wrap="square" lIns="0" tIns="0" rIns="0" bIns="0" rtlCol="0" anchor="ctr"/>
          <a:lstStyle/>
          <a:p>
            <a:r>
              <a:rPr lang="en-US" sz="2800" b="1">
                <a:solidFill>
                  <a:srgbClr val="1B2A4A"/>
                </a:solidFill>
                <a:latin typeface="Bookman Old Style"/>
              </a:rPr>
              <a:t>Per Candidate Evidence</a:t>
            </a:r>
            <a:endParaRPr lang="en-US" sz="2800"/>
          </a:p>
        </p:txBody>
      </p:sp>
      <p:sp>
        <p:nvSpPr>
          <p:cNvPr id="20" name="Text 17">
            <a:extLst>
              <a:ext uri="{FF2B5EF4-FFF2-40B4-BE49-F238E27FC236}">
                <a16:creationId xmlns:a16="http://schemas.microsoft.com/office/drawing/2014/main" id="{6D70D52D-FDCF-48A4-6821-A1C4A3D6B1AC}"/>
              </a:ext>
            </a:extLst>
          </p:cNvPr>
          <p:cNvSpPr/>
          <p:nvPr/>
        </p:nvSpPr>
        <p:spPr>
          <a:xfrm>
            <a:off x="457200" y="4832604"/>
            <a:ext cx="2743200" cy="146304"/>
          </a:xfrm>
          <a:prstGeom prst="rect">
            <a:avLst/>
          </a:prstGeom>
          <a:noFill/>
          <a:ln/>
        </p:spPr>
        <p:txBody>
          <a:bodyPr wrap="square" lIns="0" tIns="0" rIns="0" bIns="0" rtlCol="0" anchor="ctr"/>
          <a:lstStyle/>
          <a:p>
            <a:pPr marL="0" indent="0" algn="l">
              <a:buNone/>
            </a:pPr>
            <a:r>
              <a:rPr lang="en-US" sz="800" b="1" kern="0" spc="100">
                <a:solidFill>
                  <a:srgbClr val="004791"/>
                </a:solidFill>
                <a:latin typeface="Calibri" pitchFamily="34" charset="0"/>
                <a:ea typeface="Calibri" pitchFamily="34" charset="-122"/>
                <a:cs typeface="Calibri" pitchFamily="34" charset="-120"/>
              </a:rPr>
              <a:t>KTH</a:t>
            </a:r>
            <a:r>
              <a:rPr lang="en-US" sz="800" kern="0" spc="100">
                <a:solidFill>
                  <a:srgbClr val="C9C3BB"/>
                </a:solidFill>
                <a:latin typeface="Calibri" pitchFamily="34" charset="0"/>
                <a:ea typeface="Calibri" pitchFamily="34" charset="-122"/>
                <a:cs typeface="Calibri" pitchFamily="34" charset="-120"/>
              </a:rPr>
              <a:t>  /  </a:t>
            </a:r>
            <a:r>
              <a:rPr lang="en-US" sz="800" b="1" kern="0" spc="100">
                <a:solidFill>
                  <a:srgbClr val="57068C"/>
                </a:solidFill>
                <a:latin typeface="Calibri" pitchFamily="34" charset="0"/>
                <a:ea typeface="Calibri" pitchFamily="34" charset="-122"/>
                <a:cs typeface="Calibri" pitchFamily="34" charset="-120"/>
              </a:rPr>
              <a:t>NYU</a:t>
            </a:r>
            <a:r>
              <a:rPr lang="en-US" sz="800" kern="0" spc="100">
                <a:solidFill>
                  <a:srgbClr val="C9C3BB"/>
                </a:solidFill>
                <a:latin typeface="Calibri" pitchFamily="34" charset="0"/>
                <a:ea typeface="Calibri" pitchFamily="34" charset="-122"/>
                <a:cs typeface="Calibri" pitchFamily="34" charset="-120"/>
              </a:rPr>
              <a:t>  /  </a:t>
            </a:r>
            <a:r>
              <a:rPr lang="en-US" sz="800" b="1" kern="0" spc="100">
                <a:solidFill>
                  <a:srgbClr val="0066B3"/>
                </a:solidFill>
                <a:latin typeface="Calibri" pitchFamily="34" charset="0"/>
                <a:ea typeface="Calibri" pitchFamily="34" charset="-122"/>
                <a:cs typeface="Calibri" pitchFamily="34" charset="-120"/>
              </a:rPr>
              <a:t>TU Wien</a:t>
            </a:r>
            <a:endParaRPr lang="en-US" sz="800"/>
          </a:p>
        </p:txBody>
      </p:sp>
      <p:sp>
        <p:nvSpPr>
          <p:cNvPr id="21" name="Text 18">
            <a:extLst>
              <a:ext uri="{FF2B5EF4-FFF2-40B4-BE49-F238E27FC236}">
                <a16:creationId xmlns:a16="http://schemas.microsoft.com/office/drawing/2014/main" id="{E4178228-6914-AE42-6579-5B22DF152936}"/>
              </a:ext>
            </a:extLst>
          </p:cNvPr>
          <p:cNvSpPr/>
          <p:nvPr/>
        </p:nvSpPr>
        <p:spPr>
          <a:xfrm>
            <a:off x="5486400" y="4823460"/>
            <a:ext cx="2743200" cy="164592"/>
          </a:xfrm>
          <a:prstGeom prst="rect">
            <a:avLst/>
          </a:prstGeom>
          <a:noFill/>
          <a:ln/>
        </p:spPr>
        <p:txBody>
          <a:bodyPr wrap="square" lIns="0" tIns="0" rIns="0" bIns="0" rtlCol="0" anchor="ctr"/>
          <a:lstStyle/>
          <a:p>
            <a:pPr algn="r"/>
            <a:r>
              <a:rPr lang="en-US" sz="1400" b="0" i="0" u="none" strike="noStrike" baseline="0">
                <a:solidFill>
                  <a:srgbClr val="FFFFFF"/>
                </a:solidFill>
                <a:latin typeface="Calibri"/>
              </a:rPr>
              <a:t>1</a:t>
            </a:r>
            <a:r>
              <a:rPr lang="en-US" sz="1400" b="0" i="0">
                <a:solidFill>
                  <a:srgbClr val="000000"/>
                </a:solidFill>
                <a:latin typeface="Calibri"/>
                <a:ea typeface="Calibri"/>
                <a:cs typeface="Calibri"/>
              </a:rPr>
              <a:t>​</a:t>
            </a:r>
            <a:endParaRPr lang="en-US"/>
          </a:p>
        </p:txBody>
      </p:sp>
      <p:sp>
        <p:nvSpPr>
          <p:cNvPr id="22" name="Text 19">
            <a:extLst>
              <a:ext uri="{FF2B5EF4-FFF2-40B4-BE49-F238E27FC236}">
                <a16:creationId xmlns:a16="http://schemas.microsoft.com/office/drawing/2014/main" id="{7D515AD7-18BA-0568-27EF-04075B3EDBA9}"/>
              </a:ext>
            </a:extLst>
          </p:cNvPr>
          <p:cNvSpPr/>
          <p:nvPr/>
        </p:nvSpPr>
        <p:spPr>
          <a:xfrm>
            <a:off x="8321040" y="4823460"/>
            <a:ext cx="365760" cy="164592"/>
          </a:xfrm>
          <a:prstGeom prst="rect">
            <a:avLst/>
          </a:prstGeom>
          <a:noFill/>
          <a:ln/>
        </p:spPr>
        <p:txBody>
          <a:bodyPr wrap="square" lIns="0" tIns="0" rIns="0" bIns="0" rtlCol="0" anchor="ctr"/>
          <a:lstStyle/>
          <a:p>
            <a:pPr marL="0" indent="0" algn="r">
              <a:buNone/>
            </a:pPr>
            <a:fld id="{00000000-0000-0000-0000-000000000046}" type="slidenum">
              <a:rPr lang="en-US" sz="800">
                <a:solidFill>
                  <a:srgbClr val="5C6470"/>
                </a:solidFill>
                <a:latin typeface="Calibri" pitchFamily="34" charset="0"/>
                <a:ea typeface="Calibri" pitchFamily="34" charset="-122"/>
                <a:cs typeface="Calibri" pitchFamily="34" charset="-120"/>
              </a:rPr>
              <a:t>99</a:t>
            </a:fld>
            <a:endParaRPr lang="en-US" sz="800"/>
          </a:p>
        </p:txBody>
      </p:sp>
      <p:sp>
        <p:nvSpPr>
          <p:cNvPr id="23" name="Footer Divider">
            <a:extLst>
              <a:ext uri="{FF2B5EF4-FFF2-40B4-BE49-F238E27FC236}">
                <a16:creationId xmlns:a16="http://schemas.microsoft.com/office/drawing/2014/main" id="{764C3DBE-6B02-ED5D-F279-83055AA7549E}"/>
              </a:ext>
            </a:extLst>
          </p:cNvPr>
          <p:cNvSpPr/>
          <p:nvPr/>
        </p:nvSpPr>
        <p:spPr>
          <a:xfrm>
            <a:off x="457200" y="4721380"/>
            <a:ext cx="8229600" cy="9525"/>
          </a:xfrm>
          <a:prstGeom prst="rect">
            <a:avLst/>
          </a:prstGeom>
          <a:solidFill>
            <a:srgbClr val="C9C3BB"/>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SE"/>
          </a:p>
        </p:txBody>
      </p:sp>
      <p:sp>
        <p:nvSpPr>
          <p:cNvPr id="76" name="TextBox 75">
            <a:extLst>
              <a:ext uri="{FF2B5EF4-FFF2-40B4-BE49-F238E27FC236}">
                <a16:creationId xmlns:a16="http://schemas.microsoft.com/office/drawing/2014/main" id="{2140011C-B539-5A51-2C61-60610AD7CF12}"/>
              </a:ext>
            </a:extLst>
          </p:cNvPr>
          <p:cNvSpPr txBox="1"/>
          <p:nvPr/>
        </p:nvSpPr>
        <p:spPr>
          <a:xfrm>
            <a:off x="4837814" y="4286250"/>
            <a:ext cx="192716"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solidFill>
                  <a:srgbClr val="FFFFFF"/>
                </a:solidFill>
                <a:latin typeface="Calibri"/>
              </a:rPr>
              <a:t>2</a:t>
            </a:r>
            <a:endParaRPr lang="en-US" sz="1400">
              <a:ea typeface="Calibri"/>
              <a:cs typeface="Calibri"/>
            </a:endParaRPr>
          </a:p>
          <a:p>
            <a:pPr algn="ctr"/>
            <a:endParaRPr lang="en-US"/>
          </a:p>
        </p:txBody>
      </p:sp>
      <p:sp>
        <p:nvSpPr>
          <p:cNvPr id="77" name="TextBox 76">
            <a:extLst>
              <a:ext uri="{FF2B5EF4-FFF2-40B4-BE49-F238E27FC236}">
                <a16:creationId xmlns:a16="http://schemas.microsoft.com/office/drawing/2014/main" id="{6BC305AC-841C-67D5-A4FB-5AC731710861}"/>
              </a:ext>
            </a:extLst>
          </p:cNvPr>
          <p:cNvSpPr txBox="1"/>
          <p:nvPr/>
        </p:nvSpPr>
        <p:spPr>
          <a:xfrm>
            <a:off x="6239983" y="4292895"/>
            <a:ext cx="245878"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solidFill>
                  <a:srgbClr val="FFFFFF"/>
                </a:solidFill>
                <a:ea typeface="Calibri"/>
                <a:cs typeface="Calibri"/>
              </a:rPr>
              <a:t>3</a:t>
            </a:r>
          </a:p>
          <a:p>
            <a:pPr algn="ctr"/>
            <a:endParaRPr lang="en-US"/>
          </a:p>
        </p:txBody>
      </p:sp>
      <p:sp>
        <p:nvSpPr>
          <p:cNvPr id="3" name="Text 18">
            <a:extLst>
              <a:ext uri="{FF2B5EF4-FFF2-40B4-BE49-F238E27FC236}">
                <a16:creationId xmlns:a16="http://schemas.microsoft.com/office/drawing/2014/main" id="{92F57373-3358-2503-19AC-41D701521F9E}"/>
              </a:ext>
            </a:extLst>
          </p:cNvPr>
          <p:cNvSpPr/>
          <p:nvPr/>
        </p:nvSpPr>
        <p:spPr>
          <a:xfrm>
            <a:off x="5486400" y="4822899"/>
            <a:ext cx="2743200" cy="164592"/>
          </a:xfrm>
          <a:prstGeom prst="rect">
            <a:avLst/>
          </a:prstGeom>
          <a:noFill/>
          <a:ln/>
        </p:spPr>
        <p:txBody>
          <a:bodyPr wrap="square" lIns="0" tIns="0" rIns="0" bIns="0" rtlCol="0" anchor="ctr"/>
          <a:lstStyle/>
          <a:p>
            <a:pPr algn="r"/>
            <a:r>
              <a:rPr lang="en-US" sz="800">
                <a:solidFill>
                  <a:srgbClr val="5C6470"/>
                </a:solidFill>
                <a:latin typeface="Calibri"/>
                <a:ea typeface="Calibri"/>
                <a:cs typeface="Calibri"/>
              </a:rPr>
              <a:t>Christos Koutras</a:t>
            </a:r>
            <a:endParaRPr lang="en-US"/>
          </a:p>
        </p:txBody>
      </p:sp>
      <p:sp>
        <p:nvSpPr>
          <p:cNvPr id="5" name="Shape 13">
            <a:extLst>
              <a:ext uri="{FF2B5EF4-FFF2-40B4-BE49-F238E27FC236}">
                <a16:creationId xmlns:a16="http://schemas.microsoft.com/office/drawing/2014/main" id="{52B31642-D463-773F-FFF2-99107EC66626}"/>
              </a:ext>
            </a:extLst>
          </p:cNvPr>
          <p:cNvSpPr/>
          <p:nvPr/>
        </p:nvSpPr>
        <p:spPr>
          <a:xfrm>
            <a:off x="211642" y="1508814"/>
            <a:ext cx="4434840" cy="2889504"/>
          </a:xfrm>
          <a:prstGeom prst="roundRect">
            <a:avLst>
              <a:gd name="adj" fmla="val 2215"/>
            </a:avLst>
          </a:prstGeom>
          <a:solidFill>
            <a:srgbClr val="FFFFFF"/>
          </a:solidFill>
          <a:ln w="12700">
            <a:solidFill>
              <a:srgbClr val="D8D2CB"/>
            </a:solidFill>
            <a:prstDash val="solid"/>
          </a:ln>
          <a:effectLst>
            <a:outerShdw blurRad="76200" dist="25400" dir="5400000" algn="bl" rotWithShape="0">
              <a:srgbClr val="9AA0A8">
                <a:alpha val="35000"/>
              </a:srgbClr>
            </a:outerShdw>
          </a:effectLst>
        </p:spPr>
        <p:txBody>
          <a:bodyPr/>
          <a:lstStyle/>
          <a:p>
            <a:endParaRPr lang="en-US"/>
          </a:p>
        </p:txBody>
      </p:sp>
      <p:pic>
        <p:nvPicPr>
          <p:cNvPr id="6" name="Image 0" descr="img/drill_left.png">
            <a:extLst>
              <a:ext uri="{FF2B5EF4-FFF2-40B4-BE49-F238E27FC236}">
                <a16:creationId xmlns:a16="http://schemas.microsoft.com/office/drawing/2014/main" id="{D70100C4-E357-4229-186A-E1B6148806C0}"/>
              </a:ext>
            </a:extLst>
          </p:cNvPr>
          <p:cNvPicPr>
            <a:picLocks noChangeAspect="1"/>
          </p:cNvPicPr>
          <p:nvPr/>
        </p:nvPicPr>
        <p:blipFill>
          <a:blip r:embed="rId3"/>
          <a:stretch>
            <a:fillRect/>
          </a:stretch>
        </p:blipFill>
        <p:spPr>
          <a:xfrm>
            <a:off x="321370" y="1600254"/>
            <a:ext cx="4215384" cy="2596896"/>
          </a:xfrm>
          <a:prstGeom prst="rect">
            <a:avLst/>
          </a:prstGeom>
        </p:spPr>
      </p:pic>
      <p:sp>
        <p:nvSpPr>
          <p:cNvPr id="10" name="Shape 15">
            <a:extLst>
              <a:ext uri="{FF2B5EF4-FFF2-40B4-BE49-F238E27FC236}">
                <a16:creationId xmlns:a16="http://schemas.microsoft.com/office/drawing/2014/main" id="{643C2630-C548-C373-DAA7-5FFD11A59827}"/>
              </a:ext>
            </a:extLst>
          </p:cNvPr>
          <p:cNvSpPr/>
          <p:nvPr/>
        </p:nvSpPr>
        <p:spPr>
          <a:xfrm>
            <a:off x="4893370" y="1508814"/>
            <a:ext cx="2395728" cy="2889504"/>
          </a:xfrm>
          <a:prstGeom prst="roundRect">
            <a:avLst>
              <a:gd name="adj" fmla="val 2672"/>
            </a:avLst>
          </a:prstGeom>
          <a:solidFill>
            <a:srgbClr val="FFFFFF"/>
          </a:solidFill>
          <a:ln w="12700">
            <a:solidFill>
              <a:srgbClr val="D8D2CB"/>
            </a:solidFill>
            <a:prstDash val="solid"/>
          </a:ln>
          <a:effectLst>
            <a:outerShdw blurRad="76200" dist="25400" dir="5400000" algn="bl" rotWithShape="0">
              <a:srgbClr val="9AA0A8">
                <a:alpha val="35000"/>
              </a:srgbClr>
            </a:outerShdw>
          </a:effectLst>
        </p:spPr>
        <p:txBody>
          <a:bodyPr/>
          <a:lstStyle/>
          <a:p>
            <a:endParaRPr lang="en-US"/>
          </a:p>
        </p:txBody>
      </p:sp>
      <p:pic>
        <p:nvPicPr>
          <p:cNvPr id="17" name="Image 1" descr="img/drill_right.png">
            <a:extLst>
              <a:ext uri="{FF2B5EF4-FFF2-40B4-BE49-F238E27FC236}">
                <a16:creationId xmlns:a16="http://schemas.microsoft.com/office/drawing/2014/main" id="{F4889811-171D-EACE-4EFE-E9322FFD85BC}"/>
              </a:ext>
            </a:extLst>
          </p:cNvPr>
          <p:cNvPicPr>
            <a:picLocks noChangeAspect="1"/>
          </p:cNvPicPr>
          <p:nvPr/>
        </p:nvPicPr>
        <p:blipFill>
          <a:blip r:embed="rId4"/>
          <a:stretch>
            <a:fillRect/>
          </a:stretch>
        </p:blipFill>
        <p:spPr>
          <a:xfrm>
            <a:off x="5030530" y="1618542"/>
            <a:ext cx="2121408" cy="2331720"/>
          </a:xfrm>
          <a:prstGeom prst="rect">
            <a:avLst/>
          </a:prstGeom>
        </p:spPr>
      </p:pic>
      <p:sp>
        <p:nvSpPr>
          <p:cNvPr id="19" name="Text 16">
            <a:extLst>
              <a:ext uri="{FF2B5EF4-FFF2-40B4-BE49-F238E27FC236}">
                <a16:creationId xmlns:a16="http://schemas.microsoft.com/office/drawing/2014/main" id="{5B16B8CE-A42E-420C-201D-623156B0C14F}"/>
              </a:ext>
            </a:extLst>
          </p:cNvPr>
          <p:cNvSpPr/>
          <p:nvPr/>
        </p:nvSpPr>
        <p:spPr>
          <a:xfrm>
            <a:off x="5003098" y="4105710"/>
            <a:ext cx="2286000" cy="320040"/>
          </a:xfrm>
          <a:prstGeom prst="rect">
            <a:avLst/>
          </a:prstGeom>
          <a:noFill/>
          <a:ln/>
        </p:spPr>
        <p:txBody>
          <a:bodyPr wrap="square" lIns="0" tIns="0" rIns="0" bIns="0" rtlCol="0" anchor="ctr"/>
          <a:lstStyle/>
          <a:p>
            <a:pPr marL="0" indent="0">
              <a:lnSpc>
                <a:spcPts val="900"/>
              </a:lnSpc>
              <a:buNone/>
            </a:pPr>
            <a:r>
              <a:rPr lang="en-US" sz="800" i="1">
                <a:solidFill>
                  <a:srgbClr val="7A828E"/>
                </a:solidFill>
                <a:latin typeface="Calibri" pitchFamily="34" charset="0"/>
                <a:ea typeface="Calibri" pitchFamily="34" charset="-122"/>
                <a:cs typeface="Calibri" pitchFamily="34" charset="-120"/>
              </a:rPr>
              <a:t>value mapping + target definition,</a:t>
            </a:r>
            <a:endParaRPr lang="en-US" sz="800"/>
          </a:p>
          <a:p>
            <a:pPr marL="0" indent="0">
              <a:lnSpc>
                <a:spcPts val="900"/>
              </a:lnSpc>
              <a:buNone/>
            </a:pPr>
            <a:r>
              <a:rPr lang="en-US" sz="800" i="1">
                <a:solidFill>
                  <a:srgbClr val="7A828E"/>
                </a:solidFill>
                <a:latin typeface="Calibri" pitchFamily="34" charset="0"/>
                <a:ea typeface="Calibri" pitchFamily="34" charset="-122"/>
                <a:cs typeface="Calibri" pitchFamily="34" charset="-120"/>
              </a:rPr>
              <a:t>ontology node &amp; permissible values</a:t>
            </a:r>
            <a:endParaRPr lang="en-US" sz="800"/>
          </a:p>
        </p:txBody>
      </p:sp>
      <p:sp>
        <p:nvSpPr>
          <p:cNvPr id="24" name="Text 14">
            <a:extLst>
              <a:ext uri="{FF2B5EF4-FFF2-40B4-BE49-F238E27FC236}">
                <a16:creationId xmlns:a16="http://schemas.microsoft.com/office/drawing/2014/main" id="{EC6DFE9A-7780-57E9-4426-ABEABACEF3E9}"/>
              </a:ext>
            </a:extLst>
          </p:cNvPr>
          <p:cNvSpPr/>
          <p:nvPr/>
        </p:nvSpPr>
        <p:spPr>
          <a:xfrm>
            <a:off x="480060" y="4419007"/>
            <a:ext cx="4796028" cy="310896"/>
          </a:xfrm>
          <a:prstGeom prst="rect">
            <a:avLst/>
          </a:prstGeom>
          <a:noFill/>
          <a:ln/>
        </p:spPr>
        <p:txBody>
          <a:bodyPr wrap="square" lIns="0" tIns="0" rIns="0" bIns="0" rtlCol="0" anchor="ctr"/>
          <a:lstStyle/>
          <a:p>
            <a:pPr marL="0" indent="0">
              <a:buNone/>
            </a:pPr>
            <a:r>
              <a:rPr lang="en-US" sz="1400" b="1">
                <a:solidFill>
                  <a:srgbClr val="004791"/>
                </a:solidFill>
                <a:latin typeface="Consolas" pitchFamily="34" charset="0"/>
                <a:ea typeface="Consolas" pitchFamily="34" charset="-122"/>
                <a:cs typeface="Consolas" pitchFamily="34" charset="-120"/>
              </a:rPr>
              <a:t>Age</a:t>
            </a:r>
            <a:r>
              <a:rPr lang="en-US" sz="1400">
                <a:solidFill>
                  <a:srgbClr val="5C6470"/>
                </a:solidFill>
                <a:latin typeface="Calibri" pitchFamily="34" charset="0"/>
                <a:ea typeface="Calibri" pitchFamily="34" charset="-122"/>
                <a:cs typeface="Calibri" pitchFamily="34" charset="-120"/>
              </a:rPr>
              <a:t> 51–69 (years)  vs  </a:t>
            </a:r>
            <a:r>
              <a:rPr lang="en-US" sz="1400" b="1">
                <a:solidFill>
                  <a:srgbClr val="57068C"/>
                </a:solidFill>
                <a:latin typeface="Consolas" pitchFamily="34" charset="0"/>
                <a:ea typeface="Consolas" pitchFamily="34" charset="-122"/>
                <a:cs typeface="Consolas" pitchFamily="34" charset="-120"/>
              </a:rPr>
              <a:t>age_at_diagnosis</a:t>
            </a:r>
            <a:r>
              <a:rPr lang="en-US" sz="1400">
                <a:solidFill>
                  <a:srgbClr val="5C6470"/>
                </a:solidFill>
                <a:latin typeface="Calibri" pitchFamily="34" charset="0"/>
                <a:ea typeface="Calibri" pitchFamily="34" charset="-122"/>
                <a:cs typeface="Calibri" pitchFamily="34" charset="-120"/>
              </a:rPr>
              <a:t> 8,551–32,846 (days)</a:t>
            </a:r>
            <a:endParaRPr lang="en-US" sz="1400"/>
          </a:p>
        </p:txBody>
      </p:sp>
      <p:sp>
        <p:nvSpPr>
          <p:cNvPr id="26" name="Shape 17">
            <a:extLst>
              <a:ext uri="{FF2B5EF4-FFF2-40B4-BE49-F238E27FC236}">
                <a16:creationId xmlns:a16="http://schemas.microsoft.com/office/drawing/2014/main" id="{A6127AB9-0003-B534-4EBD-2D772AE4393A}"/>
              </a:ext>
            </a:extLst>
          </p:cNvPr>
          <p:cNvSpPr/>
          <p:nvPr/>
        </p:nvSpPr>
        <p:spPr>
          <a:xfrm>
            <a:off x="7401238" y="1536878"/>
            <a:ext cx="310896" cy="310896"/>
          </a:xfrm>
          <a:prstGeom prst="roundRect">
            <a:avLst>
              <a:gd name="adj" fmla="val 28000"/>
            </a:avLst>
          </a:prstGeom>
          <a:solidFill>
            <a:srgbClr val="57068C"/>
          </a:solidFill>
          <a:ln/>
        </p:spPr>
        <p:txBody>
          <a:bodyPr/>
          <a:lstStyle/>
          <a:p>
            <a:endParaRPr lang="en-US"/>
          </a:p>
        </p:txBody>
      </p:sp>
      <p:pic>
        <p:nvPicPr>
          <p:cNvPr id="27" name="Image 2" descr="img/ic_chart_w.png">
            <a:extLst>
              <a:ext uri="{FF2B5EF4-FFF2-40B4-BE49-F238E27FC236}">
                <a16:creationId xmlns:a16="http://schemas.microsoft.com/office/drawing/2014/main" id="{B6342219-E94B-70AF-2FCB-0F03828630E2}"/>
              </a:ext>
            </a:extLst>
          </p:cNvPr>
          <p:cNvPicPr>
            <a:picLocks noChangeAspect="1"/>
          </p:cNvPicPr>
          <p:nvPr/>
        </p:nvPicPr>
        <p:blipFill>
          <a:blip r:embed="rId5"/>
          <a:stretch>
            <a:fillRect/>
          </a:stretch>
        </p:blipFill>
        <p:spPr>
          <a:xfrm>
            <a:off x="7475853" y="1611493"/>
            <a:ext cx="161666" cy="161666"/>
          </a:xfrm>
          <a:prstGeom prst="rect">
            <a:avLst/>
          </a:prstGeom>
        </p:spPr>
      </p:pic>
      <p:sp>
        <p:nvSpPr>
          <p:cNvPr id="28" name="Text 18">
            <a:extLst>
              <a:ext uri="{FF2B5EF4-FFF2-40B4-BE49-F238E27FC236}">
                <a16:creationId xmlns:a16="http://schemas.microsoft.com/office/drawing/2014/main" id="{F96125F3-A79B-862A-0E5D-FAC4AABFB026}"/>
              </a:ext>
            </a:extLst>
          </p:cNvPr>
          <p:cNvSpPr/>
          <p:nvPr/>
        </p:nvSpPr>
        <p:spPr>
          <a:xfrm>
            <a:off x="7401238" y="1842154"/>
            <a:ext cx="1958401" cy="384048"/>
          </a:xfrm>
          <a:prstGeom prst="rect">
            <a:avLst/>
          </a:prstGeom>
          <a:noFill/>
          <a:ln/>
        </p:spPr>
        <p:txBody>
          <a:bodyPr wrap="square" lIns="0" tIns="0" rIns="0" bIns="0" rtlCol="0" anchor="ctr"/>
          <a:lstStyle/>
          <a:p>
            <a:pPr marL="0" indent="0">
              <a:buNone/>
            </a:pPr>
            <a:r>
              <a:rPr lang="en-US" sz="1400">
                <a:solidFill>
                  <a:srgbClr val="5C6470"/>
                </a:solidFill>
                <a:latin typeface="Calibri" pitchFamily="34" charset="0"/>
                <a:ea typeface="Calibri" pitchFamily="34" charset="-122"/>
                <a:cs typeface="Calibri" pitchFamily="34" charset="-120"/>
              </a:rPr>
              <a:t>compare value distributions &amp; samples</a:t>
            </a:r>
            <a:endParaRPr lang="en-US" sz="1400"/>
          </a:p>
        </p:txBody>
      </p:sp>
      <p:sp>
        <p:nvSpPr>
          <p:cNvPr id="29" name="Shape 19">
            <a:extLst>
              <a:ext uri="{FF2B5EF4-FFF2-40B4-BE49-F238E27FC236}">
                <a16:creationId xmlns:a16="http://schemas.microsoft.com/office/drawing/2014/main" id="{8523917D-38BD-03DB-DA10-3E8FC09B11DF}"/>
              </a:ext>
            </a:extLst>
          </p:cNvPr>
          <p:cNvSpPr/>
          <p:nvPr/>
        </p:nvSpPr>
        <p:spPr>
          <a:xfrm>
            <a:off x="7406929" y="2292294"/>
            <a:ext cx="310896" cy="310896"/>
          </a:xfrm>
          <a:prstGeom prst="roundRect">
            <a:avLst>
              <a:gd name="adj" fmla="val 28000"/>
            </a:avLst>
          </a:prstGeom>
          <a:solidFill>
            <a:srgbClr val="57068C"/>
          </a:solidFill>
          <a:ln/>
        </p:spPr>
        <p:txBody>
          <a:bodyPr/>
          <a:lstStyle/>
          <a:p>
            <a:endParaRPr lang="en-US"/>
          </a:p>
        </p:txBody>
      </p:sp>
      <p:pic>
        <p:nvPicPr>
          <p:cNvPr id="30" name="Image 3" descr="img/ic_book_w.png">
            <a:extLst>
              <a:ext uri="{FF2B5EF4-FFF2-40B4-BE49-F238E27FC236}">
                <a16:creationId xmlns:a16="http://schemas.microsoft.com/office/drawing/2014/main" id="{5107E9EE-7177-D60D-B89C-B9648CB3BF58}"/>
              </a:ext>
            </a:extLst>
          </p:cNvPr>
          <p:cNvPicPr>
            <a:picLocks noChangeAspect="1"/>
          </p:cNvPicPr>
          <p:nvPr/>
        </p:nvPicPr>
        <p:blipFill>
          <a:blip r:embed="rId6"/>
          <a:stretch>
            <a:fillRect/>
          </a:stretch>
        </p:blipFill>
        <p:spPr>
          <a:xfrm>
            <a:off x="7481544" y="2366909"/>
            <a:ext cx="161666" cy="161666"/>
          </a:xfrm>
          <a:prstGeom prst="rect">
            <a:avLst/>
          </a:prstGeom>
        </p:spPr>
      </p:pic>
      <p:sp>
        <p:nvSpPr>
          <p:cNvPr id="31" name="Text 20">
            <a:extLst>
              <a:ext uri="{FF2B5EF4-FFF2-40B4-BE49-F238E27FC236}">
                <a16:creationId xmlns:a16="http://schemas.microsoft.com/office/drawing/2014/main" id="{522409C9-5A97-8770-CB32-62DA1EF64CD3}"/>
              </a:ext>
            </a:extLst>
          </p:cNvPr>
          <p:cNvSpPr/>
          <p:nvPr/>
        </p:nvSpPr>
        <p:spPr>
          <a:xfrm>
            <a:off x="7406028" y="2599157"/>
            <a:ext cx="1497156" cy="384048"/>
          </a:xfrm>
          <a:prstGeom prst="rect">
            <a:avLst/>
          </a:prstGeom>
          <a:noFill/>
          <a:ln/>
        </p:spPr>
        <p:txBody>
          <a:bodyPr wrap="square" lIns="0" tIns="0" rIns="0" bIns="0" rtlCol="0" anchor="ctr"/>
          <a:lstStyle/>
          <a:p>
            <a:pPr marL="0" indent="0">
              <a:buNone/>
            </a:pPr>
            <a:r>
              <a:rPr lang="en-US" sz="1400">
                <a:solidFill>
                  <a:srgbClr val="5C6470"/>
                </a:solidFill>
                <a:latin typeface="Calibri" pitchFamily="34" charset="0"/>
                <a:ea typeface="Calibri" pitchFamily="34" charset="-122"/>
                <a:cs typeface="Calibri" pitchFamily="34" charset="-120"/>
              </a:rPr>
              <a:t>read definitions and enum domains</a:t>
            </a:r>
            <a:endParaRPr lang="en-US" sz="1400"/>
          </a:p>
        </p:txBody>
      </p:sp>
      <p:sp>
        <p:nvSpPr>
          <p:cNvPr id="32" name="Shape 21">
            <a:extLst>
              <a:ext uri="{FF2B5EF4-FFF2-40B4-BE49-F238E27FC236}">
                <a16:creationId xmlns:a16="http://schemas.microsoft.com/office/drawing/2014/main" id="{BA2601AC-F6AE-59A4-75D8-DC1FBE07EA70}"/>
              </a:ext>
            </a:extLst>
          </p:cNvPr>
          <p:cNvSpPr/>
          <p:nvPr/>
        </p:nvSpPr>
        <p:spPr>
          <a:xfrm>
            <a:off x="7410671" y="3026625"/>
            <a:ext cx="310896" cy="310896"/>
          </a:xfrm>
          <a:prstGeom prst="roundRect">
            <a:avLst>
              <a:gd name="adj" fmla="val 28000"/>
            </a:avLst>
          </a:prstGeom>
          <a:solidFill>
            <a:srgbClr val="57068C"/>
          </a:solidFill>
          <a:ln/>
        </p:spPr>
        <p:txBody>
          <a:bodyPr/>
          <a:lstStyle/>
          <a:p>
            <a:endParaRPr lang="en-US"/>
          </a:p>
        </p:txBody>
      </p:sp>
      <p:pic>
        <p:nvPicPr>
          <p:cNvPr id="33" name="Image 4" descr="img/ic_usercheck_w.png">
            <a:extLst>
              <a:ext uri="{FF2B5EF4-FFF2-40B4-BE49-F238E27FC236}">
                <a16:creationId xmlns:a16="http://schemas.microsoft.com/office/drawing/2014/main" id="{219CBF4F-EC98-93F4-8607-45593A5527FB}"/>
              </a:ext>
            </a:extLst>
          </p:cNvPr>
          <p:cNvPicPr>
            <a:picLocks noChangeAspect="1"/>
          </p:cNvPicPr>
          <p:nvPr/>
        </p:nvPicPr>
        <p:blipFill>
          <a:blip r:embed="rId7"/>
          <a:stretch>
            <a:fillRect/>
          </a:stretch>
        </p:blipFill>
        <p:spPr>
          <a:xfrm>
            <a:off x="7485286" y="3101240"/>
            <a:ext cx="161666" cy="161666"/>
          </a:xfrm>
          <a:prstGeom prst="rect">
            <a:avLst/>
          </a:prstGeom>
        </p:spPr>
      </p:pic>
      <p:sp>
        <p:nvSpPr>
          <p:cNvPr id="34" name="Text 22">
            <a:extLst>
              <a:ext uri="{FF2B5EF4-FFF2-40B4-BE49-F238E27FC236}">
                <a16:creationId xmlns:a16="http://schemas.microsoft.com/office/drawing/2014/main" id="{13BCC948-0F2F-29B6-AA9F-CB541E728071}"/>
              </a:ext>
            </a:extLst>
          </p:cNvPr>
          <p:cNvSpPr/>
          <p:nvPr/>
        </p:nvSpPr>
        <p:spPr>
          <a:xfrm>
            <a:off x="7417824" y="3356160"/>
            <a:ext cx="1195824" cy="384048"/>
          </a:xfrm>
          <a:prstGeom prst="rect">
            <a:avLst/>
          </a:prstGeom>
          <a:noFill/>
          <a:ln/>
        </p:spPr>
        <p:txBody>
          <a:bodyPr wrap="square" lIns="0" tIns="0" rIns="0" bIns="0" rtlCol="0" anchor="ctr"/>
          <a:lstStyle/>
          <a:p>
            <a:pPr marL="0" indent="0">
              <a:buNone/>
            </a:pPr>
            <a:r>
              <a:rPr lang="en-US" sz="1400">
                <a:solidFill>
                  <a:srgbClr val="5C6470"/>
                </a:solidFill>
                <a:latin typeface="Calibri" pitchFamily="34" charset="0"/>
                <a:ea typeface="Calibri" pitchFamily="34" charset="-122"/>
                <a:cs typeface="Calibri" pitchFamily="34" charset="-120"/>
              </a:rPr>
              <a:t>accept · reject · edit — inline</a:t>
            </a:r>
            <a:endParaRPr lang="en-US" sz="1400"/>
          </a:p>
        </p:txBody>
      </p:sp>
      <p:sp>
        <p:nvSpPr>
          <p:cNvPr id="35" name="Shape 23">
            <a:extLst>
              <a:ext uri="{FF2B5EF4-FFF2-40B4-BE49-F238E27FC236}">
                <a16:creationId xmlns:a16="http://schemas.microsoft.com/office/drawing/2014/main" id="{3A9B5D67-AA38-9861-F067-A9BF3BB152DB}"/>
              </a:ext>
            </a:extLst>
          </p:cNvPr>
          <p:cNvSpPr/>
          <p:nvPr/>
        </p:nvSpPr>
        <p:spPr>
          <a:xfrm>
            <a:off x="7406028" y="3783092"/>
            <a:ext cx="310896" cy="310896"/>
          </a:xfrm>
          <a:prstGeom prst="roundRect">
            <a:avLst>
              <a:gd name="adj" fmla="val 28000"/>
            </a:avLst>
          </a:prstGeom>
          <a:solidFill>
            <a:srgbClr val="57068C"/>
          </a:solidFill>
          <a:ln/>
        </p:spPr>
        <p:txBody>
          <a:bodyPr/>
          <a:lstStyle/>
          <a:p>
            <a:endParaRPr lang="en-US"/>
          </a:p>
        </p:txBody>
      </p:sp>
      <p:pic>
        <p:nvPicPr>
          <p:cNvPr id="36" name="Image 5" descr="img/ic_history_w.png">
            <a:extLst>
              <a:ext uri="{FF2B5EF4-FFF2-40B4-BE49-F238E27FC236}">
                <a16:creationId xmlns:a16="http://schemas.microsoft.com/office/drawing/2014/main" id="{8582C1EE-AC5E-3D7B-0308-FDFCD72B82B9}"/>
              </a:ext>
            </a:extLst>
          </p:cNvPr>
          <p:cNvPicPr>
            <a:picLocks noChangeAspect="1"/>
          </p:cNvPicPr>
          <p:nvPr/>
        </p:nvPicPr>
        <p:blipFill>
          <a:blip r:embed="rId8"/>
          <a:stretch>
            <a:fillRect/>
          </a:stretch>
        </p:blipFill>
        <p:spPr>
          <a:xfrm>
            <a:off x="7480643" y="3857707"/>
            <a:ext cx="161666" cy="161666"/>
          </a:xfrm>
          <a:prstGeom prst="rect">
            <a:avLst/>
          </a:prstGeom>
        </p:spPr>
      </p:pic>
      <p:sp>
        <p:nvSpPr>
          <p:cNvPr id="37" name="Text 24">
            <a:extLst>
              <a:ext uri="{FF2B5EF4-FFF2-40B4-BE49-F238E27FC236}">
                <a16:creationId xmlns:a16="http://schemas.microsoft.com/office/drawing/2014/main" id="{5468CD28-F6CE-5BF4-49F1-78B139023CA2}"/>
              </a:ext>
            </a:extLst>
          </p:cNvPr>
          <p:cNvSpPr/>
          <p:nvPr/>
        </p:nvSpPr>
        <p:spPr>
          <a:xfrm>
            <a:off x="7406028" y="4096662"/>
            <a:ext cx="1676704" cy="384048"/>
          </a:xfrm>
          <a:prstGeom prst="rect">
            <a:avLst/>
          </a:prstGeom>
          <a:noFill/>
          <a:ln/>
        </p:spPr>
        <p:txBody>
          <a:bodyPr wrap="square" lIns="0" tIns="0" rIns="0" bIns="0" rtlCol="0" anchor="ctr"/>
          <a:lstStyle/>
          <a:p>
            <a:pPr marL="0" indent="0">
              <a:buNone/>
            </a:pPr>
            <a:r>
              <a:rPr lang="en-US" sz="1400">
                <a:solidFill>
                  <a:srgbClr val="5C6470"/>
                </a:solidFill>
                <a:latin typeface="Calibri" pitchFamily="34" charset="0"/>
                <a:ea typeface="Calibri" pitchFamily="34" charset="-122"/>
                <a:cs typeface="Calibri" pitchFamily="34" charset="-120"/>
              </a:rPr>
              <a:t>every action undoable, on a timeline</a:t>
            </a:r>
            <a:endParaRPr lang="en-US" sz="1400"/>
          </a:p>
        </p:txBody>
      </p:sp>
    </p:spTree>
    <p:extLst>
      <p:ext uri="{BB962C8B-B14F-4D97-AF65-F5344CB8AC3E}">
        <p14:creationId xmlns:p14="http://schemas.microsoft.com/office/powerpoint/2010/main" val="383343255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DB75CF9C-921C-EC88-722C-02ACE5C280D7}"/>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5F429315-A211-38CC-AC46-5630E9DEAAE4}"/>
              </a:ext>
            </a:extLst>
          </p:cNvPr>
          <p:cNvSpPr/>
          <p:nvPr/>
        </p:nvSpPr>
        <p:spPr>
          <a:xfrm>
            <a:off x="457200" y="301752"/>
            <a:ext cx="3840480" cy="274320"/>
          </a:xfrm>
          <a:prstGeom prst="rect">
            <a:avLst/>
          </a:prstGeom>
          <a:noFill/>
          <a:ln/>
        </p:spPr>
        <p:txBody>
          <a:bodyPr wrap="square" lIns="0" tIns="0" rIns="0" bIns="0" rtlCol="0" anchor="ctr"/>
          <a:lstStyle/>
          <a:p>
            <a:r>
              <a:rPr lang="en-US" sz="1100" b="1" kern="0" spc="200">
                <a:solidFill>
                  <a:srgbClr val="004791"/>
                </a:solidFill>
                <a:latin typeface="Calibri"/>
                <a:ea typeface="Calibri"/>
                <a:cs typeface="Calibri"/>
              </a:rPr>
              <a:t>THIRD GENERATION</a:t>
            </a:r>
            <a:endParaRPr lang="en-US"/>
          </a:p>
        </p:txBody>
      </p:sp>
      <p:sp>
        <p:nvSpPr>
          <p:cNvPr id="9" name="Text 7">
            <a:extLst>
              <a:ext uri="{FF2B5EF4-FFF2-40B4-BE49-F238E27FC236}">
                <a16:creationId xmlns:a16="http://schemas.microsoft.com/office/drawing/2014/main" id="{AD48C2F8-3A19-CC01-58EC-399DE017FAA6}"/>
              </a:ext>
            </a:extLst>
          </p:cNvPr>
          <p:cNvSpPr/>
          <p:nvPr/>
        </p:nvSpPr>
        <p:spPr>
          <a:xfrm>
            <a:off x="457200" y="868680"/>
            <a:ext cx="8597278" cy="822960"/>
          </a:xfrm>
          <a:prstGeom prst="rect">
            <a:avLst/>
          </a:prstGeom>
          <a:noFill/>
          <a:ln/>
        </p:spPr>
        <p:txBody>
          <a:bodyPr wrap="square" lIns="0" tIns="0" rIns="0" bIns="0" rtlCol="0" anchor="ctr"/>
          <a:lstStyle/>
          <a:p>
            <a:r>
              <a:rPr lang="en-US" sz="2800" b="1">
                <a:solidFill>
                  <a:srgbClr val="1B2A4A"/>
                </a:solidFill>
                <a:latin typeface="Bookman Old Style" pitchFamily="34" charset="0"/>
                <a:ea typeface="Bookman Old Style" pitchFamily="34" charset="-122"/>
                <a:cs typeface="Bookman Old Style" pitchFamily="34" charset="-120"/>
              </a:rPr>
              <a:t>Validating Candidates with LLM Explanations</a:t>
            </a:r>
            <a:endParaRPr lang="en-US" sz="2800"/>
          </a:p>
        </p:txBody>
      </p:sp>
      <p:sp>
        <p:nvSpPr>
          <p:cNvPr id="20" name="Text 17">
            <a:extLst>
              <a:ext uri="{FF2B5EF4-FFF2-40B4-BE49-F238E27FC236}">
                <a16:creationId xmlns:a16="http://schemas.microsoft.com/office/drawing/2014/main" id="{BB2DA126-EEF6-1DF0-67AA-CA9BE809E5A8}"/>
              </a:ext>
            </a:extLst>
          </p:cNvPr>
          <p:cNvSpPr/>
          <p:nvPr/>
        </p:nvSpPr>
        <p:spPr>
          <a:xfrm>
            <a:off x="457200" y="4832604"/>
            <a:ext cx="2743200" cy="146304"/>
          </a:xfrm>
          <a:prstGeom prst="rect">
            <a:avLst/>
          </a:prstGeom>
          <a:noFill/>
          <a:ln/>
        </p:spPr>
        <p:txBody>
          <a:bodyPr wrap="square" lIns="0" tIns="0" rIns="0" bIns="0" rtlCol="0" anchor="ctr"/>
          <a:lstStyle/>
          <a:p>
            <a:pPr marL="0" indent="0" algn="l">
              <a:buNone/>
            </a:pPr>
            <a:r>
              <a:rPr lang="en-US" sz="800" b="1" kern="0" spc="100">
                <a:solidFill>
                  <a:srgbClr val="004791"/>
                </a:solidFill>
                <a:latin typeface="Calibri" pitchFamily="34" charset="0"/>
                <a:ea typeface="Calibri" pitchFamily="34" charset="-122"/>
                <a:cs typeface="Calibri" pitchFamily="34" charset="-120"/>
              </a:rPr>
              <a:t>KTH</a:t>
            </a:r>
            <a:r>
              <a:rPr lang="en-US" sz="800" kern="0" spc="100">
                <a:solidFill>
                  <a:srgbClr val="C9C3BB"/>
                </a:solidFill>
                <a:latin typeface="Calibri" pitchFamily="34" charset="0"/>
                <a:ea typeface="Calibri" pitchFamily="34" charset="-122"/>
                <a:cs typeface="Calibri" pitchFamily="34" charset="-120"/>
              </a:rPr>
              <a:t>  /  </a:t>
            </a:r>
            <a:r>
              <a:rPr lang="en-US" sz="800" b="1" kern="0" spc="100">
                <a:solidFill>
                  <a:srgbClr val="57068C"/>
                </a:solidFill>
                <a:latin typeface="Calibri" pitchFamily="34" charset="0"/>
                <a:ea typeface="Calibri" pitchFamily="34" charset="-122"/>
                <a:cs typeface="Calibri" pitchFamily="34" charset="-120"/>
              </a:rPr>
              <a:t>NYU</a:t>
            </a:r>
            <a:r>
              <a:rPr lang="en-US" sz="800" kern="0" spc="100">
                <a:solidFill>
                  <a:srgbClr val="C9C3BB"/>
                </a:solidFill>
                <a:latin typeface="Calibri" pitchFamily="34" charset="0"/>
                <a:ea typeface="Calibri" pitchFamily="34" charset="-122"/>
                <a:cs typeface="Calibri" pitchFamily="34" charset="-120"/>
              </a:rPr>
              <a:t>  /  </a:t>
            </a:r>
            <a:r>
              <a:rPr lang="en-US" sz="800" b="1" kern="0" spc="100">
                <a:solidFill>
                  <a:srgbClr val="0066B3"/>
                </a:solidFill>
                <a:latin typeface="Calibri" pitchFamily="34" charset="0"/>
                <a:ea typeface="Calibri" pitchFamily="34" charset="-122"/>
                <a:cs typeface="Calibri" pitchFamily="34" charset="-120"/>
              </a:rPr>
              <a:t>TU Wien</a:t>
            </a:r>
            <a:endParaRPr lang="en-US" sz="800"/>
          </a:p>
        </p:txBody>
      </p:sp>
      <p:sp>
        <p:nvSpPr>
          <p:cNvPr id="21" name="Text 18">
            <a:extLst>
              <a:ext uri="{FF2B5EF4-FFF2-40B4-BE49-F238E27FC236}">
                <a16:creationId xmlns:a16="http://schemas.microsoft.com/office/drawing/2014/main" id="{3446CA03-53E6-27E4-D659-392A09F14EB4}"/>
              </a:ext>
            </a:extLst>
          </p:cNvPr>
          <p:cNvSpPr/>
          <p:nvPr/>
        </p:nvSpPr>
        <p:spPr>
          <a:xfrm>
            <a:off x="5486400" y="4823460"/>
            <a:ext cx="2743200" cy="164592"/>
          </a:xfrm>
          <a:prstGeom prst="rect">
            <a:avLst/>
          </a:prstGeom>
          <a:noFill/>
          <a:ln/>
        </p:spPr>
        <p:txBody>
          <a:bodyPr wrap="square" lIns="0" tIns="0" rIns="0" bIns="0" rtlCol="0" anchor="ctr"/>
          <a:lstStyle/>
          <a:p>
            <a:pPr algn="r"/>
            <a:r>
              <a:rPr lang="en-US" sz="1400" b="0" i="0" u="none" strike="noStrike" baseline="0">
                <a:solidFill>
                  <a:srgbClr val="FFFFFF"/>
                </a:solidFill>
                <a:latin typeface="Calibri"/>
              </a:rPr>
              <a:t>1</a:t>
            </a:r>
            <a:r>
              <a:rPr lang="en-US" sz="1400" b="0" i="0">
                <a:solidFill>
                  <a:srgbClr val="000000"/>
                </a:solidFill>
                <a:latin typeface="Calibri"/>
                <a:ea typeface="Calibri"/>
                <a:cs typeface="Calibri"/>
              </a:rPr>
              <a:t>​</a:t>
            </a:r>
            <a:endParaRPr lang="en-US"/>
          </a:p>
        </p:txBody>
      </p:sp>
      <p:sp>
        <p:nvSpPr>
          <p:cNvPr id="22" name="Text 19">
            <a:extLst>
              <a:ext uri="{FF2B5EF4-FFF2-40B4-BE49-F238E27FC236}">
                <a16:creationId xmlns:a16="http://schemas.microsoft.com/office/drawing/2014/main" id="{A99523CF-5148-8108-B980-4B3C37C1E9C9}"/>
              </a:ext>
            </a:extLst>
          </p:cNvPr>
          <p:cNvSpPr/>
          <p:nvPr/>
        </p:nvSpPr>
        <p:spPr>
          <a:xfrm>
            <a:off x="8321040" y="4823460"/>
            <a:ext cx="365760" cy="164592"/>
          </a:xfrm>
          <a:prstGeom prst="rect">
            <a:avLst/>
          </a:prstGeom>
          <a:noFill/>
          <a:ln/>
        </p:spPr>
        <p:txBody>
          <a:bodyPr wrap="square" lIns="0" tIns="0" rIns="0" bIns="0" rtlCol="0" anchor="ctr"/>
          <a:lstStyle/>
          <a:p>
            <a:pPr marL="0" indent="0" algn="r">
              <a:buNone/>
            </a:pPr>
            <a:fld id="{00000000-0000-0000-0000-000000000046}" type="slidenum">
              <a:rPr lang="en-US" sz="800">
                <a:solidFill>
                  <a:srgbClr val="5C6470"/>
                </a:solidFill>
                <a:latin typeface="Calibri" pitchFamily="34" charset="0"/>
                <a:ea typeface="Calibri" pitchFamily="34" charset="-122"/>
                <a:cs typeface="Calibri" pitchFamily="34" charset="-120"/>
              </a:rPr>
              <a:t>100</a:t>
            </a:fld>
            <a:endParaRPr lang="en-US" sz="800"/>
          </a:p>
        </p:txBody>
      </p:sp>
      <p:sp>
        <p:nvSpPr>
          <p:cNvPr id="23" name="Footer Divider">
            <a:extLst>
              <a:ext uri="{FF2B5EF4-FFF2-40B4-BE49-F238E27FC236}">
                <a16:creationId xmlns:a16="http://schemas.microsoft.com/office/drawing/2014/main" id="{4552418A-D935-B4AB-866F-0F1999B06459}"/>
              </a:ext>
            </a:extLst>
          </p:cNvPr>
          <p:cNvSpPr/>
          <p:nvPr/>
        </p:nvSpPr>
        <p:spPr>
          <a:xfrm>
            <a:off x="457200" y="4721380"/>
            <a:ext cx="8229600" cy="9525"/>
          </a:xfrm>
          <a:prstGeom prst="rect">
            <a:avLst/>
          </a:prstGeom>
          <a:solidFill>
            <a:srgbClr val="C9C3BB"/>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SE"/>
          </a:p>
        </p:txBody>
      </p:sp>
      <p:sp>
        <p:nvSpPr>
          <p:cNvPr id="76" name="TextBox 75">
            <a:extLst>
              <a:ext uri="{FF2B5EF4-FFF2-40B4-BE49-F238E27FC236}">
                <a16:creationId xmlns:a16="http://schemas.microsoft.com/office/drawing/2014/main" id="{0571D63A-4FB5-C6FF-D670-4BA90AD85C82}"/>
              </a:ext>
            </a:extLst>
          </p:cNvPr>
          <p:cNvSpPr txBox="1"/>
          <p:nvPr/>
        </p:nvSpPr>
        <p:spPr>
          <a:xfrm>
            <a:off x="4837814" y="4286250"/>
            <a:ext cx="192716"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solidFill>
                  <a:srgbClr val="FFFFFF"/>
                </a:solidFill>
                <a:latin typeface="Calibri"/>
              </a:rPr>
              <a:t>2</a:t>
            </a:r>
            <a:endParaRPr lang="en-US" sz="1400">
              <a:ea typeface="Calibri"/>
              <a:cs typeface="Calibri"/>
            </a:endParaRPr>
          </a:p>
          <a:p>
            <a:pPr algn="ctr"/>
            <a:endParaRPr lang="en-US"/>
          </a:p>
        </p:txBody>
      </p:sp>
      <p:sp>
        <p:nvSpPr>
          <p:cNvPr id="77" name="TextBox 76">
            <a:extLst>
              <a:ext uri="{FF2B5EF4-FFF2-40B4-BE49-F238E27FC236}">
                <a16:creationId xmlns:a16="http://schemas.microsoft.com/office/drawing/2014/main" id="{7686BA84-4E46-9FC4-4CAB-782C2E03A85C}"/>
              </a:ext>
            </a:extLst>
          </p:cNvPr>
          <p:cNvSpPr txBox="1"/>
          <p:nvPr/>
        </p:nvSpPr>
        <p:spPr>
          <a:xfrm>
            <a:off x="6239983" y="4292895"/>
            <a:ext cx="245878"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solidFill>
                  <a:srgbClr val="FFFFFF"/>
                </a:solidFill>
                <a:ea typeface="Calibri"/>
                <a:cs typeface="Calibri"/>
              </a:rPr>
              <a:t>3</a:t>
            </a:r>
          </a:p>
          <a:p>
            <a:pPr algn="ctr"/>
            <a:endParaRPr lang="en-US"/>
          </a:p>
        </p:txBody>
      </p:sp>
      <p:sp>
        <p:nvSpPr>
          <p:cNvPr id="3" name="Text 18">
            <a:extLst>
              <a:ext uri="{FF2B5EF4-FFF2-40B4-BE49-F238E27FC236}">
                <a16:creationId xmlns:a16="http://schemas.microsoft.com/office/drawing/2014/main" id="{8FF0A107-78E2-4C54-9A0C-71DC7D6AE5F8}"/>
              </a:ext>
            </a:extLst>
          </p:cNvPr>
          <p:cNvSpPr/>
          <p:nvPr/>
        </p:nvSpPr>
        <p:spPr>
          <a:xfrm>
            <a:off x="5486400" y="4822899"/>
            <a:ext cx="2743200" cy="164592"/>
          </a:xfrm>
          <a:prstGeom prst="rect">
            <a:avLst/>
          </a:prstGeom>
          <a:noFill/>
          <a:ln/>
        </p:spPr>
        <p:txBody>
          <a:bodyPr wrap="square" lIns="0" tIns="0" rIns="0" bIns="0" rtlCol="0" anchor="ctr"/>
          <a:lstStyle/>
          <a:p>
            <a:pPr algn="r"/>
            <a:r>
              <a:rPr lang="en-US" sz="800">
                <a:solidFill>
                  <a:srgbClr val="5C6470"/>
                </a:solidFill>
                <a:latin typeface="Calibri"/>
                <a:ea typeface="Calibri"/>
                <a:cs typeface="Calibri"/>
              </a:rPr>
              <a:t>Christos Koutras</a:t>
            </a:r>
            <a:endParaRPr lang="en-US"/>
          </a:p>
        </p:txBody>
      </p:sp>
      <p:sp>
        <p:nvSpPr>
          <p:cNvPr id="7" name="Shape 25">
            <a:extLst>
              <a:ext uri="{FF2B5EF4-FFF2-40B4-BE49-F238E27FC236}">
                <a16:creationId xmlns:a16="http://schemas.microsoft.com/office/drawing/2014/main" id="{4BF2D2B3-5520-7B89-522A-BA54FC1A9971}"/>
              </a:ext>
            </a:extLst>
          </p:cNvPr>
          <p:cNvSpPr/>
          <p:nvPr/>
        </p:nvSpPr>
        <p:spPr>
          <a:xfrm>
            <a:off x="4938291" y="1502599"/>
            <a:ext cx="3794760" cy="3108960"/>
          </a:xfrm>
          <a:prstGeom prst="roundRect">
            <a:avLst>
              <a:gd name="adj" fmla="val 2059"/>
            </a:avLst>
          </a:prstGeom>
          <a:solidFill>
            <a:srgbClr val="FFFFFF"/>
          </a:solidFill>
          <a:ln w="12700">
            <a:solidFill>
              <a:srgbClr val="D8D2CB"/>
            </a:solidFill>
            <a:prstDash val="solid"/>
          </a:ln>
          <a:effectLst>
            <a:outerShdw blurRad="76200" dist="25400" dir="5400000" algn="bl" rotWithShape="0">
              <a:srgbClr val="9AA0A8">
                <a:alpha val="35000"/>
              </a:srgbClr>
            </a:outerShdw>
          </a:effectLst>
        </p:spPr>
        <p:txBody>
          <a:bodyPr/>
          <a:lstStyle/>
          <a:p>
            <a:endParaRPr lang="en-US"/>
          </a:p>
        </p:txBody>
      </p:sp>
      <p:pic>
        <p:nvPicPr>
          <p:cNvPr id="8" name="Image 4" descr="img/agent_cards.png">
            <a:extLst>
              <a:ext uri="{FF2B5EF4-FFF2-40B4-BE49-F238E27FC236}">
                <a16:creationId xmlns:a16="http://schemas.microsoft.com/office/drawing/2014/main" id="{50445A89-971B-4B06-96C6-9BD97B9980E0}"/>
              </a:ext>
            </a:extLst>
          </p:cNvPr>
          <p:cNvPicPr>
            <a:picLocks noChangeAspect="1"/>
          </p:cNvPicPr>
          <p:nvPr/>
        </p:nvPicPr>
        <p:blipFill>
          <a:blip r:embed="rId3"/>
          <a:stretch>
            <a:fillRect/>
          </a:stretch>
        </p:blipFill>
        <p:spPr>
          <a:xfrm>
            <a:off x="5102883" y="1676335"/>
            <a:ext cx="3639312" cy="2734056"/>
          </a:xfrm>
          <a:prstGeom prst="rect">
            <a:avLst/>
          </a:prstGeom>
        </p:spPr>
      </p:pic>
      <p:sp>
        <p:nvSpPr>
          <p:cNvPr id="11" name="Shape 13">
            <a:extLst>
              <a:ext uri="{FF2B5EF4-FFF2-40B4-BE49-F238E27FC236}">
                <a16:creationId xmlns:a16="http://schemas.microsoft.com/office/drawing/2014/main" id="{B496CA3F-EC28-FE9C-EA87-9E69221EE7F5}"/>
              </a:ext>
            </a:extLst>
          </p:cNvPr>
          <p:cNvSpPr/>
          <p:nvPr/>
        </p:nvSpPr>
        <p:spPr>
          <a:xfrm>
            <a:off x="457200" y="1542302"/>
            <a:ext cx="347472" cy="347472"/>
          </a:xfrm>
          <a:prstGeom prst="roundRect">
            <a:avLst>
              <a:gd name="adj" fmla="val 28000"/>
            </a:avLst>
          </a:prstGeom>
          <a:solidFill>
            <a:srgbClr val="57068C"/>
          </a:solidFill>
          <a:ln/>
        </p:spPr>
        <p:txBody>
          <a:bodyPr/>
          <a:lstStyle/>
          <a:p>
            <a:endParaRPr lang="en-US"/>
          </a:p>
        </p:txBody>
      </p:sp>
      <p:pic>
        <p:nvPicPr>
          <p:cNvPr id="12" name="Image 0" descr="img/ic_scale_w.png">
            <a:extLst>
              <a:ext uri="{FF2B5EF4-FFF2-40B4-BE49-F238E27FC236}">
                <a16:creationId xmlns:a16="http://schemas.microsoft.com/office/drawing/2014/main" id="{A607B0EE-2666-8E1D-8274-02BCFC8D50DA}"/>
              </a:ext>
            </a:extLst>
          </p:cNvPr>
          <p:cNvPicPr>
            <a:picLocks noChangeAspect="1"/>
          </p:cNvPicPr>
          <p:nvPr/>
        </p:nvPicPr>
        <p:blipFill>
          <a:blip r:embed="rId4"/>
          <a:stretch>
            <a:fillRect/>
          </a:stretch>
        </p:blipFill>
        <p:spPr>
          <a:xfrm>
            <a:off x="540593" y="1625695"/>
            <a:ext cx="180685" cy="180685"/>
          </a:xfrm>
          <a:prstGeom prst="rect">
            <a:avLst/>
          </a:prstGeom>
        </p:spPr>
      </p:pic>
      <p:sp>
        <p:nvSpPr>
          <p:cNvPr id="13" name="Text 14">
            <a:extLst>
              <a:ext uri="{FF2B5EF4-FFF2-40B4-BE49-F238E27FC236}">
                <a16:creationId xmlns:a16="http://schemas.microsoft.com/office/drawing/2014/main" id="{B43EA98E-74C6-4472-A73A-5ED7916A8ADE}"/>
              </a:ext>
            </a:extLst>
          </p:cNvPr>
          <p:cNvSpPr/>
          <p:nvPr/>
        </p:nvSpPr>
        <p:spPr>
          <a:xfrm>
            <a:off x="932688" y="1524014"/>
            <a:ext cx="3703320" cy="219456"/>
          </a:xfrm>
          <a:prstGeom prst="rect">
            <a:avLst/>
          </a:prstGeom>
          <a:noFill/>
          <a:ln/>
        </p:spPr>
        <p:txBody>
          <a:bodyPr wrap="square" lIns="0" tIns="0" rIns="0" bIns="0" rtlCol="0" anchor="ctr"/>
          <a:lstStyle/>
          <a:p>
            <a:pPr marL="0" indent="0">
              <a:buNone/>
            </a:pPr>
            <a:r>
              <a:rPr lang="en-US" sz="1400" b="1">
                <a:solidFill>
                  <a:srgbClr val="1B2A4A"/>
                </a:solidFill>
                <a:latin typeface="Calibri" pitchFamily="34" charset="0"/>
                <a:ea typeface="Calibri" pitchFamily="34" charset="-122"/>
                <a:cs typeface="Calibri" pitchFamily="34" charset="-120"/>
              </a:rPr>
              <a:t>Four independent arguments per candidate</a:t>
            </a:r>
            <a:endParaRPr lang="en-US" sz="1400"/>
          </a:p>
        </p:txBody>
      </p:sp>
      <p:sp>
        <p:nvSpPr>
          <p:cNvPr id="14" name="Text 15">
            <a:extLst>
              <a:ext uri="{FF2B5EF4-FFF2-40B4-BE49-F238E27FC236}">
                <a16:creationId xmlns:a16="http://schemas.microsoft.com/office/drawing/2014/main" id="{8B44889A-BC4D-2817-B8FA-B87129F27B66}"/>
              </a:ext>
            </a:extLst>
          </p:cNvPr>
          <p:cNvSpPr/>
          <p:nvPr/>
        </p:nvSpPr>
        <p:spPr>
          <a:xfrm>
            <a:off x="932688" y="1743470"/>
            <a:ext cx="3703320" cy="457200"/>
          </a:xfrm>
          <a:prstGeom prst="rect">
            <a:avLst/>
          </a:prstGeom>
          <a:noFill/>
          <a:ln/>
        </p:spPr>
        <p:txBody>
          <a:bodyPr wrap="square" lIns="0" tIns="0" rIns="0" bIns="0" rtlCol="0" anchor="ctr"/>
          <a:lstStyle/>
          <a:p>
            <a:pPr marL="0" indent="0">
              <a:lnSpc>
                <a:spcPts val="1150"/>
              </a:lnSpc>
              <a:buNone/>
            </a:pPr>
            <a:r>
              <a:rPr lang="en-US" sz="1400">
                <a:solidFill>
                  <a:srgbClr val="5C6470"/>
                </a:solidFill>
                <a:latin typeface="Calibri" pitchFamily="34" charset="0"/>
                <a:ea typeface="Calibri" pitchFamily="34" charset="-122"/>
                <a:cs typeface="Calibri" pitchFamily="34" charset="-120"/>
              </a:rPr>
              <a:t>Value-based · semantic · knowledge-based · pattern — each with its own confidence score.</a:t>
            </a:r>
            <a:endParaRPr lang="en-US" sz="1400"/>
          </a:p>
        </p:txBody>
      </p:sp>
      <p:sp>
        <p:nvSpPr>
          <p:cNvPr id="15" name="Shape 16">
            <a:extLst>
              <a:ext uri="{FF2B5EF4-FFF2-40B4-BE49-F238E27FC236}">
                <a16:creationId xmlns:a16="http://schemas.microsoft.com/office/drawing/2014/main" id="{84559173-A680-D0D5-6905-0DEE92E09840}"/>
              </a:ext>
            </a:extLst>
          </p:cNvPr>
          <p:cNvSpPr/>
          <p:nvPr/>
        </p:nvSpPr>
        <p:spPr>
          <a:xfrm>
            <a:off x="457200" y="2292110"/>
            <a:ext cx="347472" cy="347472"/>
          </a:xfrm>
          <a:prstGeom prst="roundRect">
            <a:avLst>
              <a:gd name="adj" fmla="val 28000"/>
            </a:avLst>
          </a:prstGeom>
          <a:solidFill>
            <a:srgbClr val="57068C"/>
          </a:solidFill>
          <a:ln/>
        </p:spPr>
        <p:txBody>
          <a:bodyPr/>
          <a:lstStyle/>
          <a:p>
            <a:endParaRPr lang="en-US"/>
          </a:p>
        </p:txBody>
      </p:sp>
      <p:pic>
        <p:nvPicPr>
          <p:cNvPr id="16" name="Image 1" descr="img/ic_table_w.png">
            <a:extLst>
              <a:ext uri="{FF2B5EF4-FFF2-40B4-BE49-F238E27FC236}">
                <a16:creationId xmlns:a16="http://schemas.microsoft.com/office/drawing/2014/main" id="{13884247-828C-BCE2-095E-D83DFBA89F0B}"/>
              </a:ext>
            </a:extLst>
          </p:cNvPr>
          <p:cNvPicPr>
            <a:picLocks noChangeAspect="1"/>
          </p:cNvPicPr>
          <p:nvPr/>
        </p:nvPicPr>
        <p:blipFill>
          <a:blip r:embed="rId5"/>
          <a:stretch>
            <a:fillRect/>
          </a:stretch>
        </p:blipFill>
        <p:spPr>
          <a:xfrm>
            <a:off x="540593" y="2375503"/>
            <a:ext cx="180685" cy="180685"/>
          </a:xfrm>
          <a:prstGeom prst="rect">
            <a:avLst/>
          </a:prstGeom>
        </p:spPr>
      </p:pic>
      <p:sp>
        <p:nvSpPr>
          <p:cNvPr id="18" name="Text 17">
            <a:extLst>
              <a:ext uri="{FF2B5EF4-FFF2-40B4-BE49-F238E27FC236}">
                <a16:creationId xmlns:a16="http://schemas.microsoft.com/office/drawing/2014/main" id="{3AAF8DE0-CBDB-762C-3BF3-576CA8F2ADDD}"/>
              </a:ext>
            </a:extLst>
          </p:cNvPr>
          <p:cNvSpPr/>
          <p:nvPr/>
        </p:nvSpPr>
        <p:spPr>
          <a:xfrm>
            <a:off x="932688" y="2273822"/>
            <a:ext cx="3703320" cy="219456"/>
          </a:xfrm>
          <a:prstGeom prst="rect">
            <a:avLst/>
          </a:prstGeom>
          <a:noFill/>
          <a:ln/>
        </p:spPr>
        <p:txBody>
          <a:bodyPr wrap="square" lIns="0" tIns="0" rIns="0" bIns="0" rtlCol="0" anchor="ctr"/>
          <a:lstStyle/>
          <a:p>
            <a:pPr marL="0" indent="0">
              <a:buNone/>
            </a:pPr>
            <a:r>
              <a:rPr lang="en-US" sz="1400" b="1">
                <a:solidFill>
                  <a:srgbClr val="1B2A4A"/>
                </a:solidFill>
                <a:latin typeface="Calibri" pitchFamily="34" charset="0"/>
                <a:ea typeface="Calibri" pitchFamily="34" charset="-122"/>
                <a:cs typeface="Calibri" pitchFamily="34" charset="-120"/>
              </a:rPr>
              <a:t>Grounded in the data</a:t>
            </a:r>
            <a:endParaRPr lang="en-US" sz="1400"/>
          </a:p>
        </p:txBody>
      </p:sp>
      <p:sp>
        <p:nvSpPr>
          <p:cNvPr id="25" name="Text 18">
            <a:extLst>
              <a:ext uri="{FF2B5EF4-FFF2-40B4-BE49-F238E27FC236}">
                <a16:creationId xmlns:a16="http://schemas.microsoft.com/office/drawing/2014/main" id="{3626415A-E82F-2234-7D74-BCDA05A49BC5}"/>
              </a:ext>
            </a:extLst>
          </p:cNvPr>
          <p:cNvSpPr/>
          <p:nvPr/>
        </p:nvSpPr>
        <p:spPr>
          <a:xfrm>
            <a:off x="932688" y="2493278"/>
            <a:ext cx="3703320" cy="457200"/>
          </a:xfrm>
          <a:prstGeom prst="rect">
            <a:avLst/>
          </a:prstGeom>
          <a:noFill/>
          <a:ln/>
        </p:spPr>
        <p:txBody>
          <a:bodyPr wrap="square" lIns="0" tIns="0" rIns="0" bIns="0" rtlCol="0" anchor="ctr"/>
          <a:lstStyle/>
          <a:p>
            <a:pPr marL="0" indent="0">
              <a:lnSpc>
                <a:spcPts val="1150"/>
              </a:lnSpc>
              <a:buNone/>
            </a:pPr>
            <a:r>
              <a:rPr lang="en-US" sz="1400">
                <a:solidFill>
                  <a:srgbClr val="5C6470"/>
                </a:solidFill>
                <a:latin typeface="Calibri" pitchFamily="34" charset="0"/>
                <a:ea typeface="Calibri" pitchFamily="34" charset="-122"/>
                <a:cs typeface="Calibri" pitchFamily="34" charset="-120"/>
              </a:rPr>
              <a:t>Explanations cite values and definitions — e.g. years vs. days, convert ×365.25.</a:t>
            </a:r>
            <a:endParaRPr lang="en-US" sz="1400"/>
          </a:p>
        </p:txBody>
      </p:sp>
      <p:sp>
        <p:nvSpPr>
          <p:cNvPr id="38" name="Shape 19">
            <a:extLst>
              <a:ext uri="{FF2B5EF4-FFF2-40B4-BE49-F238E27FC236}">
                <a16:creationId xmlns:a16="http://schemas.microsoft.com/office/drawing/2014/main" id="{12EBED20-7F69-E90C-7C99-7194E5259174}"/>
              </a:ext>
            </a:extLst>
          </p:cNvPr>
          <p:cNvSpPr/>
          <p:nvPr/>
        </p:nvSpPr>
        <p:spPr>
          <a:xfrm>
            <a:off x="457200" y="3041918"/>
            <a:ext cx="347472" cy="347472"/>
          </a:xfrm>
          <a:prstGeom prst="roundRect">
            <a:avLst>
              <a:gd name="adj" fmla="val 28000"/>
            </a:avLst>
          </a:prstGeom>
          <a:solidFill>
            <a:srgbClr val="57068C"/>
          </a:solidFill>
          <a:ln/>
        </p:spPr>
        <p:txBody>
          <a:bodyPr/>
          <a:lstStyle/>
          <a:p>
            <a:endParaRPr lang="en-US"/>
          </a:p>
        </p:txBody>
      </p:sp>
      <p:pic>
        <p:nvPicPr>
          <p:cNvPr id="39" name="Image 2" descr="img/ic_usercheck_w.png">
            <a:extLst>
              <a:ext uri="{FF2B5EF4-FFF2-40B4-BE49-F238E27FC236}">
                <a16:creationId xmlns:a16="http://schemas.microsoft.com/office/drawing/2014/main" id="{BB78F3FF-135D-3636-D445-E95122F04715}"/>
              </a:ext>
            </a:extLst>
          </p:cNvPr>
          <p:cNvPicPr>
            <a:picLocks noChangeAspect="1"/>
          </p:cNvPicPr>
          <p:nvPr/>
        </p:nvPicPr>
        <p:blipFill>
          <a:blip r:embed="rId6"/>
          <a:stretch>
            <a:fillRect/>
          </a:stretch>
        </p:blipFill>
        <p:spPr>
          <a:xfrm>
            <a:off x="540593" y="3125311"/>
            <a:ext cx="180685" cy="180685"/>
          </a:xfrm>
          <a:prstGeom prst="rect">
            <a:avLst/>
          </a:prstGeom>
        </p:spPr>
      </p:pic>
      <p:sp>
        <p:nvSpPr>
          <p:cNvPr id="40" name="Text 20">
            <a:extLst>
              <a:ext uri="{FF2B5EF4-FFF2-40B4-BE49-F238E27FC236}">
                <a16:creationId xmlns:a16="http://schemas.microsoft.com/office/drawing/2014/main" id="{1CC7FE58-DA61-3A19-6D9F-EB02DCDE4566}"/>
              </a:ext>
            </a:extLst>
          </p:cNvPr>
          <p:cNvSpPr/>
          <p:nvPr/>
        </p:nvSpPr>
        <p:spPr>
          <a:xfrm>
            <a:off x="932688" y="3023630"/>
            <a:ext cx="3703320" cy="219456"/>
          </a:xfrm>
          <a:prstGeom prst="rect">
            <a:avLst/>
          </a:prstGeom>
          <a:noFill/>
          <a:ln/>
        </p:spPr>
        <p:txBody>
          <a:bodyPr wrap="square" lIns="0" tIns="0" rIns="0" bIns="0" rtlCol="0" anchor="ctr"/>
          <a:lstStyle/>
          <a:p>
            <a:pPr marL="0" indent="0">
              <a:buNone/>
            </a:pPr>
            <a:r>
              <a:rPr lang="en-US" sz="1400" b="1">
                <a:solidFill>
                  <a:srgbClr val="1B2A4A"/>
                </a:solidFill>
                <a:latin typeface="Calibri" pitchFamily="34" charset="0"/>
                <a:ea typeface="Calibri" pitchFamily="34" charset="-122"/>
                <a:cs typeface="Calibri" pitchFamily="34" charset="-120"/>
              </a:rPr>
              <a:t>Feedback becomes memory</a:t>
            </a:r>
            <a:endParaRPr lang="en-US" sz="1400"/>
          </a:p>
        </p:txBody>
      </p:sp>
      <p:sp>
        <p:nvSpPr>
          <p:cNvPr id="41" name="Text 21">
            <a:extLst>
              <a:ext uri="{FF2B5EF4-FFF2-40B4-BE49-F238E27FC236}">
                <a16:creationId xmlns:a16="http://schemas.microsoft.com/office/drawing/2014/main" id="{F5AD0DFE-5B8F-6472-2DD1-D40090DE4740}"/>
              </a:ext>
            </a:extLst>
          </p:cNvPr>
          <p:cNvSpPr/>
          <p:nvPr/>
        </p:nvSpPr>
        <p:spPr>
          <a:xfrm>
            <a:off x="932688" y="3243086"/>
            <a:ext cx="3703320" cy="457200"/>
          </a:xfrm>
          <a:prstGeom prst="rect">
            <a:avLst/>
          </a:prstGeom>
          <a:noFill/>
          <a:ln/>
        </p:spPr>
        <p:txBody>
          <a:bodyPr wrap="square" lIns="0" tIns="0" rIns="0" bIns="0" rtlCol="0" anchor="ctr"/>
          <a:lstStyle/>
          <a:p>
            <a:pPr marL="0" indent="0">
              <a:lnSpc>
                <a:spcPts val="1150"/>
              </a:lnSpc>
              <a:buNone/>
            </a:pPr>
            <a:r>
              <a:rPr lang="en-US" sz="1400">
                <a:solidFill>
                  <a:srgbClr val="5C6470"/>
                </a:solidFill>
                <a:latin typeface="Calibri" pitchFamily="34" charset="0"/>
                <a:ea typeface="Calibri" pitchFamily="34" charset="-122"/>
                <a:cs typeface="Calibri" pitchFamily="34" charset="-120"/>
              </a:rPr>
              <a:t>Thumbs-up / thumbs-down and past operations are retrieved to refine later reasoning.</a:t>
            </a:r>
            <a:endParaRPr lang="en-US" sz="1400"/>
          </a:p>
        </p:txBody>
      </p:sp>
      <p:sp>
        <p:nvSpPr>
          <p:cNvPr id="42" name="Shape 22">
            <a:extLst>
              <a:ext uri="{FF2B5EF4-FFF2-40B4-BE49-F238E27FC236}">
                <a16:creationId xmlns:a16="http://schemas.microsoft.com/office/drawing/2014/main" id="{3107585B-C81B-1200-B782-69484F334CFA}"/>
              </a:ext>
            </a:extLst>
          </p:cNvPr>
          <p:cNvSpPr/>
          <p:nvPr/>
        </p:nvSpPr>
        <p:spPr>
          <a:xfrm>
            <a:off x="457200" y="3791726"/>
            <a:ext cx="347472" cy="347472"/>
          </a:xfrm>
          <a:prstGeom prst="roundRect">
            <a:avLst>
              <a:gd name="adj" fmla="val 28000"/>
            </a:avLst>
          </a:prstGeom>
          <a:solidFill>
            <a:srgbClr val="57068C"/>
          </a:solidFill>
          <a:ln/>
        </p:spPr>
        <p:txBody>
          <a:bodyPr/>
          <a:lstStyle/>
          <a:p>
            <a:endParaRPr lang="en-US"/>
          </a:p>
        </p:txBody>
      </p:sp>
      <p:pic>
        <p:nvPicPr>
          <p:cNvPr id="43" name="Image 3" descr="img/ic_check_w.png">
            <a:extLst>
              <a:ext uri="{FF2B5EF4-FFF2-40B4-BE49-F238E27FC236}">
                <a16:creationId xmlns:a16="http://schemas.microsoft.com/office/drawing/2014/main" id="{9A45C268-3FAA-F4E2-84E9-FDEB158A3699}"/>
              </a:ext>
            </a:extLst>
          </p:cNvPr>
          <p:cNvPicPr>
            <a:picLocks noChangeAspect="1"/>
          </p:cNvPicPr>
          <p:nvPr/>
        </p:nvPicPr>
        <p:blipFill>
          <a:blip r:embed="rId7"/>
          <a:stretch>
            <a:fillRect/>
          </a:stretch>
        </p:blipFill>
        <p:spPr>
          <a:xfrm>
            <a:off x="540593" y="3875119"/>
            <a:ext cx="180685" cy="180685"/>
          </a:xfrm>
          <a:prstGeom prst="rect">
            <a:avLst/>
          </a:prstGeom>
        </p:spPr>
      </p:pic>
      <p:sp>
        <p:nvSpPr>
          <p:cNvPr id="44" name="Text 23">
            <a:extLst>
              <a:ext uri="{FF2B5EF4-FFF2-40B4-BE49-F238E27FC236}">
                <a16:creationId xmlns:a16="http://schemas.microsoft.com/office/drawing/2014/main" id="{BF8AC2D3-8479-24DA-D9D7-516DCC116098}"/>
              </a:ext>
            </a:extLst>
          </p:cNvPr>
          <p:cNvSpPr/>
          <p:nvPr/>
        </p:nvSpPr>
        <p:spPr>
          <a:xfrm>
            <a:off x="932688" y="3773438"/>
            <a:ext cx="3703320" cy="219456"/>
          </a:xfrm>
          <a:prstGeom prst="rect">
            <a:avLst/>
          </a:prstGeom>
          <a:noFill/>
          <a:ln/>
        </p:spPr>
        <p:txBody>
          <a:bodyPr wrap="square" lIns="0" tIns="0" rIns="0" bIns="0" rtlCol="0" anchor="ctr"/>
          <a:lstStyle/>
          <a:p>
            <a:pPr marL="0" indent="0">
              <a:buNone/>
            </a:pPr>
            <a:r>
              <a:rPr lang="en-US" sz="1400" b="1">
                <a:solidFill>
                  <a:srgbClr val="1B2A4A"/>
                </a:solidFill>
                <a:latin typeface="Calibri" pitchFamily="34" charset="0"/>
                <a:ea typeface="Calibri" pitchFamily="34" charset="-122"/>
                <a:cs typeface="Calibri" pitchFamily="34" charset="-120"/>
              </a:rPr>
              <a:t>The human still decides</a:t>
            </a:r>
            <a:endParaRPr lang="en-US" sz="1400"/>
          </a:p>
        </p:txBody>
      </p:sp>
      <p:sp>
        <p:nvSpPr>
          <p:cNvPr id="45" name="Text 24">
            <a:extLst>
              <a:ext uri="{FF2B5EF4-FFF2-40B4-BE49-F238E27FC236}">
                <a16:creationId xmlns:a16="http://schemas.microsoft.com/office/drawing/2014/main" id="{C1F0A9D9-FC10-27E7-D775-E537441B056C}"/>
              </a:ext>
            </a:extLst>
          </p:cNvPr>
          <p:cNvSpPr/>
          <p:nvPr/>
        </p:nvSpPr>
        <p:spPr>
          <a:xfrm>
            <a:off x="932688" y="3992894"/>
            <a:ext cx="3703320" cy="457200"/>
          </a:xfrm>
          <a:prstGeom prst="rect">
            <a:avLst/>
          </a:prstGeom>
          <a:noFill/>
          <a:ln/>
        </p:spPr>
        <p:txBody>
          <a:bodyPr wrap="square" lIns="0" tIns="0" rIns="0" bIns="0" rtlCol="0" anchor="ctr"/>
          <a:lstStyle/>
          <a:p>
            <a:pPr marL="0" indent="0">
              <a:lnSpc>
                <a:spcPts val="1150"/>
              </a:lnSpc>
              <a:buNone/>
            </a:pPr>
            <a:r>
              <a:rPr lang="en-US" sz="1400">
                <a:solidFill>
                  <a:srgbClr val="5C6470"/>
                </a:solidFill>
                <a:latin typeface="Calibri" pitchFamily="34" charset="0"/>
                <a:ea typeface="Calibri" pitchFamily="34" charset="-122"/>
                <a:cs typeface="Calibri" pitchFamily="34" charset="-120"/>
              </a:rPr>
              <a:t>The agent explains and flags — it never commits a mapping on its own.</a:t>
            </a:r>
            <a:endParaRPr lang="en-US" sz="1400"/>
          </a:p>
        </p:txBody>
      </p:sp>
    </p:spTree>
    <p:extLst>
      <p:ext uri="{BB962C8B-B14F-4D97-AF65-F5344CB8AC3E}">
        <p14:creationId xmlns:p14="http://schemas.microsoft.com/office/powerpoint/2010/main" val="1062921750"/>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7FEE5CED-E329-E91D-E109-9F5A5EA49CB3}"/>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5021B62C-026B-7FE4-390A-B9819A0984C7}"/>
              </a:ext>
            </a:extLst>
          </p:cNvPr>
          <p:cNvSpPr/>
          <p:nvPr/>
        </p:nvSpPr>
        <p:spPr>
          <a:xfrm>
            <a:off x="457200" y="301752"/>
            <a:ext cx="3840480" cy="274320"/>
          </a:xfrm>
          <a:prstGeom prst="rect">
            <a:avLst/>
          </a:prstGeom>
          <a:noFill/>
          <a:ln/>
        </p:spPr>
        <p:txBody>
          <a:bodyPr wrap="square" lIns="0" tIns="0" rIns="0" bIns="0" rtlCol="0" anchor="ctr"/>
          <a:lstStyle/>
          <a:p>
            <a:r>
              <a:rPr lang="en-US" sz="1100" b="1" kern="0" spc="200">
                <a:solidFill>
                  <a:srgbClr val="004791"/>
                </a:solidFill>
                <a:latin typeface="Calibri"/>
                <a:ea typeface="Calibri"/>
                <a:cs typeface="Calibri"/>
              </a:rPr>
              <a:t>THIRD GENERATION</a:t>
            </a:r>
            <a:endParaRPr lang="en-US"/>
          </a:p>
        </p:txBody>
      </p:sp>
      <p:sp>
        <p:nvSpPr>
          <p:cNvPr id="9" name="Text 7">
            <a:extLst>
              <a:ext uri="{FF2B5EF4-FFF2-40B4-BE49-F238E27FC236}">
                <a16:creationId xmlns:a16="http://schemas.microsoft.com/office/drawing/2014/main" id="{7A6E86FA-7A77-8025-8B90-C9C22AE6C938}"/>
              </a:ext>
            </a:extLst>
          </p:cNvPr>
          <p:cNvSpPr/>
          <p:nvPr/>
        </p:nvSpPr>
        <p:spPr>
          <a:xfrm>
            <a:off x="457200" y="868680"/>
            <a:ext cx="8597278" cy="822960"/>
          </a:xfrm>
          <a:prstGeom prst="rect">
            <a:avLst/>
          </a:prstGeom>
          <a:noFill/>
          <a:ln/>
        </p:spPr>
        <p:txBody>
          <a:bodyPr wrap="square" lIns="0" tIns="0" rIns="0" bIns="0" rtlCol="0" anchor="ctr"/>
          <a:lstStyle/>
          <a:p>
            <a:r>
              <a:rPr lang="en-US" sz="2800" b="1">
                <a:solidFill>
                  <a:srgbClr val="1B2A4A"/>
                </a:solidFill>
                <a:latin typeface="Bookman Old Style" pitchFamily="34" charset="0"/>
                <a:ea typeface="Bookman Old Style" pitchFamily="34" charset="-122"/>
                <a:cs typeface="Bookman Old Style" pitchFamily="34" charset="-120"/>
              </a:rPr>
              <a:t>Evaluation with 12 Domain Experts</a:t>
            </a:r>
            <a:endParaRPr lang="en-US" sz="2800"/>
          </a:p>
        </p:txBody>
      </p:sp>
      <p:sp>
        <p:nvSpPr>
          <p:cNvPr id="20" name="Text 17">
            <a:extLst>
              <a:ext uri="{FF2B5EF4-FFF2-40B4-BE49-F238E27FC236}">
                <a16:creationId xmlns:a16="http://schemas.microsoft.com/office/drawing/2014/main" id="{BD43E876-87C7-7C17-CF80-D84F75809045}"/>
              </a:ext>
            </a:extLst>
          </p:cNvPr>
          <p:cNvSpPr/>
          <p:nvPr/>
        </p:nvSpPr>
        <p:spPr>
          <a:xfrm>
            <a:off x="457200" y="4832604"/>
            <a:ext cx="2743200" cy="146304"/>
          </a:xfrm>
          <a:prstGeom prst="rect">
            <a:avLst/>
          </a:prstGeom>
          <a:noFill/>
          <a:ln/>
        </p:spPr>
        <p:txBody>
          <a:bodyPr wrap="square" lIns="0" tIns="0" rIns="0" bIns="0" rtlCol="0" anchor="ctr"/>
          <a:lstStyle/>
          <a:p>
            <a:pPr marL="0" indent="0" algn="l">
              <a:buNone/>
            </a:pPr>
            <a:r>
              <a:rPr lang="en-US" sz="800" b="1" kern="0" spc="100">
                <a:solidFill>
                  <a:srgbClr val="004791"/>
                </a:solidFill>
                <a:latin typeface="Calibri" pitchFamily="34" charset="0"/>
                <a:ea typeface="Calibri" pitchFamily="34" charset="-122"/>
                <a:cs typeface="Calibri" pitchFamily="34" charset="-120"/>
              </a:rPr>
              <a:t>KTH</a:t>
            </a:r>
            <a:r>
              <a:rPr lang="en-US" sz="800" kern="0" spc="100">
                <a:solidFill>
                  <a:srgbClr val="C9C3BB"/>
                </a:solidFill>
                <a:latin typeface="Calibri" pitchFamily="34" charset="0"/>
                <a:ea typeface="Calibri" pitchFamily="34" charset="-122"/>
                <a:cs typeface="Calibri" pitchFamily="34" charset="-120"/>
              </a:rPr>
              <a:t>  /  </a:t>
            </a:r>
            <a:r>
              <a:rPr lang="en-US" sz="800" b="1" kern="0" spc="100">
                <a:solidFill>
                  <a:srgbClr val="57068C"/>
                </a:solidFill>
                <a:latin typeface="Calibri" pitchFamily="34" charset="0"/>
                <a:ea typeface="Calibri" pitchFamily="34" charset="-122"/>
                <a:cs typeface="Calibri" pitchFamily="34" charset="-120"/>
              </a:rPr>
              <a:t>NYU</a:t>
            </a:r>
            <a:r>
              <a:rPr lang="en-US" sz="800" kern="0" spc="100">
                <a:solidFill>
                  <a:srgbClr val="C9C3BB"/>
                </a:solidFill>
                <a:latin typeface="Calibri" pitchFamily="34" charset="0"/>
                <a:ea typeface="Calibri" pitchFamily="34" charset="-122"/>
                <a:cs typeface="Calibri" pitchFamily="34" charset="-120"/>
              </a:rPr>
              <a:t>  /  </a:t>
            </a:r>
            <a:r>
              <a:rPr lang="en-US" sz="800" b="1" kern="0" spc="100">
                <a:solidFill>
                  <a:srgbClr val="0066B3"/>
                </a:solidFill>
                <a:latin typeface="Calibri" pitchFamily="34" charset="0"/>
                <a:ea typeface="Calibri" pitchFamily="34" charset="-122"/>
                <a:cs typeface="Calibri" pitchFamily="34" charset="-120"/>
              </a:rPr>
              <a:t>TU Wien</a:t>
            </a:r>
            <a:endParaRPr lang="en-US" sz="800"/>
          </a:p>
        </p:txBody>
      </p:sp>
      <p:sp>
        <p:nvSpPr>
          <p:cNvPr id="21" name="Text 18">
            <a:extLst>
              <a:ext uri="{FF2B5EF4-FFF2-40B4-BE49-F238E27FC236}">
                <a16:creationId xmlns:a16="http://schemas.microsoft.com/office/drawing/2014/main" id="{642C5D44-A57D-F921-B865-3EA6A7C01F31}"/>
              </a:ext>
            </a:extLst>
          </p:cNvPr>
          <p:cNvSpPr/>
          <p:nvPr/>
        </p:nvSpPr>
        <p:spPr>
          <a:xfrm>
            <a:off x="5486400" y="4823460"/>
            <a:ext cx="2743200" cy="164592"/>
          </a:xfrm>
          <a:prstGeom prst="rect">
            <a:avLst/>
          </a:prstGeom>
          <a:noFill/>
          <a:ln/>
        </p:spPr>
        <p:txBody>
          <a:bodyPr wrap="square" lIns="0" tIns="0" rIns="0" bIns="0" rtlCol="0" anchor="ctr"/>
          <a:lstStyle/>
          <a:p>
            <a:pPr algn="r"/>
            <a:r>
              <a:rPr lang="en-US" sz="1400" b="0" i="0" u="none" strike="noStrike" baseline="0">
                <a:solidFill>
                  <a:srgbClr val="FFFFFF"/>
                </a:solidFill>
                <a:latin typeface="Calibri"/>
              </a:rPr>
              <a:t>1</a:t>
            </a:r>
            <a:r>
              <a:rPr lang="en-US" sz="1400" b="0" i="0">
                <a:solidFill>
                  <a:srgbClr val="000000"/>
                </a:solidFill>
                <a:latin typeface="Calibri"/>
                <a:ea typeface="Calibri"/>
                <a:cs typeface="Calibri"/>
              </a:rPr>
              <a:t>​</a:t>
            </a:r>
            <a:endParaRPr lang="en-US"/>
          </a:p>
        </p:txBody>
      </p:sp>
      <p:sp>
        <p:nvSpPr>
          <p:cNvPr id="22" name="Text 19">
            <a:extLst>
              <a:ext uri="{FF2B5EF4-FFF2-40B4-BE49-F238E27FC236}">
                <a16:creationId xmlns:a16="http://schemas.microsoft.com/office/drawing/2014/main" id="{D58D4914-301A-098E-9DE6-78C64809E9D3}"/>
              </a:ext>
            </a:extLst>
          </p:cNvPr>
          <p:cNvSpPr/>
          <p:nvPr/>
        </p:nvSpPr>
        <p:spPr>
          <a:xfrm>
            <a:off x="8321040" y="4823460"/>
            <a:ext cx="365760" cy="164592"/>
          </a:xfrm>
          <a:prstGeom prst="rect">
            <a:avLst/>
          </a:prstGeom>
          <a:noFill/>
          <a:ln/>
        </p:spPr>
        <p:txBody>
          <a:bodyPr wrap="square" lIns="0" tIns="0" rIns="0" bIns="0" rtlCol="0" anchor="ctr"/>
          <a:lstStyle/>
          <a:p>
            <a:pPr marL="0" indent="0" algn="r">
              <a:buNone/>
            </a:pPr>
            <a:fld id="{00000000-0000-0000-0000-000000000046}" type="slidenum">
              <a:rPr lang="en-US" sz="800">
                <a:solidFill>
                  <a:srgbClr val="5C6470"/>
                </a:solidFill>
                <a:latin typeface="Calibri" pitchFamily="34" charset="0"/>
                <a:ea typeface="Calibri" pitchFamily="34" charset="-122"/>
                <a:cs typeface="Calibri" pitchFamily="34" charset="-120"/>
              </a:rPr>
              <a:t>101</a:t>
            </a:fld>
            <a:endParaRPr lang="en-US" sz="800"/>
          </a:p>
        </p:txBody>
      </p:sp>
      <p:sp>
        <p:nvSpPr>
          <p:cNvPr id="23" name="Footer Divider">
            <a:extLst>
              <a:ext uri="{FF2B5EF4-FFF2-40B4-BE49-F238E27FC236}">
                <a16:creationId xmlns:a16="http://schemas.microsoft.com/office/drawing/2014/main" id="{0F0F2B8C-1994-F1FF-F865-D0A7187F2999}"/>
              </a:ext>
            </a:extLst>
          </p:cNvPr>
          <p:cNvSpPr/>
          <p:nvPr/>
        </p:nvSpPr>
        <p:spPr>
          <a:xfrm>
            <a:off x="457200" y="4721380"/>
            <a:ext cx="8229600" cy="9525"/>
          </a:xfrm>
          <a:prstGeom prst="rect">
            <a:avLst/>
          </a:prstGeom>
          <a:solidFill>
            <a:srgbClr val="C9C3BB"/>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SE"/>
          </a:p>
        </p:txBody>
      </p:sp>
      <p:sp>
        <p:nvSpPr>
          <p:cNvPr id="76" name="TextBox 75">
            <a:extLst>
              <a:ext uri="{FF2B5EF4-FFF2-40B4-BE49-F238E27FC236}">
                <a16:creationId xmlns:a16="http://schemas.microsoft.com/office/drawing/2014/main" id="{3039F97F-B3A8-E4F0-FBFC-2348A2810AF5}"/>
              </a:ext>
            </a:extLst>
          </p:cNvPr>
          <p:cNvSpPr txBox="1"/>
          <p:nvPr/>
        </p:nvSpPr>
        <p:spPr>
          <a:xfrm>
            <a:off x="4837814" y="4286250"/>
            <a:ext cx="192716"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solidFill>
                  <a:srgbClr val="FFFFFF"/>
                </a:solidFill>
                <a:latin typeface="Calibri"/>
              </a:rPr>
              <a:t>2</a:t>
            </a:r>
            <a:endParaRPr lang="en-US" sz="1400">
              <a:ea typeface="Calibri"/>
              <a:cs typeface="Calibri"/>
            </a:endParaRPr>
          </a:p>
          <a:p>
            <a:pPr algn="ctr"/>
            <a:endParaRPr lang="en-US"/>
          </a:p>
        </p:txBody>
      </p:sp>
      <p:sp>
        <p:nvSpPr>
          <p:cNvPr id="77" name="TextBox 76">
            <a:extLst>
              <a:ext uri="{FF2B5EF4-FFF2-40B4-BE49-F238E27FC236}">
                <a16:creationId xmlns:a16="http://schemas.microsoft.com/office/drawing/2014/main" id="{AB837238-0BEB-9A76-80CB-9D0311F106A9}"/>
              </a:ext>
            </a:extLst>
          </p:cNvPr>
          <p:cNvSpPr txBox="1"/>
          <p:nvPr/>
        </p:nvSpPr>
        <p:spPr>
          <a:xfrm>
            <a:off x="6239983" y="4292895"/>
            <a:ext cx="245878"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solidFill>
                  <a:srgbClr val="FFFFFF"/>
                </a:solidFill>
                <a:ea typeface="Calibri"/>
                <a:cs typeface="Calibri"/>
              </a:rPr>
              <a:t>3</a:t>
            </a:r>
          </a:p>
          <a:p>
            <a:pPr algn="ctr"/>
            <a:endParaRPr lang="en-US"/>
          </a:p>
        </p:txBody>
      </p:sp>
      <p:sp>
        <p:nvSpPr>
          <p:cNvPr id="3" name="Text 18">
            <a:extLst>
              <a:ext uri="{FF2B5EF4-FFF2-40B4-BE49-F238E27FC236}">
                <a16:creationId xmlns:a16="http://schemas.microsoft.com/office/drawing/2014/main" id="{68534DDB-420D-E3F5-1BD4-87657D51527C}"/>
              </a:ext>
            </a:extLst>
          </p:cNvPr>
          <p:cNvSpPr/>
          <p:nvPr/>
        </p:nvSpPr>
        <p:spPr>
          <a:xfrm>
            <a:off x="5486400" y="4822899"/>
            <a:ext cx="2743200" cy="164592"/>
          </a:xfrm>
          <a:prstGeom prst="rect">
            <a:avLst/>
          </a:prstGeom>
          <a:noFill/>
          <a:ln/>
        </p:spPr>
        <p:txBody>
          <a:bodyPr wrap="square" lIns="0" tIns="0" rIns="0" bIns="0" rtlCol="0" anchor="ctr"/>
          <a:lstStyle/>
          <a:p>
            <a:pPr algn="r"/>
            <a:r>
              <a:rPr lang="en-US" sz="800">
                <a:solidFill>
                  <a:srgbClr val="5C6470"/>
                </a:solidFill>
                <a:latin typeface="Calibri"/>
                <a:ea typeface="Calibri"/>
                <a:cs typeface="Calibri"/>
              </a:rPr>
              <a:t>Christos Koutras</a:t>
            </a:r>
            <a:endParaRPr lang="en-US"/>
          </a:p>
        </p:txBody>
      </p:sp>
      <p:sp>
        <p:nvSpPr>
          <p:cNvPr id="5" name="Shape 13">
            <a:extLst>
              <a:ext uri="{FF2B5EF4-FFF2-40B4-BE49-F238E27FC236}">
                <a16:creationId xmlns:a16="http://schemas.microsoft.com/office/drawing/2014/main" id="{EB79A1D9-2312-219E-AA61-D1517959EAD3}"/>
              </a:ext>
            </a:extLst>
          </p:cNvPr>
          <p:cNvSpPr/>
          <p:nvPr/>
        </p:nvSpPr>
        <p:spPr>
          <a:xfrm>
            <a:off x="457200" y="1559159"/>
            <a:ext cx="5074920" cy="2212848"/>
          </a:xfrm>
          <a:prstGeom prst="roundRect">
            <a:avLst>
              <a:gd name="adj" fmla="val 2893"/>
            </a:avLst>
          </a:prstGeom>
          <a:solidFill>
            <a:srgbClr val="FFFFFF"/>
          </a:solidFill>
          <a:ln w="12700">
            <a:solidFill>
              <a:srgbClr val="D8D2CB"/>
            </a:solidFill>
            <a:prstDash val="solid"/>
          </a:ln>
          <a:effectLst>
            <a:outerShdw blurRad="76200" dist="25400" dir="5400000" algn="bl" rotWithShape="0">
              <a:srgbClr val="9AA0A8">
                <a:alpha val="35000"/>
              </a:srgbClr>
            </a:outerShdw>
          </a:effectLst>
        </p:spPr>
        <p:txBody>
          <a:bodyPr/>
          <a:lstStyle/>
          <a:p>
            <a:endParaRPr lang="en-US"/>
          </a:p>
        </p:txBody>
      </p:sp>
      <p:pic>
        <p:nvPicPr>
          <p:cNvPr id="6" name="Image 0" descr="img/study_chart.png">
            <a:extLst>
              <a:ext uri="{FF2B5EF4-FFF2-40B4-BE49-F238E27FC236}">
                <a16:creationId xmlns:a16="http://schemas.microsoft.com/office/drawing/2014/main" id="{64051C02-15AD-AA58-7F29-AE08BB053342}"/>
              </a:ext>
            </a:extLst>
          </p:cNvPr>
          <p:cNvPicPr>
            <a:picLocks noChangeAspect="1"/>
          </p:cNvPicPr>
          <p:nvPr/>
        </p:nvPicPr>
        <p:blipFill>
          <a:blip r:embed="rId3"/>
          <a:stretch>
            <a:fillRect/>
          </a:stretch>
        </p:blipFill>
        <p:spPr>
          <a:xfrm>
            <a:off x="566928" y="1650599"/>
            <a:ext cx="4855464" cy="1746504"/>
          </a:xfrm>
          <a:prstGeom prst="rect">
            <a:avLst/>
          </a:prstGeom>
        </p:spPr>
      </p:pic>
      <p:sp>
        <p:nvSpPr>
          <p:cNvPr id="10" name="Text 14">
            <a:extLst>
              <a:ext uri="{FF2B5EF4-FFF2-40B4-BE49-F238E27FC236}">
                <a16:creationId xmlns:a16="http://schemas.microsoft.com/office/drawing/2014/main" id="{4971FDE9-81CF-169B-155A-A54E82B82EEA}"/>
              </a:ext>
            </a:extLst>
          </p:cNvPr>
          <p:cNvSpPr/>
          <p:nvPr/>
        </p:nvSpPr>
        <p:spPr>
          <a:xfrm>
            <a:off x="566928" y="3424535"/>
            <a:ext cx="5074920" cy="274320"/>
          </a:xfrm>
          <a:prstGeom prst="rect">
            <a:avLst/>
          </a:prstGeom>
          <a:noFill/>
          <a:ln/>
        </p:spPr>
        <p:txBody>
          <a:bodyPr wrap="square" lIns="0" tIns="0" rIns="0" bIns="0" rtlCol="0" anchor="ctr"/>
          <a:lstStyle/>
          <a:p>
            <a:pPr marL="0" indent="0">
              <a:buNone/>
            </a:pPr>
            <a:r>
              <a:rPr lang="en-US" sz="1400" i="1">
                <a:solidFill>
                  <a:srgbClr val="7A828E"/>
                </a:solidFill>
                <a:latin typeface="Calibri" pitchFamily="34" charset="0"/>
                <a:ea typeface="Calibri" pitchFamily="34" charset="-122"/>
                <a:cs typeface="Calibri" pitchFamily="34" charset="-120"/>
              </a:rPr>
              <a:t>Task 1: kidney cohort → GDC (top) · Task 2: lung cohort → PDC (bottom) · bubble size = accuracy</a:t>
            </a:r>
            <a:endParaRPr lang="en-US" sz="1400"/>
          </a:p>
        </p:txBody>
      </p:sp>
      <p:sp>
        <p:nvSpPr>
          <p:cNvPr id="17" name="Text 28">
            <a:extLst>
              <a:ext uri="{FF2B5EF4-FFF2-40B4-BE49-F238E27FC236}">
                <a16:creationId xmlns:a16="http://schemas.microsoft.com/office/drawing/2014/main" id="{5AFAE67F-1F59-3902-F2B1-CFABF27B71CF}"/>
              </a:ext>
            </a:extLst>
          </p:cNvPr>
          <p:cNvSpPr/>
          <p:nvPr/>
        </p:nvSpPr>
        <p:spPr>
          <a:xfrm>
            <a:off x="457200" y="4526280"/>
            <a:ext cx="8229600" cy="256032"/>
          </a:xfrm>
          <a:prstGeom prst="rect">
            <a:avLst/>
          </a:prstGeom>
          <a:noFill/>
          <a:ln/>
        </p:spPr>
        <p:txBody>
          <a:bodyPr wrap="square" lIns="0" tIns="0" rIns="0" bIns="0" rtlCol="0" anchor="ctr"/>
          <a:lstStyle/>
          <a:p>
            <a:pPr marL="0" indent="0">
              <a:buNone/>
            </a:pPr>
            <a:r>
              <a:rPr lang="en-US" sz="1000" i="1">
                <a:solidFill>
                  <a:srgbClr val="7A828E"/>
                </a:solidFill>
                <a:latin typeface="Calibri" pitchFamily="34" charset="0"/>
                <a:ea typeface="Calibri" pitchFamily="34" charset="-122"/>
                <a:cs typeface="Calibri" pitchFamily="34" charset="-120"/>
              </a:rPr>
              <a:t>Study tasks from Li et al., Cell Rep. Med. 2024 (kidney) and Woldmar et al., ESMO Open 2023 (lung). BDIViz: Wu et al., IEEE TVCG / VIS 2025.</a:t>
            </a:r>
            <a:endParaRPr lang="en-US" sz="1000"/>
          </a:p>
        </p:txBody>
      </p:sp>
      <p:sp>
        <p:nvSpPr>
          <p:cNvPr id="19" name="Shape 16">
            <a:extLst>
              <a:ext uri="{FF2B5EF4-FFF2-40B4-BE49-F238E27FC236}">
                <a16:creationId xmlns:a16="http://schemas.microsoft.com/office/drawing/2014/main" id="{182C8328-1EAF-FE61-B71D-6F3E446AFFA4}"/>
              </a:ext>
            </a:extLst>
          </p:cNvPr>
          <p:cNvSpPr/>
          <p:nvPr/>
        </p:nvSpPr>
        <p:spPr>
          <a:xfrm>
            <a:off x="5760720" y="1559159"/>
            <a:ext cx="1408176" cy="1371600"/>
          </a:xfrm>
          <a:prstGeom prst="roundRect">
            <a:avLst>
              <a:gd name="adj" fmla="val 4667"/>
            </a:avLst>
          </a:prstGeom>
          <a:solidFill>
            <a:srgbClr val="F5F1ED"/>
          </a:solidFill>
          <a:ln/>
        </p:spPr>
        <p:txBody>
          <a:bodyPr/>
          <a:lstStyle/>
          <a:p>
            <a:endParaRPr lang="en-US"/>
          </a:p>
        </p:txBody>
      </p:sp>
      <p:sp>
        <p:nvSpPr>
          <p:cNvPr id="24" name="Text 17">
            <a:extLst>
              <a:ext uri="{FF2B5EF4-FFF2-40B4-BE49-F238E27FC236}">
                <a16:creationId xmlns:a16="http://schemas.microsoft.com/office/drawing/2014/main" id="{DFEC29AD-07B3-B1C6-FEC9-1E665E32C562}"/>
              </a:ext>
            </a:extLst>
          </p:cNvPr>
          <p:cNvSpPr/>
          <p:nvPr/>
        </p:nvSpPr>
        <p:spPr>
          <a:xfrm>
            <a:off x="5870448" y="1650599"/>
            <a:ext cx="1225296" cy="457200"/>
          </a:xfrm>
          <a:prstGeom prst="rect">
            <a:avLst/>
          </a:prstGeom>
          <a:noFill/>
          <a:ln/>
        </p:spPr>
        <p:txBody>
          <a:bodyPr wrap="square" lIns="0" tIns="0" rIns="0" bIns="0" rtlCol="0" anchor="ctr"/>
          <a:lstStyle/>
          <a:p>
            <a:pPr marL="0" indent="0">
              <a:buNone/>
            </a:pPr>
            <a:r>
              <a:rPr lang="en-US" sz="1550" b="1">
                <a:solidFill>
                  <a:srgbClr val="57068C"/>
                </a:solidFill>
                <a:latin typeface="Bookman Old Style" pitchFamily="34" charset="0"/>
                <a:ea typeface="Bookman Old Style" pitchFamily="34" charset="-122"/>
                <a:cs typeface="Bookman Old Style" pitchFamily="34" charset="-120"/>
              </a:rPr>
              <a:t>↑ accuracy</a:t>
            </a:r>
            <a:endParaRPr lang="en-US" sz="1550"/>
          </a:p>
        </p:txBody>
      </p:sp>
      <p:sp>
        <p:nvSpPr>
          <p:cNvPr id="26" name="Text 18">
            <a:extLst>
              <a:ext uri="{FF2B5EF4-FFF2-40B4-BE49-F238E27FC236}">
                <a16:creationId xmlns:a16="http://schemas.microsoft.com/office/drawing/2014/main" id="{0D3A7CBD-8E4B-845F-E8EE-DB89E9B2D59C}"/>
              </a:ext>
            </a:extLst>
          </p:cNvPr>
          <p:cNvSpPr/>
          <p:nvPr/>
        </p:nvSpPr>
        <p:spPr>
          <a:xfrm>
            <a:off x="5870448" y="2126087"/>
            <a:ext cx="1207008" cy="731520"/>
          </a:xfrm>
          <a:prstGeom prst="rect">
            <a:avLst/>
          </a:prstGeom>
          <a:noFill/>
          <a:ln/>
        </p:spPr>
        <p:txBody>
          <a:bodyPr wrap="square" lIns="0" tIns="0" rIns="0" bIns="0" rtlCol="0" anchor="ctr"/>
          <a:lstStyle/>
          <a:p>
            <a:pPr marL="0" indent="0">
              <a:buNone/>
            </a:pPr>
            <a:r>
              <a:rPr lang="en-US" sz="1400">
                <a:solidFill>
                  <a:srgbClr val="5C6470"/>
                </a:solidFill>
                <a:latin typeface="Calibri" pitchFamily="34" charset="0"/>
                <a:ea typeface="Calibri" pitchFamily="34" charset="-122"/>
                <a:cs typeface="Calibri" pitchFamily="34" charset="-120"/>
              </a:rPr>
              <a:t>largest gains on abstract names: cT, cM, GN, OS</a:t>
            </a:r>
            <a:endParaRPr lang="en-US" sz="1400"/>
          </a:p>
        </p:txBody>
      </p:sp>
      <p:sp>
        <p:nvSpPr>
          <p:cNvPr id="27" name="Shape 19">
            <a:extLst>
              <a:ext uri="{FF2B5EF4-FFF2-40B4-BE49-F238E27FC236}">
                <a16:creationId xmlns:a16="http://schemas.microsoft.com/office/drawing/2014/main" id="{6BEF5104-7E79-CB3F-295E-D7E2A309B111}"/>
              </a:ext>
            </a:extLst>
          </p:cNvPr>
          <p:cNvSpPr/>
          <p:nvPr/>
        </p:nvSpPr>
        <p:spPr>
          <a:xfrm>
            <a:off x="7278624" y="1559159"/>
            <a:ext cx="1408176" cy="1371600"/>
          </a:xfrm>
          <a:prstGeom prst="roundRect">
            <a:avLst>
              <a:gd name="adj" fmla="val 4667"/>
            </a:avLst>
          </a:prstGeom>
          <a:solidFill>
            <a:srgbClr val="F5F1ED"/>
          </a:solidFill>
          <a:ln/>
        </p:spPr>
        <p:txBody>
          <a:bodyPr/>
          <a:lstStyle/>
          <a:p>
            <a:endParaRPr lang="en-US"/>
          </a:p>
        </p:txBody>
      </p:sp>
      <p:sp>
        <p:nvSpPr>
          <p:cNvPr id="28" name="Text 20">
            <a:extLst>
              <a:ext uri="{FF2B5EF4-FFF2-40B4-BE49-F238E27FC236}">
                <a16:creationId xmlns:a16="http://schemas.microsoft.com/office/drawing/2014/main" id="{33E81F77-64DB-BF83-4C1D-7A8CAC3E127A}"/>
              </a:ext>
            </a:extLst>
          </p:cNvPr>
          <p:cNvSpPr/>
          <p:nvPr/>
        </p:nvSpPr>
        <p:spPr>
          <a:xfrm>
            <a:off x="7388352" y="1650599"/>
            <a:ext cx="1225296" cy="457200"/>
          </a:xfrm>
          <a:prstGeom prst="rect">
            <a:avLst/>
          </a:prstGeom>
          <a:noFill/>
          <a:ln/>
        </p:spPr>
        <p:txBody>
          <a:bodyPr wrap="square" lIns="0" tIns="0" rIns="0" bIns="0" rtlCol="0" anchor="ctr"/>
          <a:lstStyle/>
          <a:p>
            <a:pPr marL="0" indent="0">
              <a:buNone/>
            </a:pPr>
            <a:r>
              <a:rPr lang="en-US" sz="1550" b="1">
                <a:solidFill>
                  <a:srgbClr val="004791"/>
                </a:solidFill>
                <a:latin typeface="Bookman Old Style" pitchFamily="34" charset="0"/>
                <a:ea typeface="Bookman Old Style" pitchFamily="34" charset="-122"/>
                <a:cs typeface="Bookman Old Style" pitchFamily="34" charset="-120"/>
              </a:rPr>
              <a:t>≈ −40% time</a:t>
            </a:r>
            <a:endParaRPr lang="en-US" sz="1550"/>
          </a:p>
        </p:txBody>
      </p:sp>
      <p:sp>
        <p:nvSpPr>
          <p:cNvPr id="29" name="Text 21">
            <a:extLst>
              <a:ext uri="{FF2B5EF4-FFF2-40B4-BE49-F238E27FC236}">
                <a16:creationId xmlns:a16="http://schemas.microsoft.com/office/drawing/2014/main" id="{CD7C97C3-5A26-6A09-A43D-373561C717F5}"/>
              </a:ext>
            </a:extLst>
          </p:cNvPr>
          <p:cNvSpPr/>
          <p:nvPr/>
        </p:nvSpPr>
        <p:spPr>
          <a:xfrm>
            <a:off x="7319731" y="2144164"/>
            <a:ext cx="1472427" cy="731520"/>
          </a:xfrm>
          <a:prstGeom prst="rect">
            <a:avLst/>
          </a:prstGeom>
          <a:noFill/>
          <a:ln/>
        </p:spPr>
        <p:txBody>
          <a:bodyPr wrap="square" lIns="0" tIns="0" rIns="0" bIns="0" rtlCol="0" anchor="ctr"/>
          <a:lstStyle/>
          <a:p>
            <a:pPr marL="0" indent="0">
              <a:buNone/>
            </a:pPr>
            <a:r>
              <a:rPr lang="en-US" sz="1400">
                <a:solidFill>
                  <a:srgbClr val="5C6470"/>
                </a:solidFill>
                <a:latin typeface="Calibri" pitchFamily="34" charset="0"/>
                <a:ea typeface="Calibri" pitchFamily="34" charset="-122"/>
                <a:cs typeface="Calibri" pitchFamily="34" charset="-120"/>
              </a:rPr>
              <a:t>avg matching time, </a:t>
            </a:r>
            <a:endParaRPr lang="el-GR" sz="1400">
              <a:solidFill>
                <a:srgbClr val="5C6470"/>
              </a:solidFill>
              <a:latin typeface="Calibri" pitchFamily="34" charset="0"/>
              <a:ea typeface="Calibri" pitchFamily="34" charset="-122"/>
              <a:cs typeface="Calibri" pitchFamily="34" charset="-120"/>
            </a:endParaRPr>
          </a:p>
          <a:p>
            <a:pPr marL="0" indent="0">
              <a:buNone/>
            </a:pPr>
            <a:r>
              <a:rPr lang="en-US" sz="1400">
                <a:solidFill>
                  <a:srgbClr val="5C6470"/>
                </a:solidFill>
                <a:latin typeface="Calibri" pitchFamily="34" charset="0"/>
                <a:ea typeface="Calibri" pitchFamily="34" charset="-122"/>
                <a:cs typeface="Calibri" pitchFamily="34" charset="-120"/>
              </a:rPr>
              <a:t>Task 2: 2.4 → 1.4 min</a:t>
            </a:r>
            <a:endParaRPr lang="en-US" sz="1400"/>
          </a:p>
        </p:txBody>
      </p:sp>
      <p:sp>
        <p:nvSpPr>
          <p:cNvPr id="30" name="Shape 22">
            <a:extLst>
              <a:ext uri="{FF2B5EF4-FFF2-40B4-BE49-F238E27FC236}">
                <a16:creationId xmlns:a16="http://schemas.microsoft.com/office/drawing/2014/main" id="{6103980F-0527-6D4D-9736-72DB0AFB0B06}"/>
              </a:ext>
            </a:extLst>
          </p:cNvPr>
          <p:cNvSpPr/>
          <p:nvPr/>
        </p:nvSpPr>
        <p:spPr>
          <a:xfrm>
            <a:off x="5760720" y="3040487"/>
            <a:ext cx="1408176" cy="1371600"/>
          </a:xfrm>
          <a:prstGeom prst="roundRect">
            <a:avLst>
              <a:gd name="adj" fmla="val 4667"/>
            </a:avLst>
          </a:prstGeom>
          <a:solidFill>
            <a:srgbClr val="F5F1ED"/>
          </a:solidFill>
          <a:ln/>
        </p:spPr>
        <p:txBody>
          <a:bodyPr/>
          <a:lstStyle/>
          <a:p>
            <a:endParaRPr lang="en-US"/>
          </a:p>
        </p:txBody>
      </p:sp>
      <p:sp>
        <p:nvSpPr>
          <p:cNvPr id="31" name="Text 23">
            <a:extLst>
              <a:ext uri="{FF2B5EF4-FFF2-40B4-BE49-F238E27FC236}">
                <a16:creationId xmlns:a16="http://schemas.microsoft.com/office/drawing/2014/main" id="{93830DF9-DF47-F98B-7856-0DF0B3C711E4}"/>
              </a:ext>
            </a:extLst>
          </p:cNvPr>
          <p:cNvSpPr/>
          <p:nvPr/>
        </p:nvSpPr>
        <p:spPr>
          <a:xfrm>
            <a:off x="5870448" y="3131927"/>
            <a:ext cx="1225296" cy="457200"/>
          </a:xfrm>
          <a:prstGeom prst="rect">
            <a:avLst/>
          </a:prstGeom>
          <a:noFill/>
          <a:ln/>
        </p:spPr>
        <p:txBody>
          <a:bodyPr wrap="square" lIns="0" tIns="0" rIns="0" bIns="0" rtlCol="0" anchor="ctr"/>
          <a:lstStyle/>
          <a:p>
            <a:pPr marL="0" indent="0">
              <a:buNone/>
            </a:pPr>
            <a:r>
              <a:rPr lang="en-US" sz="1550" b="1">
                <a:solidFill>
                  <a:srgbClr val="0066B3"/>
                </a:solidFill>
                <a:latin typeface="Bookman Old Style" pitchFamily="34" charset="0"/>
                <a:ea typeface="Bookman Old Style" pitchFamily="34" charset="-122"/>
                <a:cs typeface="Bookman Old Style" pitchFamily="34" charset="-120"/>
              </a:rPr>
              <a:t>SUS 71.9</a:t>
            </a:r>
            <a:endParaRPr lang="en-US" sz="1550"/>
          </a:p>
        </p:txBody>
      </p:sp>
      <p:sp>
        <p:nvSpPr>
          <p:cNvPr id="32" name="Text 24">
            <a:extLst>
              <a:ext uri="{FF2B5EF4-FFF2-40B4-BE49-F238E27FC236}">
                <a16:creationId xmlns:a16="http://schemas.microsoft.com/office/drawing/2014/main" id="{A1B030CD-E7FA-F816-59FF-73801A11640D}"/>
              </a:ext>
            </a:extLst>
          </p:cNvPr>
          <p:cNvSpPr/>
          <p:nvPr/>
        </p:nvSpPr>
        <p:spPr>
          <a:xfrm>
            <a:off x="5870448" y="3607415"/>
            <a:ext cx="1298448" cy="731520"/>
          </a:xfrm>
          <a:prstGeom prst="rect">
            <a:avLst/>
          </a:prstGeom>
          <a:noFill/>
          <a:ln/>
        </p:spPr>
        <p:txBody>
          <a:bodyPr wrap="square" lIns="0" tIns="0" rIns="0" bIns="0" rtlCol="0" anchor="ctr"/>
          <a:lstStyle/>
          <a:p>
            <a:pPr marL="0" indent="0">
              <a:buNone/>
            </a:pPr>
            <a:r>
              <a:rPr lang="en-US" sz="1400">
                <a:solidFill>
                  <a:srgbClr val="5C6470"/>
                </a:solidFill>
                <a:latin typeface="Calibri" pitchFamily="34" charset="0"/>
                <a:ea typeface="Calibri" pitchFamily="34" charset="-122"/>
                <a:cs typeface="Calibri" pitchFamily="34" charset="-120"/>
              </a:rPr>
              <a:t>strong perceived usability across participants</a:t>
            </a:r>
            <a:endParaRPr lang="en-US" sz="1400"/>
          </a:p>
        </p:txBody>
      </p:sp>
      <p:sp>
        <p:nvSpPr>
          <p:cNvPr id="33" name="Shape 25">
            <a:extLst>
              <a:ext uri="{FF2B5EF4-FFF2-40B4-BE49-F238E27FC236}">
                <a16:creationId xmlns:a16="http://schemas.microsoft.com/office/drawing/2014/main" id="{8798B010-60B2-2D08-9995-FDA1CA97C70F}"/>
              </a:ext>
            </a:extLst>
          </p:cNvPr>
          <p:cNvSpPr/>
          <p:nvPr/>
        </p:nvSpPr>
        <p:spPr>
          <a:xfrm>
            <a:off x="7278624" y="3040487"/>
            <a:ext cx="1408176" cy="1371600"/>
          </a:xfrm>
          <a:prstGeom prst="roundRect">
            <a:avLst>
              <a:gd name="adj" fmla="val 4667"/>
            </a:avLst>
          </a:prstGeom>
          <a:solidFill>
            <a:srgbClr val="F5F1ED"/>
          </a:solidFill>
          <a:ln/>
        </p:spPr>
        <p:txBody>
          <a:bodyPr/>
          <a:lstStyle/>
          <a:p>
            <a:endParaRPr lang="en-US"/>
          </a:p>
        </p:txBody>
      </p:sp>
      <p:sp>
        <p:nvSpPr>
          <p:cNvPr id="34" name="Text 26">
            <a:extLst>
              <a:ext uri="{FF2B5EF4-FFF2-40B4-BE49-F238E27FC236}">
                <a16:creationId xmlns:a16="http://schemas.microsoft.com/office/drawing/2014/main" id="{1CA7F204-C281-4073-54D1-A7CF318F2E31}"/>
              </a:ext>
            </a:extLst>
          </p:cNvPr>
          <p:cNvSpPr/>
          <p:nvPr/>
        </p:nvSpPr>
        <p:spPr>
          <a:xfrm>
            <a:off x="7388352" y="3131927"/>
            <a:ext cx="1225296" cy="457200"/>
          </a:xfrm>
          <a:prstGeom prst="rect">
            <a:avLst/>
          </a:prstGeom>
          <a:noFill/>
          <a:ln/>
        </p:spPr>
        <p:txBody>
          <a:bodyPr wrap="square" lIns="0" tIns="0" rIns="0" bIns="0" rtlCol="0" anchor="ctr"/>
          <a:lstStyle/>
          <a:p>
            <a:pPr marL="0" indent="0">
              <a:buNone/>
            </a:pPr>
            <a:r>
              <a:rPr lang="en-US" sz="1550" b="1">
                <a:solidFill>
                  <a:srgbClr val="E0156F"/>
                </a:solidFill>
                <a:latin typeface="Bookman Old Style" pitchFamily="34" charset="0"/>
                <a:ea typeface="Bookman Old Style" pitchFamily="34" charset="-122"/>
                <a:cs typeface="Bookman Old Style" pitchFamily="34" charset="-120"/>
              </a:rPr>
              <a:t>TLX ↓</a:t>
            </a:r>
            <a:endParaRPr lang="en-US" sz="1550"/>
          </a:p>
        </p:txBody>
      </p:sp>
      <p:sp>
        <p:nvSpPr>
          <p:cNvPr id="35" name="Text 27">
            <a:extLst>
              <a:ext uri="{FF2B5EF4-FFF2-40B4-BE49-F238E27FC236}">
                <a16:creationId xmlns:a16="http://schemas.microsoft.com/office/drawing/2014/main" id="{CF251E33-C5A9-006F-F59D-14640BD40123}"/>
              </a:ext>
            </a:extLst>
          </p:cNvPr>
          <p:cNvSpPr/>
          <p:nvPr/>
        </p:nvSpPr>
        <p:spPr>
          <a:xfrm>
            <a:off x="7388352" y="3607415"/>
            <a:ext cx="1207008" cy="731520"/>
          </a:xfrm>
          <a:prstGeom prst="rect">
            <a:avLst/>
          </a:prstGeom>
          <a:noFill/>
          <a:ln/>
        </p:spPr>
        <p:txBody>
          <a:bodyPr wrap="square" lIns="0" tIns="0" rIns="0" bIns="0" rtlCol="0" anchor="ctr"/>
          <a:lstStyle/>
          <a:p>
            <a:pPr marL="0" indent="0">
              <a:buNone/>
            </a:pPr>
            <a:r>
              <a:rPr lang="en-US" sz="1400">
                <a:solidFill>
                  <a:srgbClr val="5C6470"/>
                </a:solidFill>
                <a:latin typeface="Calibri" pitchFamily="34" charset="0"/>
                <a:ea typeface="Calibri" pitchFamily="34" charset="-122"/>
                <a:cs typeface="Calibri" pitchFamily="34" charset="-120"/>
              </a:rPr>
              <a:t>lower mental demand, effort &amp; frustration</a:t>
            </a:r>
            <a:endParaRPr lang="en-US" sz="1400"/>
          </a:p>
        </p:txBody>
      </p:sp>
    </p:spTree>
    <p:extLst>
      <p:ext uri="{BB962C8B-B14F-4D97-AF65-F5344CB8AC3E}">
        <p14:creationId xmlns:p14="http://schemas.microsoft.com/office/powerpoint/2010/main" val="3197910980"/>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4F61DD0D-7575-7C34-11B5-5F79D9846F3F}"/>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A35222BF-E524-87E5-F19A-A34BE9EBB56E}"/>
              </a:ext>
            </a:extLst>
          </p:cNvPr>
          <p:cNvSpPr/>
          <p:nvPr/>
        </p:nvSpPr>
        <p:spPr>
          <a:xfrm>
            <a:off x="457200" y="301752"/>
            <a:ext cx="3840480" cy="274320"/>
          </a:xfrm>
          <a:prstGeom prst="rect">
            <a:avLst/>
          </a:prstGeom>
          <a:noFill/>
          <a:ln/>
        </p:spPr>
        <p:txBody>
          <a:bodyPr wrap="square" lIns="0" tIns="0" rIns="0" bIns="0" rtlCol="0" anchor="ctr"/>
          <a:lstStyle/>
          <a:p>
            <a:r>
              <a:rPr lang="en-US" sz="1100" b="1" kern="0" spc="200">
                <a:solidFill>
                  <a:srgbClr val="004791"/>
                </a:solidFill>
                <a:latin typeface="Calibri"/>
                <a:ea typeface="Calibri"/>
                <a:cs typeface="Calibri"/>
              </a:rPr>
              <a:t>THIRD GENERATION</a:t>
            </a:r>
            <a:endParaRPr lang="en-US"/>
          </a:p>
        </p:txBody>
      </p:sp>
      <p:sp>
        <p:nvSpPr>
          <p:cNvPr id="9" name="Text 7">
            <a:extLst>
              <a:ext uri="{FF2B5EF4-FFF2-40B4-BE49-F238E27FC236}">
                <a16:creationId xmlns:a16="http://schemas.microsoft.com/office/drawing/2014/main" id="{1BB91375-FD7F-7867-997F-6CC8F69349A7}"/>
              </a:ext>
            </a:extLst>
          </p:cNvPr>
          <p:cNvSpPr/>
          <p:nvPr/>
        </p:nvSpPr>
        <p:spPr>
          <a:xfrm>
            <a:off x="457200" y="868680"/>
            <a:ext cx="8597278" cy="822960"/>
          </a:xfrm>
          <a:prstGeom prst="rect">
            <a:avLst/>
          </a:prstGeom>
          <a:noFill/>
          <a:ln/>
        </p:spPr>
        <p:txBody>
          <a:bodyPr wrap="square" lIns="0" tIns="0" rIns="0" bIns="0" rtlCol="0" anchor="ctr"/>
          <a:lstStyle/>
          <a:p>
            <a:r>
              <a:rPr lang="en-US" sz="2800" b="1">
                <a:solidFill>
                  <a:srgbClr val="1B2A4A"/>
                </a:solidFill>
                <a:latin typeface="Bookman Old Style" pitchFamily="34" charset="0"/>
                <a:ea typeface="Bookman Old Style" pitchFamily="34" charset="-122"/>
                <a:cs typeface="Bookman Old Style" pitchFamily="34" charset="-120"/>
              </a:rPr>
              <a:t>Harmonization as Dialogue</a:t>
            </a:r>
            <a:endParaRPr lang="en-US" sz="2800"/>
          </a:p>
        </p:txBody>
      </p:sp>
      <p:sp>
        <p:nvSpPr>
          <p:cNvPr id="20" name="Text 17">
            <a:extLst>
              <a:ext uri="{FF2B5EF4-FFF2-40B4-BE49-F238E27FC236}">
                <a16:creationId xmlns:a16="http://schemas.microsoft.com/office/drawing/2014/main" id="{FECB7FB6-8F37-E64F-11EC-64DE005A7C78}"/>
              </a:ext>
            </a:extLst>
          </p:cNvPr>
          <p:cNvSpPr/>
          <p:nvPr/>
        </p:nvSpPr>
        <p:spPr>
          <a:xfrm>
            <a:off x="457200" y="4832604"/>
            <a:ext cx="2743200" cy="146304"/>
          </a:xfrm>
          <a:prstGeom prst="rect">
            <a:avLst/>
          </a:prstGeom>
          <a:noFill/>
          <a:ln/>
        </p:spPr>
        <p:txBody>
          <a:bodyPr wrap="square" lIns="0" tIns="0" rIns="0" bIns="0" rtlCol="0" anchor="ctr"/>
          <a:lstStyle/>
          <a:p>
            <a:pPr marL="0" indent="0" algn="l">
              <a:buNone/>
            </a:pPr>
            <a:r>
              <a:rPr lang="en-US" sz="800" b="1" kern="0" spc="100">
                <a:solidFill>
                  <a:srgbClr val="004791"/>
                </a:solidFill>
                <a:latin typeface="Calibri" pitchFamily="34" charset="0"/>
                <a:ea typeface="Calibri" pitchFamily="34" charset="-122"/>
                <a:cs typeface="Calibri" pitchFamily="34" charset="-120"/>
              </a:rPr>
              <a:t>KTH</a:t>
            </a:r>
            <a:r>
              <a:rPr lang="en-US" sz="800" kern="0" spc="100">
                <a:solidFill>
                  <a:srgbClr val="C9C3BB"/>
                </a:solidFill>
                <a:latin typeface="Calibri" pitchFamily="34" charset="0"/>
                <a:ea typeface="Calibri" pitchFamily="34" charset="-122"/>
                <a:cs typeface="Calibri" pitchFamily="34" charset="-120"/>
              </a:rPr>
              <a:t>  /  </a:t>
            </a:r>
            <a:r>
              <a:rPr lang="en-US" sz="800" b="1" kern="0" spc="100">
                <a:solidFill>
                  <a:srgbClr val="57068C"/>
                </a:solidFill>
                <a:latin typeface="Calibri" pitchFamily="34" charset="0"/>
                <a:ea typeface="Calibri" pitchFamily="34" charset="-122"/>
                <a:cs typeface="Calibri" pitchFamily="34" charset="-120"/>
              </a:rPr>
              <a:t>NYU</a:t>
            </a:r>
            <a:r>
              <a:rPr lang="en-US" sz="800" kern="0" spc="100">
                <a:solidFill>
                  <a:srgbClr val="C9C3BB"/>
                </a:solidFill>
                <a:latin typeface="Calibri" pitchFamily="34" charset="0"/>
                <a:ea typeface="Calibri" pitchFamily="34" charset="-122"/>
                <a:cs typeface="Calibri" pitchFamily="34" charset="-120"/>
              </a:rPr>
              <a:t>  /  </a:t>
            </a:r>
            <a:r>
              <a:rPr lang="en-US" sz="800" b="1" kern="0" spc="100">
                <a:solidFill>
                  <a:srgbClr val="0066B3"/>
                </a:solidFill>
                <a:latin typeface="Calibri" pitchFamily="34" charset="0"/>
                <a:ea typeface="Calibri" pitchFamily="34" charset="-122"/>
                <a:cs typeface="Calibri" pitchFamily="34" charset="-120"/>
              </a:rPr>
              <a:t>TU Wien</a:t>
            </a:r>
            <a:endParaRPr lang="en-US" sz="800"/>
          </a:p>
        </p:txBody>
      </p:sp>
      <p:sp>
        <p:nvSpPr>
          <p:cNvPr id="21" name="Text 18">
            <a:extLst>
              <a:ext uri="{FF2B5EF4-FFF2-40B4-BE49-F238E27FC236}">
                <a16:creationId xmlns:a16="http://schemas.microsoft.com/office/drawing/2014/main" id="{C576DEE4-FEAE-101D-9104-DC739CF43D27}"/>
              </a:ext>
            </a:extLst>
          </p:cNvPr>
          <p:cNvSpPr/>
          <p:nvPr/>
        </p:nvSpPr>
        <p:spPr>
          <a:xfrm>
            <a:off x="5486400" y="4823460"/>
            <a:ext cx="2743200" cy="164592"/>
          </a:xfrm>
          <a:prstGeom prst="rect">
            <a:avLst/>
          </a:prstGeom>
          <a:noFill/>
          <a:ln/>
        </p:spPr>
        <p:txBody>
          <a:bodyPr wrap="square" lIns="0" tIns="0" rIns="0" bIns="0" rtlCol="0" anchor="ctr"/>
          <a:lstStyle/>
          <a:p>
            <a:pPr algn="r"/>
            <a:r>
              <a:rPr lang="en-US" sz="1400" b="0" i="0" u="none" strike="noStrike" baseline="0">
                <a:solidFill>
                  <a:srgbClr val="FFFFFF"/>
                </a:solidFill>
                <a:latin typeface="Calibri"/>
              </a:rPr>
              <a:t>1</a:t>
            </a:r>
            <a:r>
              <a:rPr lang="en-US" sz="1400" b="0" i="0">
                <a:solidFill>
                  <a:srgbClr val="000000"/>
                </a:solidFill>
                <a:latin typeface="Calibri"/>
                <a:ea typeface="Calibri"/>
                <a:cs typeface="Calibri"/>
              </a:rPr>
              <a:t>​</a:t>
            </a:r>
            <a:endParaRPr lang="en-US"/>
          </a:p>
        </p:txBody>
      </p:sp>
      <p:sp>
        <p:nvSpPr>
          <p:cNvPr id="22" name="Text 19">
            <a:extLst>
              <a:ext uri="{FF2B5EF4-FFF2-40B4-BE49-F238E27FC236}">
                <a16:creationId xmlns:a16="http://schemas.microsoft.com/office/drawing/2014/main" id="{415285F4-2FE1-8411-42B9-6BEFAD76B668}"/>
              </a:ext>
            </a:extLst>
          </p:cNvPr>
          <p:cNvSpPr/>
          <p:nvPr/>
        </p:nvSpPr>
        <p:spPr>
          <a:xfrm>
            <a:off x="8321040" y="4823460"/>
            <a:ext cx="365760" cy="164592"/>
          </a:xfrm>
          <a:prstGeom prst="rect">
            <a:avLst/>
          </a:prstGeom>
          <a:noFill/>
          <a:ln/>
        </p:spPr>
        <p:txBody>
          <a:bodyPr wrap="square" lIns="0" tIns="0" rIns="0" bIns="0" rtlCol="0" anchor="ctr"/>
          <a:lstStyle/>
          <a:p>
            <a:pPr marL="0" indent="0" algn="r">
              <a:buNone/>
            </a:pPr>
            <a:fld id="{00000000-0000-0000-0000-000000000046}" type="slidenum">
              <a:rPr lang="en-US" sz="800">
                <a:solidFill>
                  <a:srgbClr val="5C6470"/>
                </a:solidFill>
                <a:latin typeface="Calibri" pitchFamily="34" charset="0"/>
                <a:ea typeface="Calibri" pitchFamily="34" charset="-122"/>
                <a:cs typeface="Calibri" pitchFamily="34" charset="-120"/>
              </a:rPr>
              <a:t>102</a:t>
            </a:fld>
            <a:endParaRPr lang="en-US" sz="800"/>
          </a:p>
        </p:txBody>
      </p:sp>
      <p:sp>
        <p:nvSpPr>
          <p:cNvPr id="23" name="Footer Divider">
            <a:extLst>
              <a:ext uri="{FF2B5EF4-FFF2-40B4-BE49-F238E27FC236}">
                <a16:creationId xmlns:a16="http://schemas.microsoft.com/office/drawing/2014/main" id="{B4448F3C-7D53-2A5C-D6CB-89A2DF52952A}"/>
              </a:ext>
            </a:extLst>
          </p:cNvPr>
          <p:cNvSpPr/>
          <p:nvPr/>
        </p:nvSpPr>
        <p:spPr>
          <a:xfrm>
            <a:off x="457200" y="4721380"/>
            <a:ext cx="8229600" cy="9525"/>
          </a:xfrm>
          <a:prstGeom prst="rect">
            <a:avLst/>
          </a:prstGeom>
          <a:solidFill>
            <a:srgbClr val="C9C3BB"/>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SE"/>
          </a:p>
        </p:txBody>
      </p:sp>
      <p:sp>
        <p:nvSpPr>
          <p:cNvPr id="76" name="TextBox 75">
            <a:extLst>
              <a:ext uri="{FF2B5EF4-FFF2-40B4-BE49-F238E27FC236}">
                <a16:creationId xmlns:a16="http://schemas.microsoft.com/office/drawing/2014/main" id="{15C6FD3C-85D0-3B24-5861-C76D0CC5D76F}"/>
              </a:ext>
            </a:extLst>
          </p:cNvPr>
          <p:cNvSpPr txBox="1"/>
          <p:nvPr/>
        </p:nvSpPr>
        <p:spPr>
          <a:xfrm>
            <a:off x="4837814" y="4286250"/>
            <a:ext cx="192716"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solidFill>
                  <a:srgbClr val="FFFFFF"/>
                </a:solidFill>
                <a:latin typeface="Calibri"/>
              </a:rPr>
              <a:t>2</a:t>
            </a:r>
            <a:endParaRPr lang="en-US" sz="1400">
              <a:ea typeface="Calibri"/>
              <a:cs typeface="Calibri"/>
            </a:endParaRPr>
          </a:p>
          <a:p>
            <a:pPr algn="ctr"/>
            <a:endParaRPr lang="en-US"/>
          </a:p>
        </p:txBody>
      </p:sp>
      <p:sp>
        <p:nvSpPr>
          <p:cNvPr id="77" name="TextBox 76">
            <a:extLst>
              <a:ext uri="{FF2B5EF4-FFF2-40B4-BE49-F238E27FC236}">
                <a16:creationId xmlns:a16="http://schemas.microsoft.com/office/drawing/2014/main" id="{592C6427-E0AB-FA0A-3E4A-9D9024104C57}"/>
              </a:ext>
            </a:extLst>
          </p:cNvPr>
          <p:cNvSpPr txBox="1"/>
          <p:nvPr/>
        </p:nvSpPr>
        <p:spPr>
          <a:xfrm>
            <a:off x="6239983" y="4292895"/>
            <a:ext cx="245878"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solidFill>
                  <a:srgbClr val="FFFFFF"/>
                </a:solidFill>
                <a:ea typeface="Calibri"/>
                <a:cs typeface="Calibri"/>
              </a:rPr>
              <a:t>3</a:t>
            </a:r>
          </a:p>
          <a:p>
            <a:pPr algn="ctr"/>
            <a:endParaRPr lang="en-US"/>
          </a:p>
        </p:txBody>
      </p:sp>
      <p:sp>
        <p:nvSpPr>
          <p:cNvPr id="3" name="Text 18">
            <a:extLst>
              <a:ext uri="{FF2B5EF4-FFF2-40B4-BE49-F238E27FC236}">
                <a16:creationId xmlns:a16="http://schemas.microsoft.com/office/drawing/2014/main" id="{EAC6EBA1-13B9-6D99-20E3-4D630D6FA885}"/>
              </a:ext>
            </a:extLst>
          </p:cNvPr>
          <p:cNvSpPr/>
          <p:nvPr/>
        </p:nvSpPr>
        <p:spPr>
          <a:xfrm>
            <a:off x="5486400" y="4822899"/>
            <a:ext cx="2743200" cy="164592"/>
          </a:xfrm>
          <a:prstGeom prst="rect">
            <a:avLst/>
          </a:prstGeom>
          <a:noFill/>
          <a:ln/>
        </p:spPr>
        <p:txBody>
          <a:bodyPr wrap="square" lIns="0" tIns="0" rIns="0" bIns="0" rtlCol="0" anchor="ctr"/>
          <a:lstStyle/>
          <a:p>
            <a:pPr algn="r"/>
            <a:r>
              <a:rPr lang="en-US" sz="800">
                <a:solidFill>
                  <a:srgbClr val="5C6470"/>
                </a:solidFill>
                <a:latin typeface="Calibri"/>
                <a:ea typeface="Calibri"/>
                <a:cs typeface="Calibri"/>
              </a:rPr>
              <a:t>Christos Koutras</a:t>
            </a:r>
            <a:endParaRPr lang="en-US"/>
          </a:p>
        </p:txBody>
      </p:sp>
      <p:sp>
        <p:nvSpPr>
          <p:cNvPr id="11" name="Google Shape;437;p13">
            <a:extLst>
              <a:ext uri="{FF2B5EF4-FFF2-40B4-BE49-F238E27FC236}">
                <a16:creationId xmlns:a16="http://schemas.microsoft.com/office/drawing/2014/main" id="{781E7C0E-9162-889F-448B-C5B91F69FC68}"/>
              </a:ext>
            </a:extLst>
          </p:cNvPr>
          <p:cNvSpPr/>
          <p:nvPr/>
        </p:nvSpPr>
        <p:spPr>
          <a:xfrm>
            <a:off x="457200" y="1697750"/>
            <a:ext cx="1417320" cy="960120"/>
          </a:xfrm>
          <a:prstGeom prst="roundRect">
            <a:avLst>
              <a:gd name="adj" fmla="val 6667"/>
            </a:avLst>
          </a:prstGeom>
          <a:solidFill>
            <a:srgbClr val="F5F1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438;p13">
            <a:extLst>
              <a:ext uri="{FF2B5EF4-FFF2-40B4-BE49-F238E27FC236}">
                <a16:creationId xmlns:a16="http://schemas.microsoft.com/office/drawing/2014/main" id="{694FBCA5-11A2-6F77-C8D6-A890F4FC0843}"/>
              </a:ext>
            </a:extLst>
          </p:cNvPr>
          <p:cNvSpPr/>
          <p:nvPr/>
        </p:nvSpPr>
        <p:spPr>
          <a:xfrm>
            <a:off x="594360" y="1834910"/>
            <a:ext cx="310896" cy="310896"/>
          </a:xfrm>
          <a:prstGeom prst="roundRect">
            <a:avLst>
              <a:gd name="adj" fmla="val 28000"/>
            </a:avLst>
          </a:prstGeom>
          <a:solidFill>
            <a:srgbClr val="0047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3" name="Google Shape;439;p13" descr="img/ic_user_w.png">
            <a:extLst>
              <a:ext uri="{FF2B5EF4-FFF2-40B4-BE49-F238E27FC236}">
                <a16:creationId xmlns:a16="http://schemas.microsoft.com/office/drawing/2014/main" id="{9E46D03B-8B14-B5C5-783B-09B9E929DC2A}"/>
              </a:ext>
            </a:extLst>
          </p:cNvPr>
          <p:cNvPicPr preferRelativeResize="0"/>
          <p:nvPr/>
        </p:nvPicPr>
        <p:blipFill rotWithShape="1">
          <a:blip r:embed="rId3">
            <a:alphaModFix/>
          </a:blip>
          <a:srcRect/>
          <a:stretch/>
        </p:blipFill>
        <p:spPr>
          <a:xfrm>
            <a:off x="668975" y="1909525"/>
            <a:ext cx="161666" cy="161666"/>
          </a:xfrm>
          <a:prstGeom prst="rect">
            <a:avLst/>
          </a:prstGeom>
          <a:noFill/>
          <a:ln>
            <a:noFill/>
          </a:ln>
        </p:spPr>
      </p:pic>
      <p:sp>
        <p:nvSpPr>
          <p:cNvPr id="14" name="Google Shape;440;p13">
            <a:extLst>
              <a:ext uri="{FF2B5EF4-FFF2-40B4-BE49-F238E27FC236}">
                <a16:creationId xmlns:a16="http://schemas.microsoft.com/office/drawing/2014/main" id="{EAFDDCE3-860A-8D7C-4714-311BBCE23A83}"/>
              </a:ext>
            </a:extLst>
          </p:cNvPr>
          <p:cNvSpPr/>
          <p:nvPr/>
        </p:nvSpPr>
        <p:spPr>
          <a:xfrm>
            <a:off x="987552" y="1834910"/>
            <a:ext cx="822960" cy="2743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2A4A"/>
              </a:buClr>
              <a:buSzPts val="1150"/>
              <a:buFont typeface="Calibri"/>
              <a:buNone/>
            </a:pPr>
            <a:r>
              <a:rPr lang="en-US" sz="1400" b="1" i="0" u="none" strike="noStrike" cap="none">
                <a:solidFill>
                  <a:srgbClr val="1B2A4A"/>
                </a:solidFill>
                <a:latin typeface="Calibri"/>
                <a:ea typeface="Calibri"/>
                <a:cs typeface="Calibri"/>
                <a:sym typeface="Calibri"/>
              </a:rPr>
              <a:t>Expert</a:t>
            </a:r>
            <a:endParaRPr sz="1400" b="0" i="0" u="none" strike="noStrike" cap="none">
              <a:solidFill>
                <a:schemeClr val="dk1"/>
              </a:solidFill>
              <a:latin typeface="Calibri"/>
              <a:ea typeface="Calibri"/>
              <a:cs typeface="Calibri"/>
              <a:sym typeface="Calibri"/>
            </a:endParaRPr>
          </a:p>
        </p:txBody>
      </p:sp>
      <p:sp>
        <p:nvSpPr>
          <p:cNvPr id="15" name="Google Shape;441;p13">
            <a:extLst>
              <a:ext uri="{FF2B5EF4-FFF2-40B4-BE49-F238E27FC236}">
                <a16:creationId xmlns:a16="http://schemas.microsoft.com/office/drawing/2014/main" id="{CBCC0775-A4B5-5A57-B69A-1B5AEA0E2964}"/>
              </a:ext>
            </a:extLst>
          </p:cNvPr>
          <p:cNvSpPr/>
          <p:nvPr/>
        </p:nvSpPr>
        <p:spPr>
          <a:xfrm>
            <a:off x="594360" y="2173238"/>
            <a:ext cx="1161288" cy="219456"/>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5C6470"/>
              </a:buClr>
              <a:buSzPts val="900"/>
              <a:buFont typeface="Calibri"/>
              <a:buNone/>
            </a:pPr>
            <a:r>
              <a:rPr lang="en-US" sz="1400" b="0" i="0" u="none" strike="noStrike" cap="none">
                <a:solidFill>
                  <a:srgbClr val="5C6470"/>
                </a:solidFill>
                <a:latin typeface="Calibri"/>
                <a:ea typeface="Calibri"/>
                <a:cs typeface="Calibri"/>
                <a:sym typeface="Calibri"/>
              </a:rPr>
              <a:t>chat / notebook</a:t>
            </a:r>
            <a:endParaRPr sz="1400" b="0" i="0" u="none" strike="noStrike" cap="none">
              <a:solidFill>
                <a:schemeClr val="dk1"/>
              </a:solidFill>
              <a:latin typeface="Calibri"/>
              <a:ea typeface="Calibri"/>
              <a:cs typeface="Calibri"/>
              <a:sym typeface="Calibri"/>
            </a:endParaRPr>
          </a:p>
        </p:txBody>
      </p:sp>
      <p:sp>
        <p:nvSpPr>
          <p:cNvPr id="16" name="Google Shape;442;p13">
            <a:extLst>
              <a:ext uri="{FF2B5EF4-FFF2-40B4-BE49-F238E27FC236}">
                <a16:creationId xmlns:a16="http://schemas.microsoft.com/office/drawing/2014/main" id="{23B83BCD-89DF-4E8A-7E7A-9E0A5CA3BB1F}"/>
              </a:ext>
            </a:extLst>
          </p:cNvPr>
          <p:cNvSpPr/>
          <p:nvPr/>
        </p:nvSpPr>
        <p:spPr>
          <a:xfrm>
            <a:off x="2331720" y="1697750"/>
            <a:ext cx="2176272" cy="960120"/>
          </a:xfrm>
          <a:prstGeom prst="roundRect">
            <a:avLst>
              <a:gd name="adj" fmla="val 6667"/>
            </a:avLst>
          </a:prstGeom>
          <a:solidFill>
            <a:srgbClr val="F5F1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443;p13">
            <a:extLst>
              <a:ext uri="{FF2B5EF4-FFF2-40B4-BE49-F238E27FC236}">
                <a16:creationId xmlns:a16="http://schemas.microsoft.com/office/drawing/2014/main" id="{216CCC36-6363-A696-C010-C77D11A7EDA2}"/>
              </a:ext>
            </a:extLst>
          </p:cNvPr>
          <p:cNvSpPr/>
          <p:nvPr/>
        </p:nvSpPr>
        <p:spPr>
          <a:xfrm>
            <a:off x="2468880" y="1834910"/>
            <a:ext cx="310896" cy="310896"/>
          </a:xfrm>
          <a:prstGeom prst="roundRect">
            <a:avLst>
              <a:gd name="adj" fmla="val 28000"/>
            </a:avLst>
          </a:prstGeom>
          <a:solidFill>
            <a:srgbClr val="5706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5" name="Google Shape;444;p13" descr="img/ic_brain_w.png">
            <a:extLst>
              <a:ext uri="{FF2B5EF4-FFF2-40B4-BE49-F238E27FC236}">
                <a16:creationId xmlns:a16="http://schemas.microsoft.com/office/drawing/2014/main" id="{3728F0E5-2C5B-F3FD-DDF7-2AEFC7ECF5B0}"/>
              </a:ext>
            </a:extLst>
          </p:cNvPr>
          <p:cNvPicPr preferRelativeResize="0"/>
          <p:nvPr/>
        </p:nvPicPr>
        <p:blipFill rotWithShape="1">
          <a:blip r:embed="rId4">
            <a:alphaModFix/>
          </a:blip>
          <a:srcRect/>
          <a:stretch/>
        </p:blipFill>
        <p:spPr>
          <a:xfrm>
            <a:off x="2543495" y="1909525"/>
            <a:ext cx="161666" cy="161666"/>
          </a:xfrm>
          <a:prstGeom prst="rect">
            <a:avLst/>
          </a:prstGeom>
          <a:noFill/>
          <a:ln>
            <a:noFill/>
          </a:ln>
        </p:spPr>
      </p:pic>
      <p:sp>
        <p:nvSpPr>
          <p:cNvPr id="36" name="Google Shape;445;p13">
            <a:extLst>
              <a:ext uri="{FF2B5EF4-FFF2-40B4-BE49-F238E27FC236}">
                <a16:creationId xmlns:a16="http://schemas.microsoft.com/office/drawing/2014/main" id="{E19D2722-2AAF-60CA-A19D-22BA4058ECB7}"/>
              </a:ext>
            </a:extLst>
          </p:cNvPr>
          <p:cNvSpPr/>
          <p:nvPr/>
        </p:nvSpPr>
        <p:spPr>
          <a:xfrm>
            <a:off x="2862072" y="1834910"/>
            <a:ext cx="1371600" cy="2743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2A4A"/>
              </a:buClr>
              <a:buSzPts val="1150"/>
              <a:buFont typeface="Calibri"/>
              <a:buNone/>
            </a:pPr>
            <a:r>
              <a:rPr lang="en-US" sz="1400" b="1" i="0" u="none" strike="noStrike" cap="none">
                <a:solidFill>
                  <a:srgbClr val="1B2A4A"/>
                </a:solidFill>
                <a:latin typeface="Calibri"/>
                <a:ea typeface="Calibri"/>
                <a:cs typeface="Calibri"/>
                <a:sym typeface="Calibri"/>
              </a:rPr>
              <a:t>LLM agent</a:t>
            </a:r>
            <a:endParaRPr sz="1400" b="0" i="0" u="none" strike="noStrike" cap="none">
              <a:solidFill>
                <a:schemeClr val="dk1"/>
              </a:solidFill>
              <a:latin typeface="Calibri"/>
              <a:ea typeface="Calibri"/>
              <a:cs typeface="Calibri"/>
              <a:sym typeface="Calibri"/>
            </a:endParaRPr>
          </a:p>
        </p:txBody>
      </p:sp>
      <p:sp>
        <p:nvSpPr>
          <p:cNvPr id="37" name="Google Shape;446;p13">
            <a:extLst>
              <a:ext uri="{FF2B5EF4-FFF2-40B4-BE49-F238E27FC236}">
                <a16:creationId xmlns:a16="http://schemas.microsoft.com/office/drawing/2014/main" id="{C2EEDCAF-A553-30D5-C8DB-11F68E7253E3}"/>
              </a:ext>
            </a:extLst>
          </p:cNvPr>
          <p:cNvSpPr/>
          <p:nvPr/>
        </p:nvSpPr>
        <p:spPr>
          <a:xfrm>
            <a:off x="2468880" y="2173238"/>
            <a:ext cx="1709928" cy="219456"/>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5C6470"/>
              </a:buClr>
              <a:buSzPts val="900"/>
              <a:buFont typeface="Calibri"/>
              <a:buNone/>
            </a:pPr>
            <a:r>
              <a:rPr lang="en-US" sz="1400" b="0" i="0" u="none" strike="noStrike" cap="none">
                <a:solidFill>
                  <a:srgbClr val="5C6470"/>
                </a:solidFill>
                <a:latin typeface="Calibri"/>
                <a:ea typeface="Calibri"/>
                <a:cs typeface="Calibri"/>
                <a:sym typeface="Calibri"/>
              </a:rPr>
              <a:t>plan · act · check</a:t>
            </a:r>
            <a:endParaRPr sz="1400" b="0" i="0" u="none" strike="noStrike" cap="none">
              <a:solidFill>
                <a:schemeClr val="dk1"/>
              </a:solidFill>
              <a:latin typeface="Calibri"/>
              <a:ea typeface="Calibri"/>
              <a:cs typeface="Calibri"/>
              <a:sym typeface="Calibri"/>
            </a:endParaRPr>
          </a:p>
        </p:txBody>
      </p:sp>
      <p:sp>
        <p:nvSpPr>
          <p:cNvPr id="38" name="Google Shape;447;p13">
            <a:extLst>
              <a:ext uri="{FF2B5EF4-FFF2-40B4-BE49-F238E27FC236}">
                <a16:creationId xmlns:a16="http://schemas.microsoft.com/office/drawing/2014/main" id="{FC6ECE1F-424D-AADA-982E-2398B1822B49}"/>
              </a:ext>
            </a:extLst>
          </p:cNvPr>
          <p:cNvSpPr/>
          <p:nvPr/>
        </p:nvSpPr>
        <p:spPr>
          <a:xfrm>
            <a:off x="2468880" y="2464518"/>
            <a:ext cx="2322576" cy="201168"/>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E0156F"/>
              </a:buClr>
              <a:buSzPts val="850"/>
              <a:buFont typeface="Calibri"/>
              <a:buNone/>
            </a:pPr>
            <a:r>
              <a:rPr lang="en-US" sz="1400" b="1" i="0" u="none" strike="noStrike" cap="none">
                <a:solidFill>
                  <a:srgbClr val="E0156F"/>
                </a:solidFill>
                <a:latin typeface="Calibri"/>
                <a:ea typeface="Calibri"/>
                <a:cs typeface="Calibri"/>
                <a:sym typeface="Calibri"/>
              </a:rPr>
              <a:t>= Harmonia</a:t>
            </a:r>
            <a:r>
              <a:rPr lang="en-US" sz="1400">
                <a:solidFill>
                  <a:srgbClr val="5C6470"/>
                </a:solidFill>
                <a:latin typeface="Calibri"/>
                <a:ea typeface="Calibri"/>
                <a:cs typeface="Calibri"/>
                <a:sym typeface="Calibri"/>
              </a:rPr>
              <a:t>/</a:t>
            </a:r>
            <a:r>
              <a:rPr lang="en-US" sz="1400" b="1" i="0" u="none" strike="noStrike" cap="none">
                <a:solidFill>
                  <a:srgbClr val="004791"/>
                </a:solidFill>
                <a:latin typeface="Calibri"/>
                <a:ea typeface="Calibri"/>
                <a:cs typeface="Calibri"/>
                <a:sym typeface="Calibri"/>
              </a:rPr>
              <a:t>any MCP client</a:t>
            </a:r>
            <a:endParaRPr sz="1400" b="0" i="0" u="none" strike="noStrike" cap="none">
              <a:solidFill>
                <a:schemeClr val="dk1"/>
              </a:solidFill>
              <a:latin typeface="Calibri"/>
              <a:ea typeface="Calibri"/>
              <a:cs typeface="Calibri"/>
              <a:sym typeface="Calibri"/>
            </a:endParaRPr>
          </a:p>
        </p:txBody>
      </p:sp>
      <p:pic>
        <p:nvPicPr>
          <p:cNvPr id="39" name="Google Shape;448;p13" descr="img/ic_arrows_g.png">
            <a:extLst>
              <a:ext uri="{FF2B5EF4-FFF2-40B4-BE49-F238E27FC236}">
                <a16:creationId xmlns:a16="http://schemas.microsoft.com/office/drawing/2014/main" id="{6FCD56EF-787E-5C43-CC2D-F80DC29C4394}"/>
              </a:ext>
            </a:extLst>
          </p:cNvPr>
          <p:cNvPicPr preferRelativeResize="0"/>
          <p:nvPr/>
        </p:nvPicPr>
        <p:blipFill rotWithShape="1">
          <a:blip r:embed="rId5">
            <a:alphaModFix/>
          </a:blip>
          <a:srcRect/>
          <a:stretch/>
        </p:blipFill>
        <p:spPr>
          <a:xfrm>
            <a:off x="1947672" y="2063510"/>
            <a:ext cx="274320" cy="237744"/>
          </a:xfrm>
          <a:prstGeom prst="rect">
            <a:avLst/>
          </a:prstGeom>
          <a:noFill/>
          <a:ln>
            <a:noFill/>
          </a:ln>
        </p:spPr>
      </p:pic>
      <p:sp>
        <p:nvSpPr>
          <p:cNvPr id="40" name="Google Shape;449;p13">
            <a:extLst>
              <a:ext uri="{FF2B5EF4-FFF2-40B4-BE49-F238E27FC236}">
                <a16:creationId xmlns:a16="http://schemas.microsoft.com/office/drawing/2014/main" id="{0B68DD1F-75B9-C3EB-6A1B-BF383D18825B}"/>
              </a:ext>
            </a:extLst>
          </p:cNvPr>
          <p:cNvSpPr/>
          <p:nvPr/>
        </p:nvSpPr>
        <p:spPr>
          <a:xfrm>
            <a:off x="4953108" y="1697750"/>
            <a:ext cx="1828800" cy="457200"/>
          </a:xfrm>
          <a:prstGeom prst="roundRect">
            <a:avLst>
              <a:gd name="adj" fmla="val 14000"/>
            </a:avLst>
          </a:prstGeom>
          <a:solidFill>
            <a:srgbClr val="FFFFFF"/>
          </a:solidFill>
          <a:ln w="12700" cap="flat" cmpd="sng">
            <a:solidFill>
              <a:srgbClr val="00479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450;p13">
            <a:extLst>
              <a:ext uri="{FF2B5EF4-FFF2-40B4-BE49-F238E27FC236}">
                <a16:creationId xmlns:a16="http://schemas.microsoft.com/office/drawing/2014/main" id="{52DEC6B1-EB03-87D3-B395-1DB09B4FB5AC}"/>
              </a:ext>
            </a:extLst>
          </p:cNvPr>
          <p:cNvSpPr/>
          <p:nvPr/>
        </p:nvSpPr>
        <p:spPr>
          <a:xfrm>
            <a:off x="5062836" y="1697750"/>
            <a:ext cx="1691640" cy="45720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004791"/>
              </a:buClr>
              <a:buSzPts val="900"/>
              <a:buFont typeface="Consolas"/>
              <a:buNone/>
            </a:pPr>
            <a:r>
              <a:rPr lang="en-US" sz="1400" b="1" i="0" u="none" strike="noStrike" cap="none">
                <a:solidFill>
                  <a:srgbClr val="004791"/>
                </a:solidFill>
                <a:latin typeface="Consolas"/>
                <a:ea typeface="Consolas"/>
                <a:cs typeface="Consolas"/>
                <a:sym typeface="Consolas"/>
              </a:rPr>
              <a:t>BDIKit primitives</a:t>
            </a:r>
            <a:endParaRPr sz="1400" b="0" i="0" u="none" strike="noStrike" cap="none">
              <a:solidFill>
                <a:schemeClr val="dk1"/>
              </a:solidFill>
              <a:latin typeface="Calibri"/>
              <a:ea typeface="Calibri"/>
              <a:cs typeface="Calibri"/>
              <a:sym typeface="Calibri"/>
            </a:endParaRPr>
          </a:p>
        </p:txBody>
      </p:sp>
      <p:sp>
        <p:nvSpPr>
          <p:cNvPr id="42" name="Google Shape;451;p13">
            <a:extLst>
              <a:ext uri="{FF2B5EF4-FFF2-40B4-BE49-F238E27FC236}">
                <a16:creationId xmlns:a16="http://schemas.microsoft.com/office/drawing/2014/main" id="{552C5AE6-2BC6-4A0D-5B17-0410273FE76A}"/>
              </a:ext>
            </a:extLst>
          </p:cNvPr>
          <p:cNvSpPr/>
          <p:nvPr/>
        </p:nvSpPr>
        <p:spPr>
          <a:xfrm>
            <a:off x="4953108" y="2246390"/>
            <a:ext cx="1828800" cy="411480"/>
          </a:xfrm>
          <a:prstGeom prst="roundRect">
            <a:avLst>
              <a:gd name="adj" fmla="val 15556"/>
            </a:avLst>
          </a:prstGeom>
          <a:solidFill>
            <a:srgbClr val="FFFFFF"/>
          </a:solidFill>
          <a:ln w="12700" cap="flat" cmpd="sng">
            <a:solidFill>
              <a:srgbClr val="D8D2CB"/>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452;p13">
            <a:extLst>
              <a:ext uri="{FF2B5EF4-FFF2-40B4-BE49-F238E27FC236}">
                <a16:creationId xmlns:a16="http://schemas.microsoft.com/office/drawing/2014/main" id="{CE269609-B1BB-476D-8A0C-91F28E5F1F2D}"/>
              </a:ext>
            </a:extLst>
          </p:cNvPr>
          <p:cNvSpPr/>
          <p:nvPr/>
        </p:nvSpPr>
        <p:spPr>
          <a:xfrm>
            <a:off x="5062836" y="2246390"/>
            <a:ext cx="1645920" cy="411480"/>
          </a:xfrm>
          <a:prstGeom prst="rect">
            <a:avLst/>
          </a:prstGeom>
          <a:noFill/>
          <a:ln>
            <a:noFill/>
          </a:ln>
        </p:spPr>
        <p:txBody>
          <a:bodyPr spcFirstLastPara="1" wrap="square" lIns="0" tIns="0" rIns="0" bIns="0" anchor="ctr" anchorCtr="0">
            <a:noAutofit/>
          </a:bodyPr>
          <a:lstStyle/>
          <a:p>
            <a:pPr marL="0" marR="0" lvl="0" indent="0" algn="l" rtl="0">
              <a:lnSpc>
                <a:spcPct val="112500"/>
              </a:lnSpc>
              <a:spcBef>
                <a:spcPts val="0"/>
              </a:spcBef>
              <a:spcAft>
                <a:spcPts val="0"/>
              </a:spcAft>
              <a:buClr>
                <a:srgbClr val="5C6470"/>
              </a:buClr>
              <a:buSzPts val="800"/>
              <a:buFont typeface="Calibri"/>
              <a:buNone/>
            </a:pPr>
            <a:r>
              <a:rPr lang="en-US" sz="1400" b="0" i="0" u="none" strike="noStrike" cap="none">
                <a:solidFill>
                  <a:srgbClr val="5C6470"/>
                </a:solidFill>
                <a:latin typeface="Calibri"/>
                <a:ea typeface="Calibri"/>
                <a:cs typeface="Calibri"/>
                <a:sym typeface="Calibri"/>
              </a:rPr>
              <a:t>generated code</a:t>
            </a:r>
            <a:endParaRPr sz="1400" b="0" i="0" u="none" strike="noStrike" cap="none">
              <a:solidFill>
                <a:schemeClr val="dk1"/>
              </a:solidFill>
              <a:latin typeface="Calibri"/>
              <a:ea typeface="Calibri"/>
              <a:cs typeface="Calibri"/>
              <a:sym typeface="Calibri"/>
            </a:endParaRPr>
          </a:p>
        </p:txBody>
      </p:sp>
      <p:pic>
        <p:nvPicPr>
          <p:cNvPr id="44" name="Google Shape;453;p13" descr="img/ic_arrows_g.png">
            <a:extLst>
              <a:ext uri="{FF2B5EF4-FFF2-40B4-BE49-F238E27FC236}">
                <a16:creationId xmlns:a16="http://schemas.microsoft.com/office/drawing/2014/main" id="{67C413FD-686E-462D-59B0-BFC87C632C70}"/>
              </a:ext>
            </a:extLst>
          </p:cNvPr>
          <p:cNvPicPr preferRelativeResize="0"/>
          <p:nvPr/>
        </p:nvPicPr>
        <p:blipFill rotWithShape="1">
          <a:blip r:embed="rId5">
            <a:alphaModFix/>
          </a:blip>
          <a:srcRect/>
          <a:stretch/>
        </p:blipFill>
        <p:spPr>
          <a:xfrm>
            <a:off x="4587348" y="2063510"/>
            <a:ext cx="274320" cy="237744"/>
          </a:xfrm>
          <a:prstGeom prst="rect">
            <a:avLst/>
          </a:prstGeom>
          <a:noFill/>
          <a:ln>
            <a:noFill/>
          </a:ln>
        </p:spPr>
      </p:pic>
      <p:sp>
        <p:nvSpPr>
          <p:cNvPr id="45" name="Google Shape;454;p13">
            <a:extLst>
              <a:ext uri="{FF2B5EF4-FFF2-40B4-BE49-F238E27FC236}">
                <a16:creationId xmlns:a16="http://schemas.microsoft.com/office/drawing/2014/main" id="{1094A295-4268-CA34-DA31-DF6DE6BFEF53}"/>
              </a:ext>
            </a:extLst>
          </p:cNvPr>
          <p:cNvSpPr/>
          <p:nvPr/>
        </p:nvSpPr>
        <p:spPr>
          <a:xfrm>
            <a:off x="2331720" y="2795030"/>
            <a:ext cx="1965960" cy="411480"/>
          </a:xfrm>
          <a:prstGeom prst="roundRect">
            <a:avLst>
              <a:gd name="adj" fmla="val 15556"/>
            </a:avLst>
          </a:prstGeom>
          <a:solidFill>
            <a:srgbClr val="FFFFFF"/>
          </a:solidFill>
          <a:ln w="12700" cap="flat" cmpd="sng">
            <a:solidFill>
              <a:srgbClr val="57068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46" name="Google Shape;455;p13" descr="img/ic_db_p.png">
            <a:extLst>
              <a:ext uri="{FF2B5EF4-FFF2-40B4-BE49-F238E27FC236}">
                <a16:creationId xmlns:a16="http://schemas.microsoft.com/office/drawing/2014/main" id="{FAEDFD3F-A5FA-0213-96A8-3EC1779084E2}"/>
              </a:ext>
            </a:extLst>
          </p:cNvPr>
          <p:cNvPicPr preferRelativeResize="0"/>
          <p:nvPr/>
        </p:nvPicPr>
        <p:blipFill rotWithShape="1">
          <a:blip r:embed="rId6">
            <a:alphaModFix/>
          </a:blip>
          <a:srcRect/>
          <a:stretch/>
        </p:blipFill>
        <p:spPr>
          <a:xfrm>
            <a:off x="2468880" y="2904758"/>
            <a:ext cx="182880" cy="182880"/>
          </a:xfrm>
          <a:prstGeom prst="rect">
            <a:avLst/>
          </a:prstGeom>
          <a:noFill/>
          <a:ln>
            <a:noFill/>
          </a:ln>
        </p:spPr>
      </p:pic>
      <p:sp>
        <p:nvSpPr>
          <p:cNvPr id="47" name="Google Shape;456;p13">
            <a:extLst>
              <a:ext uri="{FF2B5EF4-FFF2-40B4-BE49-F238E27FC236}">
                <a16:creationId xmlns:a16="http://schemas.microsoft.com/office/drawing/2014/main" id="{0643D195-7E7B-1658-3119-80BF2652A795}"/>
              </a:ext>
            </a:extLst>
          </p:cNvPr>
          <p:cNvSpPr/>
          <p:nvPr/>
        </p:nvSpPr>
        <p:spPr>
          <a:xfrm>
            <a:off x="2724912" y="2795030"/>
            <a:ext cx="1554480" cy="411480"/>
          </a:xfrm>
          <a:prstGeom prst="rect">
            <a:avLst/>
          </a:prstGeom>
          <a:noFill/>
          <a:ln>
            <a:noFill/>
          </a:ln>
        </p:spPr>
        <p:txBody>
          <a:bodyPr spcFirstLastPara="1" wrap="square" lIns="0" tIns="0" rIns="0" bIns="0" anchor="ctr" anchorCtr="0">
            <a:noAutofit/>
          </a:bodyPr>
          <a:lstStyle/>
          <a:p>
            <a:pPr marL="0" marR="0" lvl="0" indent="0" algn="l" rtl="0">
              <a:lnSpc>
                <a:spcPct val="113333"/>
              </a:lnSpc>
              <a:spcBef>
                <a:spcPts val="0"/>
              </a:spcBef>
              <a:spcAft>
                <a:spcPts val="0"/>
              </a:spcAft>
              <a:buClr>
                <a:srgbClr val="57068C"/>
              </a:buClr>
              <a:buSzPts val="750"/>
              <a:buFont typeface="Calibri"/>
              <a:buNone/>
            </a:pPr>
            <a:r>
              <a:rPr lang="en-US" sz="1400" b="0" i="0" u="none" strike="noStrike" cap="none">
                <a:solidFill>
                  <a:srgbClr val="57068C"/>
                </a:solidFill>
                <a:latin typeface="Calibri"/>
                <a:ea typeface="Calibri"/>
                <a:cs typeface="Calibri"/>
                <a:sym typeface="Calibri"/>
              </a:rPr>
              <a:t>provenance DB — every step logged</a:t>
            </a:r>
            <a:endParaRPr sz="1400" b="0" i="0" u="none" strike="noStrike" cap="none">
              <a:solidFill>
                <a:schemeClr val="dk1"/>
              </a:solidFill>
              <a:latin typeface="Calibri"/>
              <a:ea typeface="Calibri"/>
              <a:cs typeface="Calibri"/>
              <a:sym typeface="Calibri"/>
            </a:endParaRPr>
          </a:p>
        </p:txBody>
      </p:sp>
      <p:cxnSp>
        <p:nvCxnSpPr>
          <p:cNvPr id="48" name="Google Shape;458;p13">
            <a:extLst>
              <a:ext uri="{FF2B5EF4-FFF2-40B4-BE49-F238E27FC236}">
                <a16:creationId xmlns:a16="http://schemas.microsoft.com/office/drawing/2014/main" id="{BB5DC706-6117-A328-5534-C5E1F6BE7402}"/>
              </a:ext>
            </a:extLst>
          </p:cNvPr>
          <p:cNvCxnSpPr/>
          <p:nvPr/>
        </p:nvCxnSpPr>
        <p:spPr>
          <a:xfrm>
            <a:off x="3310128" y="2657870"/>
            <a:ext cx="0" cy="137160"/>
          </a:xfrm>
          <a:prstGeom prst="straightConnector1">
            <a:avLst/>
          </a:prstGeom>
          <a:noFill/>
          <a:ln w="12700" cap="flat" cmpd="sng">
            <a:solidFill>
              <a:srgbClr val="57068C"/>
            </a:solidFill>
            <a:prstDash val="dash"/>
            <a:round/>
            <a:headEnd type="none" w="sm" len="sm"/>
            <a:tailEnd type="none" w="sm" len="sm"/>
          </a:ln>
        </p:spPr>
      </p:cxnSp>
      <p:sp>
        <p:nvSpPr>
          <p:cNvPr id="49" name="Google Shape;459;p13">
            <a:extLst>
              <a:ext uri="{FF2B5EF4-FFF2-40B4-BE49-F238E27FC236}">
                <a16:creationId xmlns:a16="http://schemas.microsoft.com/office/drawing/2014/main" id="{CED1ADB7-0DD4-2375-A10C-7ADEA0F0B9FF}"/>
              </a:ext>
            </a:extLst>
          </p:cNvPr>
          <p:cNvSpPr/>
          <p:nvPr/>
        </p:nvSpPr>
        <p:spPr>
          <a:xfrm>
            <a:off x="6891636" y="2063510"/>
            <a:ext cx="365760" cy="237744"/>
          </a:xfrm>
          <a:prstGeom prst="rightArrow">
            <a:avLst>
              <a:gd name="adj1" fmla="val 50000"/>
              <a:gd name="adj2" fmla="val 50000"/>
            </a:avLst>
          </a:prstGeom>
          <a:solidFill>
            <a:srgbClr val="E0156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460;p13">
            <a:extLst>
              <a:ext uri="{FF2B5EF4-FFF2-40B4-BE49-F238E27FC236}">
                <a16:creationId xmlns:a16="http://schemas.microsoft.com/office/drawing/2014/main" id="{734B2C5F-D00A-0DC8-3C51-AB56B9306702}"/>
              </a:ext>
            </a:extLst>
          </p:cNvPr>
          <p:cNvSpPr/>
          <p:nvPr/>
        </p:nvSpPr>
        <p:spPr>
          <a:xfrm>
            <a:off x="7376268" y="1697750"/>
            <a:ext cx="1508760" cy="960120"/>
          </a:xfrm>
          <a:prstGeom prst="roundRect">
            <a:avLst>
              <a:gd name="adj" fmla="val 6667"/>
            </a:avLst>
          </a:prstGeom>
          <a:solidFill>
            <a:srgbClr val="F5F1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461;p13">
            <a:extLst>
              <a:ext uri="{FF2B5EF4-FFF2-40B4-BE49-F238E27FC236}">
                <a16:creationId xmlns:a16="http://schemas.microsoft.com/office/drawing/2014/main" id="{D5D9F83C-B16B-CE8A-32B3-BB6AEAE3E22D}"/>
              </a:ext>
            </a:extLst>
          </p:cNvPr>
          <p:cNvSpPr/>
          <p:nvPr/>
        </p:nvSpPr>
        <p:spPr>
          <a:xfrm>
            <a:off x="7513426" y="1834910"/>
            <a:ext cx="310896" cy="310896"/>
          </a:xfrm>
          <a:prstGeom prst="roundRect">
            <a:avLst>
              <a:gd name="adj" fmla="val 28000"/>
            </a:avLst>
          </a:prstGeom>
          <a:solidFill>
            <a:srgbClr val="E0156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52" name="Google Shape;462;p13" descr="img/ic_table_w.png">
            <a:extLst>
              <a:ext uri="{FF2B5EF4-FFF2-40B4-BE49-F238E27FC236}">
                <a16:creationId xmlns:a16="http://schemas.microsoft.com/office/drawing/2014/main" id="{DB0D966F-F316-0855-9859-D0D47C038BB1}"/>
              </a:ext>
            </a:extLst>
          </p:cNvPr>
          <p:cNvPicPr preferRelativeResize="0"/>
          <p:nvPr/>
        </p:nvPicPr>
        <p:blipFill rotWithShape="1">
          <a:blip r:embed="rId7">
            <a:alphaModFix/>
          </a:blip>
          <a:srcRect/>
          <a:stretch/>
        </p:blipFill>
        <p:spPr>
          <a:xfrm>
            <a:off x="7588043" y="1909525"/>
            <a:ext cx="161666" cy="161666"/>
          </a:xfrm>
          <a:prstGeom prst="rect">
            <a:avLst/>
          </a:prstGeom>
          <a:noFill/>
          <a:ln>
            <a:noFill/>
          </a:ln>
        </p:spPr>
      </p:pic>
      <p:sp>
        <p:nvSpPr>
          <p:cNvPr id="53" name="Google Shape;463;p13">
            <a:extLst>
              <a:ext uri="{FF2B5EF4-FFF2-40B4-BE49-F238E27FC236}">
                <a16:creationId xmlns:a16="http://schemas.microsoft.com/office/drawing/2014/main" id="{CE54ADA4-DD4F-5101-9FB8-73535315A32F}"/>
              </a:ext>
            </a:extLst>
          </p:cNvPr>
          <p:cNvSpPr/>
          <p:nvPr/>
        </p:nvSpPr>
        <p:spPr>
          <a:xfrm>
            <a:off x="7513428" y="2209814"/>
            <a:ext cx="1371600" cy="18288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2A4A"/>
              </a:buClr>
              <a:buSzPts val="900"/>
              <a:buFont typeface="Calibri"/>
              <a:buNone/>
            </a:pPr>
            <a:r>
              <a:rPr lang="en-US" sz="1400" b="1" i="0" u="none" strike="noStrike" cap="none">
                <a:solidFill>
                  <a:srgbClr val="1B2A4A"/>
                </a:solidFill>
                <a:latin typeface="Calibri"/>
                <a:ea typeface="Calibri"/>
                <a:cs typeface="Calibri"/>
                <a:sym typeface="Calibri"/>
              </a:rPr>
              <a:t>harmonized table</a:t>
            </a:r>
            <a:endParaRPr sz="1400" b="0" i="0" u="none" strike="noStrike" cap="none">
              <a:solidFill>
                <a:schemeClr val="dk1"/>
              </a:solidFill>
              <a:latin typeface="Calibri"/>
              <a:ea typeface="Calibri"/>
              <a:cs typeface="Calibri"/>
              <a:sym typeface="Calibri"/>
            </a:endParaRPr>
          </a:p>
        </p:txBody>
      </p:sp>
      <p:sp>
        <p:nvSpPr>
          <p:cNvPr id="54" name="Google Shape;464;p13">
            <a:extLst>
              <a:ext uri="{FF2B5EF4-FFF2-40B4-BE49-F238E27FC236}">
                <a16:creationId xmlns:a16="http://schemas.microsoft.com/office/drawing/2014/main" id="{83D55A3C-028F-4E5E-20FA-20CE0761F043}"/>
              </a:ext>
            </a:extLst>
          </p:cNvPr>
          <p:cNvSpPr/>
          <p:nvPr/>
        </p:nvSpPr>
        <p:spPr>
          <a:xfrm>
            <a:off x="7513428" y="2392694"/>
            <a:ext cx="1371600" cy="18288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5C6470"/>
              </a:buClr>
              <a:buSzPts val="900"/>
              <a:buFont typeface="Calibri"/>
              <a:buNone/>
            </a:pPr>
            <a:r>
              <a:rPr lang="en-US" sz="1400" b="0" i="0" u="none" strike="noStrike" cap="none">
                <a:solidFill>
                  <a:srgbClr val="5C6470"/>
                </a:solidFill>
                <a:latin typeface="Calibri"/>
                <a:ea typeface="Calibri"/>
                <a:cs typeface="Calibri"/>
                <a:sym typeface="Calibri"/>
              </a:rPr>
              <a:t>+ declarative spec</a:t>
            </a:r>
            <a:endParaRPr sz="1400" b="0" i="0" u="none" strike="noStrike" cap="none">
              <a:solidFill>
                <a:schemeClr val="dk1"/>
              </a:solidFill>
              <a:latin typeface="Calibri"/>
              <a:ea typeface="Calibri"/>
              <a:cs typeface="Calibri"/>
              <a:sym typeface="Calibri"/>
            </a:endParaRPr>
          </a:p>
        </p:txBody>
      </p:sp>
      <p:sp>
        <p:nvSpPr>
          <p:cNvPr id="55" name="Google Shape;457;p13">
            <a:extLst>
              <a:ext uri="{FF2B5EF4-FFF2-40B4-BE49-F238E27FC236}">
                <a16:creationId xmlns:a16="http://schemas.microsoft.com/office/drawing/2014/main" id="{DBC81CF7-593B-11BD-B89F-9802B550A050}"/>
              </a:ext>
            </a:extLst>
          </p:cNvPr>
          <p:cNvSpPr/>
          <p:nvPr/>
        </p:nvSpPr>
        <p:spPr>
          <a:xfrm>
            <a:off x="5588328" y="829462"/>
            <a:ext cx="1783080" cy="1038634"/>
          </a:xfrm>
          <a:prstGeom prst="rect">
            <a:avLst/>
          </a:prstGeom>
          <a:noFill/>
          <a:ln>
            <a:noFill/>
          </a:ln>
        </p:spPr>
        <p:txBody>
          <a:bodyPr spcFirstLastPara="1" wrap="square" lIns="0" tIns="0" rIns="0" bIns="0" anchor="ctr" anchorCtr="0">
            <a:noAutofit/>
          </a:bodyPr>
          <a:lstStyle/>
          <a:p>
            <a:pPr marL="0" marR="0" lvl="0" indent="0" algn="l" rtl="0">
              <a:lnSpc>
                <a:spcPct val="120000"/>
              </a:lnSpc>
              <a:spcBef>
                <a:spcPts val="0"/>
              </a:spcBef>
              <a:spcAft>
                <a:spcPts val="0"/>
              </a:spcAft>
              <a:buClr>
                <a:srgbClr val="004791"/>
              </a:buClr>
              <a:buSzPts val="750"/>
              <a:buFont typeface="Calibri"/>
              <a:buNone/>
            </a:pPr>
            <a:r>
              <a:rPr lang="en-US" sz="1400" b="1" i="0" u="none" strike="noStrike" cap="none">
                <a:solidFill>
                  <a:srgbClr val="004791"/>
                </a:solidFill>
                <a:latin typeface="Calibri"/>
                <a:ea typeface="Calibri"/>
                <a:cs typeface="Calibri"/>
                <a:sym typeface="Calibri"/>
              </a:rPr>
              <a:t>Route ① </a:t>
            </a:r>
            <a:r>
              <a:rPr lang="en-US" sz="1400">
                <a:solidFill>
                  <a:srgbClr val="5C6470"/>
                </a:solidFill>
                <a:latin typeface="Calibri"/>
                <a:ea typeface="Calibri"/>
                <a:cs typeface="Calibri"/>
                <a:sym typeface="Calibri"/>
              </a:rPr>
              <a:t>BDIKit</a:t>
            </a:r>
            <a:r>
              <a:rPr lang="en-US" sz="1400" b="0" i="0" u="none" strike="noStrike" cap="none">
                <a:solidFill>
                  <a:srgbClr val="5C6470"/>
                </a:solidFill>
                <a:latin typeface="Calibri"/>
                <a:ea typeface="Calibri"/>
                <a:cs typeface="Calibri"/>
                <a:sym typeface="Calibri"/>
              </a:rPr>
              <a:t>’s MCP tools — chat from any agent client. </a:t>
            </a:r>
          </a:p>
          <a:p>
            <a:pPr marL="0" marR="0" lvl="0" indent="0" algn="l" rtl="0">
              <a:lnSpc>
                <a:spcPct val="120000"/>
              </a:lnSpc>
              <a:spcBef>
                <a:spcPts val="0"/>
              </a:spcBef>
              <a:spcAft>
                <a:spcPts val="0"/>
              </a:spcAft>
              <a:buClr>
                <a:srgbClr val="004791"/>
              </a:buClr>
              <a:buSzPts val="750"/>
              <a:buFont typeface="Calibri"/>
              <a:buNone/>
            </a:pPr>
            <a:endParaRPr lang="en-US" sz="1400">
              <a:solidFill>
                <a:srgbClr val="5C6470"/>
              </a:solidFill>
              <a:latin typeface="Calibri"/>
              <a:ea typeface="Calibri"/>
              <a:cs typeface="Calibri"/>
              <a:sym typeface="Calibri"/>
            </a:endParaRPr>
          </a:p>
        </p:txBody>
      </p:sp>
      <p:sp>
        <p:nvSpPr>
          <p:cNvPr id="57" name="Google Shape;470;p13">
            <a:extLst>
              <a:ext uri="{FF2B5EF4-FFF2-40B4-BE49-F238E27FC236}">
                <a16:creationId xmlns:a16="http://schemas.microsoft.com/office/drawing/2014/main" id="{109CFCEA-509F-995C-1F39-2085C959536E}"/>
              </a:ext>
            </a:extLst>
          </p:cNvPr>
          <p:cNvSpPr/>
          <p:nvPr/>
        </p:nvSpPr>
        <p:spPr>
          <a:xfrm>
            <a:off x="443484" y="4538692"/>
            <a:ext cx="8494968" cy="256032"/>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7A828E"/>
              </a:buClr>
              <a:buSzPts val="750"/>
              <a:buFont typeface="Calibri"/>
              <a:buNone/>
            </a:pPr>
            <a:r>
              <a:rPr lang="en-US" sz="1100" b="0" i="1" u="none" strike="noStrike" cap="none">
                <a:solidFill>
                  <a:srgbClr val="7A828E"/>
                </a:solidFill>
                <a:latin typeface="Calibri"/>
                <a:ea typeface="Calibri"/>
                <a:cs typeface="Calibri"/>
                <a:sym typeface="Calibri"/>
              </a:rPr>
              <a:t>Santos</a:t>
            </a:r>
            <a:r>
              <a:rPr lang="en-US" sz="1100" i="1">
                <a:solidFill>
                  <a:srgbClr val="7A828E"/>
                </a:solidFill>
                <a:latin typeface="Calibri"/>
                <a:ea typeface="Calibri"/>
                <a:cs typeface="Calibri"/>
                <a:sym typeface="Calibri"/>
              </a:rPr>
              <a:t> et al. </a:t>
            </a:r>
            <a:r>
              <a:rPr lang="en-US" sz="1100" b="0" i="1" u="none" strike="noStrike" cap="none">
                <a:solidFill>
                  <a:srgbClr val="7A828E"/>
                </a:solidFill>
                <a:latin typeface="Calibri"/>
                <a:ea typeface="Calibri"/>
                <a:cs typeface="Calibri"/>
                <a:sym typeface="Calibri"/>
              </a:rPr>
              <a:t>— “Interactive Data Harmonization with LLM Agents”, NOVAS @ SIGMOD 2025 · BDIKit MCP tools: Lopez et al., SIGMOD ’26 demo</a:t>
            </a:r>
            <a:endParaRPr lang="en-US" sz="1100" b="0" i="0" u="none" strike="noStrike" cap="none">
              <a:solidFill>
                <a:schemeClr val="dk1"/>
              </a:solidFill>
              <a:latin typeface="Calibri"/>
              <a:ea typeface="Calibri"/>
              <a:cs typeface="Calibri"/>
              <a:sym typeface="Calibri"/>
            </a:endParaRPr>
          </a:p>
        </p:txBody>
      </p:sp>
      <p:sp>
        <p:nvSpPr>
          <p:cNvPr id="63" name="Google Shape;465;p13">
            <a:extLst>
              <a:ext uri="{FF2B5EF4-FFF2-40B4-BE49-F238E27FC236}">
                <a16:creationId xmlns:a16="http://schemas.microsoft.com/office/drawing/2014/main" id="{ABE8882E-6B6E-70D1-9CF0-1CC1A5E55238}"/>
              </a:ext>
            </a:extLst>
          </p:cNvPr>
          <p:cNvSpPr/>
          <p:nvPr/>
        </p:nvSpPr>
        <p:spPr>
          <a:xfrm>
            <a:off x="443484" y="3299467"/>
            <a:ext cx="8229600" cy="1298448"/>
          </a:xfrm>
          <a:prstGeom prst="roundRect">
            <a:avLst>
              <a:gd name="adj" fmla="val 4930"/>
            </a:avLst>
          </a:prstGeom>
          <a:solidFill>
            <a:srgbClr val="FFFFFF"/>
          </a:solidFill>
          <a:ln w="12700" cap="flat" cmpd="sng">
            <a:solidFill>
              <a:srgbClr val="D8D2CB"/>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466;p13">
            <a:extLst>
              <a:ext uri="{FF2B5EF4-FFF2-40B4-BE49-F238E27FC236}">
                <a16:creationId xmlns:a16="http://schemas.microsoft.com/office/drawing/2014/main" id="{224F45D5-B7AF-C6BB-8DCF-C27CF09CD99B}"/>
              </a:ext>
            </a:extLst>
          </p:cNvPr>
          <p:cNvSpPr/>
          <p:nvPr/>
        </p:nvSpPr>
        <p:spPr>
          <a:xfrm>
            <a:off x="644652" y="3409195"/>
            <a:ext cx="7863840" cy="36576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E0156F"/>
              </a:buClr>
              <a:buSzPts val="950"/>
              <a:buFont typeface="Calibri"/>
              <a:buNone/>
            </a:pPr>
            <a:r>
              <a:rPr lang="en-US" sz="1400" b="1" i="0" u="none" strike="noStrike" cap="none">
                <a:solidFill>
                  <a:srgbClr val="E0156F"/>
                </a:solidFill>
                <a:latin typeface="Calibri"/>
                <a:ea typeface="Calibri"/>
                <a:cs typeface="Calibri"/>
                <a:sym typeface="Calibri"/>
              </a:rPr>
              <a:t>Expert  </a:t>
            </a:r>
            <a:r>
              <a:rPr lang="en-US" sz="1400" b="0" i="0" u="none" strike="noStrike" cap="none">
                <a:solidFill>
                  <a:srgbClr val="1B2330"/>
                </a:solidFill>
                <a:latin typeface="Consolas"/>
                <a:ea typeface="Consolas"/>
                <a:cs typeface="Consolas"/>
                <a:sym typeface="Consolas"/>
              </a:rPr>
              <a:t>“Match this cohort to GDC using ct_learning.”</a:t>
            </a:r>
            <a:endParaRPr sz="1400" b="0" i="0" u="none" strike="noStrike" cap="none">
              <a:solidFill>
                <a:schemeClr val="dk1"/>
              </a:solidFill>
              <a:latin typeface="Calibri"/>
              <a:ea typeface="Calibri"/>
              <a:cs typeface="Calibri"/>
              <a:sym typeface="Calibri"/>
            </a:endParaRPr>
          </a:p>
        </p:txBody>
      </p:sp>
      <p:sp>
        <p:nvSpPr>
          <p:cNvPr id="65" name="Google Shape;467;p13">
            <a:extLst>
              <a:ext uri="{FF2B5EF4-FFF2-40B4-BE49-F238E27FC236}">
                <a16:creationId xmlns:a16="http://schemas.microsoft.com/office/drawing/2014/main" id="{EB22FCDD-EFF9-12EC-B20F-D67805FDA137}"/>
              </a:ext>
            </a:extLst>
          </p:cNvPr>
          <p:cNvSpPr/>
          <p:nvPr/>
        </p:nvSpPr>
        <p:spPr>
          <a:xfrm>
            <a:off x="640080" y="3742738"/>
            <a:ext cx="7863840" cy="36576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004791"/>
              </a:buClr>
              <a:buSzPts val="950"/>
              <a:buFont typeface="Calibri"/>
              <a:buNone/>
            </a:pPr>
            <a:r>
              <a:rPr lang="en-US" sz="1400" b="1" i="0" u="none" strike="noStrike" cap="none">
                <a:solidFill>
                  <a:srgbClr val="004791"/>
                </a:solidFill>
                <a:latin typeface="Calibri"/>
                <a:ea typeface="Calibri"/>
                <a:cs typeface="Calibri"/>
                <a:sym typeface="Calibri"/>
              </a:rPr>
              <a:t>Agent  </a:t>
            </a:r>
            <a:r>
              <a:rPr lang="en-US" sz="1400" b="0" i="0" u="none" strike="noStrike" cap="none">
                <a:solidFill>
                  <a:srgbClr val="1B2330"/>
                </a:solidFill>
                <a:latin typeface="Consolas"/>
                <a:ea typeface="Consolas"/>
                <a:cs typeface="Consolas"/>
                <a:sym typeface="Consolas"/>
              </a:rPr>
              <a:t>match_schema(target="gdc") → flags </a:t>
            </a:r>
            <a:r>
              <a:rPr lang="en-US" sz="1400" b="1" i="0" u="none" strike="noStrike" cap="none">
                <a:solidFill>
                  <a:srgbClr val="E0156F"/>
                </a:solidFill>
                <a:latin typeface="Calibri"/>
                <a:ea typeface="Calibri"/>
                <a:cs typeface="Calibri"/>
                <a:sym typeface="Calibri"/>
              </a:rPr>
              <a:t>Histologic_type → roots</a:t>
            </a:r>
            <a:r>
              <a:rPr lang="en-US" sz="1400" b="0" i="0" u="none" strike="noStrike" cap="none">
                <a:solidFill>
                  <a:srgbClr val="1B2330"/>
                </a:solidFill>
                <a:latin typeface="Consolas"/>
                <a:ea typeface="Consolas"/>
                <a:cs typeface="Consolas"/>
                <a:sym typeface="Consolas"/>
              </a:rPr>
              <a:t> as suspicious → top_matches() → proposes </a:t>
            </a:r>
            <a:r>
              <a:rPr lang="en-US" sz="1400" b="1" i="0" u="none" strike="noStrike" cap="none">
                <a:solidFill>
                  <a:srgbClr val="004791"/>
                </a:solidFill>
                <a:latin typeface="Consolas"/>
                <a:ea typeface="Consolas"/>
                <a:cs typeface="Consolas"/>
                <a:sym typeface="Consolas"/>
              </a:rPr>
              <a:t>primary_diagnosis</a:t>
            </a:r>
            <a:r>
              <a:rPr lang="en-US" sz="1400" b="0" i="0" u="none" strike="noStrike" cap="none">
                <a:solidFill>
                  <a:srgbClr val="1B2330"/>
                </a:solidFill>
                <a:latin typeface="Calibri"/>
                <a:ea typeface="Calibri"/>
                <a:cs typeface="Calibri"/>
                <a:sym typeface="Calibri"/>
              </a:rPr>
              <a:t> — accept?  </a:t>
            </a:r>
            <a:r>
              <a:rPr lang="en-US" sz="1400" b="1">
                <a:solidFill>
                  <a:srgbClr val="E0156F"/>
                </a:solidFill>
                <a:latin typeface="Calibri"/>
                <a:ea typeface="Calibri"/>
                <a:cs typeface="Calibri"/>
                <a:sym typeface="Calibri"/>
              </a:rPr>
              <a:t>Expert</a:t>
            </a:r>
            <a:r>
              <a:rPr lang="en-US" sz="1400" b="1" i="0" u="none" strike="noStrike" cap="none">
                <a:solidFill>
                  <a:srgbClr val="E0156F"/>
                </a:solidFill>
                <a:latin typeface="Calibri"/>
                <a:ea typeface="Calibri"/>
                <a:cs typeface="Calibri"/>
                <a:sym typeface="Calibri"/>
              </a:rPr>
              <a:t> ✓</a:t>
            </a:r>
            <a:endParaRPr sz="1400" b="0" i="0" u="none" strike="noStrike" cap="none">
              <a:solidFill>
                <a:schemeClr val="dk1"/>
              </a:solidFill>
              <a:latin typeface="Calibri"/>
              <a:ea typeface="Calibri"/>
              <a:cs typeface="Calibri"/>
              <a:sym typeface="Calibri"/>
            </a:endParaRPr>
          </a:p>
        </p:txBody>
      </p:sp>
      <p:sp>
        <p:nvSpPr>
          <p:cNvPr id="66" name="Google Shape;468;p13">
            <a:extLst>
              <a:ext uri="{FF2B5EF4-FFF2-40B4-BE49-F238E27FC236}">
                <a16:creationId xmlns:a16="http://schemas.microsoft.com/office/drawing/2014/main" id="{C6737637-7D24-509D-DEDB-C491BE5D119A}"/>
              </a:ext>
            </a:extLst>
          </p:cNvPr>
          <p:cNvSpPr/>
          <p:nvPr/>
        </p:nvSpPr>
        <p:spPr>
          <a:xfrm>
            <a:off x="644652" y="4177291"/>
            <a:ext cx="7863840" cy="36576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004791"/>
              </a:buClr>
              <a:buSzPts val="950"/>
              <a:buFont typeface="Calibri"/>
              <a:buNone/>
            </a:pPr>
            <a:r>
              <a:rPr lang="en-US" sz="1400" b="1" i="0" u="none" strike="noStrike" cap="none">
                <a:solidFill>
                  <a:srgbClr val="004791"/>
                </a:solidFill>
                <a:latin typeface="Calibri"/>
                <a:ea typeface="Calibri"/>
                <a:cs typeface="Calibri"/>
                <a:sym typeface="Calibri"/>
              </a:rPr>
              <a:t>Agent  </a:t>
            </a:r>
            <a:r>
              <a:rPr lang="en-US" sz="1400" b="0" i="0" u="none" strike="noStrike" cap="none">
                <a:solidFill>
                  <a:srgbClr val="1B2330"/>
                </a:solidFill>
                <a:latin typeface="Consolas"/>
                <a:ea typeface="Consolas"/>
                <a:cs typeface="Consolas"/>
                <a:sym typeface="Consolas"/>
              </a:rPr>
              <a:t>match_values() on 8 columns → catches </a:t>
            </a:r>
            <a:r>
              <a:rPr lang="en-US" sz="1400" b="1" i="0" u="none" strike="noStrike" cap="none">
                <a:solidFill>
                  <a:srgbClr val="E0156F"/>
                </a:solidFill>
                <a:latin typeface="Calibri"/>
                <a:ea typeface="Calibri"/>
                <a:cs typeface="Calibri"/>
                <a:sym typeface="Calibri"/>
              </a:rPr>
              <a:t>“II” → “Stage III”</a:t>
            </a:r>
            <a:r>
              <a:rPr lang="en-US" sz="1400" b="0" i="0" u="none" strike="noStrike" cap="none">
                <a:solidFill>
                  <a:srgbClr val="1B2330"/>
                </a:solidFill>
                <a:latin typeface="Calibri"/>
                <a:ea typeface="Calibri"/>
                <a:cs typeface="Calibri"/>
                <a:sym typeface="Calibri"/>
              </a:rPr>
              <a:t>, corrects to </a:t>
            </a:r>
            <a:r>
              <a:rPr lang="en-US" sz="1400" b="1" i="0" u="none" strike="noStrike" cap="none">
                <a:solidFill>
                  <a:srgbClr val="004791"/>
                </a:solidFill>
                <a:latin typeface="Calibri"/>
                <a:ea typeface="Calibri"/>
                <a:cs typeface="Calibri"/>
                <a:sym typeface="Calibri"/>
              </a:rPr>
              <a:t>“Stage II”</a:t>
            </a:r>
            <a:r>
              <a:rPr lang="en-US" sz="1400" b="0" i="0" u="none" strike="noStrike" cap="none">
                <a:solidFill>
                  <a:srgbClr val="1B2330"/>
                </a:solidFill>
                <a:latin typeface="Consolas"/>
                <a:ea typeface="Consolas"/>
                <a:cs typeface="Consolas"/>
                <a:sym typeface="Consolas"/>
              </a:rPr>
              <a:t> → materialize_mapping() → table + spec</a:t>
            </a:r>
            <a:endParaRPr sz="1400" b="0" i="0" u="none" strike="noStrike" cap="none">
              <a:solidFill>
                <a:schemeClr val="dk1"/>
              </a:solidFill>
              <a:latin typeface="Calibri"/>
              <a:ea typeface="Calibri"/>
              <a:cs typeface="Calibri"/>
              <a:sym typeface="Calibri"/>
            </a:endParaRPr>
          </a:p>
        </p:txBody>
      </p:sp>
      <p:sp>
        <p:nvSpPr>
          <p:cNvPr id="67" name="Google Shape;469;p13">
            <a:extLst>
              <a:ext uri="{FF2B5EF4-FFF2-40B4-BE49-F238E27FC236}">
                <a16:creationId xmlns:a16="http://schemas.microsoft.com/office/drawing/2014/main" id="{0A043A44-DFD3-5594-1A47-E6916C4AFF66}"/>
              </a:ext>
            </a:extLst>
          </p:cNvPr>
          <p:cNvSpPr/>
          <p:nvPr/>
        </p:nvSpPr>
        <p:spPr>
          <a:xfrm>
            <a:off x="6295644" y="3372619"/>
            <a:ext cx="2194560" cy="182880"/>
          </a:xfrm>
          <a:prstGeom prst="rect">
            <a:avLst/>
          </a:prstGeom>
          <a:noFill/>
          <a:ln>
            <a:noFill/>
          </a:ln>
        </p:spPr>
        <p:txBody>
          <a:bodyPr spcFirstLastPara="1" wrap="square" lIns="0" tIns="0" rIns="0" bIns="0" anchor="ctr" anchorCtr="0">
            <a:noAutofit/>
          </a:bodyPr>
          <a:lstStyle/>
          <a:p>
            <a:pPr marL="0" marR="0" lvl="0" indent="0" algn="r" rtl="0">
              <a:spcBef>
                <a:spcPts val="0"/>
              </a:spcBef>
              <a:spcAft>
                <a:spcPts val="0"/>
              </a:spcAft>
              <a:buClr>
                <a:srgbClr val="7A828E"/>
              </a:buClr>
              <a:buSzPts val="750"/>
              <a:buFont typeface="Calibri"/>
              <a:buNone/>
            </a:pPr>
            <a:r>
              <a:rPr lang="en-US" sz="1400" b="0" i="1" u="none" strike="noStrike" cap="none">
                <a:solidFill>
                  <a:srgbClr val="7A828E"/>
                </a:solidFill>
                <a:latin typeface="Calibri"/>
                <a:ea typeface="Calibri"/>
                <a:cs typeface="Calibri"/>
                <a:sym typeface="Calibri"/>
              </a:rPr>
              <a:t>example: a Harmonia session</a:t>
            </a:r>
            <a:endParaRPr sz="1400" b="0" i="0" u="none" strike="noStrike" cap="none">
              <a:solidFill>
                <a:schemeClr val="dk1"/>
              </a:solidFill>
              <a:latin typeface="Calibri"/>
              <a:ea typeface="Calibri"/>
              <a:cs typeface="Calibri"/>
              <a:sym typeface="Calibri"/>
            </a:endParaRPr>
          </a:p>
        </p:txBody>
      </p:sp>
      <p:sp>
        <p:nvSpPr>
          <p:cNvPr id="68" name="TextBox 67">
            <a:extLst>
              <a:ext uri="{FF2B5EF4-FFF2-40B4-BE49-F238E27FC236}">
                <a16:creationId xmlns:a16="http://schemas.microsoft.com/office/drawing/2014/main" id="{FA7FC9A2-AD17-E707-2001-F84563D37E12}"/>
              </a:ext>
            </a:extLst>
          </p:cNvPr>
          <p:cNvSpPr txBox="1"/>
          <p:nvPr/>
        </p:nvSpPr>
        <p:spPr>
          <a:xfrm>
            <a:off x="7229324" y="795070"/>
            <a:ext cx="1907450" cy="1231106"/>
          </a:xfrm>
          <a:prstGeom prst="rect">
            <a:avLst/>
          </a:prstGeom>
          <a:noFill/>
        </p:spPr>
        <p:txBody>
          <a:bodyPr wrap="square" rtlCol="0">
            <a:spAutoFit/>
          </a:bodyPr>
          <a:lstStyle/>
          <a:p>
            <a:r>
              <a:rPr lang="en-US" sz="1400" b="1">
                <a:solidFill>
                  <a:srgbClr val="E0156F"/>
                </a:solidFill>
                <a:ea typeface="Calibri"/>
                <a:cs typeface="Calibri"/>
                <a:sym typeface="Calibri"/>
              </a:rPr>
              <a:t>Route ② </a:t>
            </a:r>
            <a:r>
              <a:rPr lang="en-US" sz="1400">
                <a:solidFill>
                  <a:srgbClr val="5C6470"/>
                </a:solidFill>
                <a:ea typeface="Calibri"/>
                <a:cs typeface="Calibri"/>
                <a:sym typeface="Calibri"/>
              </a:rPr>
              <a:t>Harmonia — adds the agent loop, notebook UI, provenance.</a:t>
            </a:r>
            <a:endParaRPr lang="en-US" sz="1400">
              <a:solidFill>
                <a:schemeClr val="dk1"/>
              </a:solidFill>
              <a:ea typeface="Calibri"/>
              <a:cs typeface="Calibri"/>
              <a:sym typeface="Calibri"/>
            </a:endParaRPr>
          </a:p>
          <a:p>
            <a:endParaRPr lang="en-US"/>
          </a:p>
        </p:txBody>
      </p:sp>
    </p:spTree>
    <p:extLst>
      <p:ext uri="{BB962C8B-B14F-4D97-AF65-F5344CB8AC3E}">
        <p14:creationId xmlns:p14="http://schemas.microsoft.com/office/powerpoint/2010/main" val="22432138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animBg="1"/>
      <p:bldP spid="64" grpId="0"/>
      <p:bldP spid="65" grpId="0"/>
      <p:bldP spid="66" grpId="0"/>
      <p:bldP spid="67" grpId="0"/>
    </p:bldLst>
  </p:timing>
</p:sld>
</file>

<file path=ppt/slides/slide10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B72A6ADF-F411-8E62-0736-F3FBF7A3694E}"/>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B5A473AF-C65F-CE34-F9F5-F31B3555CD1A}"/>
              </a:ext>
            </a:extLst>
          </p:cNvPr>
          <p:cNvSpPr/>
          <p:nvPr/>
        </p:nvSpPr>
        <p:spPr>
          <a:xfrm>
            <a:off x="457200" y="301752"/>
            <a:ext cx="3840480" cy="274320"/>
          </a:xfrm>
          <a:prstGeom prst="rect">
            <a:avLst/>
          </a:prstGeom>
          <a:noFill/>
          <a:ln/>
        </p:spPr>
        <p:txBody>
          <a:bodyPr wrap="square" lIns="0" tIns="0" rIns="0" bIns="0" rtlCol="0" anchor="ctr"/>
          <a:lstStyle/>
          <a:p>
            <a:r>
              <a:rPr lang="en-US" sz="1100" b="1" kern="0" spc="200">
                <a:solidFill>
                  <a:srgbClr val="004791"/>
                </a:solidFill>
                <a:latin typeface="Calibri"/>
                <a:ea typeface="Calibri"/>
                <a:cs typeface="Calibri"/>
              </a:rPr>
              <a:t>THIRD GENERATION</a:t>
            </a:r>
            <a:endParaRPr lang="en-US"/>
          </a:p>
        </p:txBody>
      </p:sp>
      <p:sp>
        <p:nvSpPr>
          <p:cNvPr id="9" name="Text 7">
            <a:extLst>
              <a:ext uri="{FF2B5EF4-FFF2-40B4-BE49-F238E27FC236}">
                <a16:creationId xmlns:a16="http://schemas.microsoft.com/office/drawing/2014/main" id="{250E79F1-0BE9-6DAD-71CB-2F30A5214CF3}"/>
              </a:ext>
            </a:extLst>
          </p:cNvPr>
          <p:cNvSpPr/>
          <p:nvPr/>
        </p:nvSpPr>
        <p:spPr>
          <a:xfrm>
            <a:off x="457200" y="868680"/>
            <a:ext cx="8597278" cy="822960"/>
          </a:xfrm>
          <a:prstGeom prst="rect">
            <a:avLst/>
          </a:prstGeom>
          <a:noFill/>
          <a:ln/>
        </p:spPr>
        <p:txBody>
          <a:bodyPr wrap="square" lIns="0" tIns="0" rIns="0" bIns="0" rtlCol="0" anchor="ctr"/>
          <a:lstStyle/>
          <a:p>
            <a:r>
              <a:rPr lang="en-US" sz="3600" b="1">
                <a:solidFill>
                  <a:srgbClr val="1B2A4A"/>
                </a:solidFill>
                <a:latin typeface="Bookman Old Style" pitchFamily="34" charset="0"/>
                <a:ea typeface="Bookman Old Style" pitchFamily="34" charset="-122"/>
                <a:cs typeface="Bookman Old Style" pitchFamily="34" charset="-120"/>
              </a:rPr>
              <a:t>Design Lessons</a:t>
            </a:r>
            <a:endParaRPr lang="en-US" sz="3600"/>
          </a:p>
        </p:txBody>
      </p:sp>
      <p:sp>
        <p:nvSpPr>
          <p:cNvPr id="20" name="Text 17">
            <a:extLst>
              <a:ext uri="{FF2B5EF4-FFF2-40B4-BE49-F238E27FC236}">
                <a16:creationId xmlns:a16="http://schemas.microsoft.com/office/drawing/2014/main" id="{E4EB7B78-F701-4033-4267-3B8F0F8F7BBE}"/>
              </a:ext>
            </a:extLst>
          </p:cNvPr>
          <p:cNvSpPr/>
          <p:nvPr/>
        </p:nvSpPr>
        <p:spPr>
          <a:xfrm>
            <a:off x="457200" y="4832604"/>
            <a:ext cx="2743200" cy="146304"/>
          </a:xfrm>
          <a:prstGeom prst="rect">
            <a:avLst/>
          </a:prstGeom>
          <a:noFill/>
          <a:ln/>
        </p:spPr>
        <p:txBody>
          <a:bodyPr wrap="square" lIns="0" tIns="0" rIns="0" bIns="0" rtlCol="0" anchor="ctr"/>
          <a:lstStyle/>
          <a:p>
            <a:pPr marL="0" indent="0" algn="l">
              <a:buNone/>
            </a:pPr>
            <a:r>
              <a:rPr lang="en-US" sz="800" b="1" kern="0" spc="100">
                <a:solidFill>
                  <a:srgbClr val="004791"/>
                </a:solidFill>
                <a:latin typeface="Calibri" pitchFamily="34" charset="0"/>
                <a:ea typeface="Calibri" pitchFamily="34" charset="-122"/>
                <a:cs typeface="Calibri" pitchFamily="34" charset="-120"/>
              </a:rPr>
              <a:t>KTH</a:t>
            </a:r>
            <a:r>
              <a:rPr lang="en-US" sz="800" kern="0" spc="100">
                <a:solidFill>
                  <a:srgbClr val="C9C3BB"/>
                </a:solidFill>
                <a:latin typeface="Calibri" pitchFamily="34" charset="0"/>
                <a:ea typeface="Calibri" pitchFamily="34" charset="-122"/>
                <a:cs typeface="Calibri" pitchFamily="34" charset="-120"/>
              </a:rPr>
              <a:t>  /  </a:t>
            </a:r>
            <a:r>
              <a:rPr lang="en-US" sz="800" b="1" kern="0" spc="100">
                <a:solidFill>
                  <a:srgbClr val="57068C"/>
                </a:solidFill>
                <a:latin typeface="Calibri" pitchFamily="34" charset="0"/>
                <a:ea typeface="Calibri" pitchFamily="34" charset="-122"/>
                <a:cs typeface="Calibri" pitchFamily="34" charset="-120"/>
              </a:rPr>
              <a:t>NYU</a:t>
            </a:r>
            <a:r>
              <a:rPr lang="en-US" sz="800" kern="0" spc="100">
                <a:solidFill>
                  <a:srgbClr val="C9C3BB"/>
                </a:solidFill>
                <a:latin typeface="Calibri" pitchFamily="34" charset="0"/>
                <a:ea typeface="Calibri" pitchFamily="34" charset="-122"/>
                <a:cs typeface="Calibri" pitchFamily="34" charset="-120"/>
              </a:rPr>
              <a:t>  /  </a:t>
            </a:r>
            <a:r>
              <a:rPr lang="en-US" sz="800" b="1" kern="0" spc="100">
                <a:solidFill>
                  <a:srgbClr val="0066B3"/>
                </a:solidFill>
                <a:latin typeface="Calibri" pitchFamily="34" charset="0"/>
                <a:ea typeface="Calibri" pitchFamily="34" charset="-122"/>
                <a:cs typeface="Calibri" pitchFamily="34" charset="-120"/>
              </a:rPr>
              <a:t>TU Wien</a:t>
            </a:r>
            <a:endParaRPr lang="en-US" sz="800"/>
          </a:p>
        </p:txBody>
      </p:sp>
      <p:sp>
        <p:nvSpPr>
          <p:cNvPr id="21" name="Text 18">
            <a:extLst>
              <a:ext uri="{FF2B5EF4-FFF2-40B4-BE49-F238E27FC236}">
                <a16:creationId xmlns:a16="http://schemas.microsoft.com/office/drawing/2014/main" id="{EBC05891-5F83-0211-B94B-93517593286B}"/>
              </a:ext>
            </a:extLst>
          </p:cNvPr>
          <p:cNvSpPr/>
          <p:nvPr/>
        </p:nvSpPr>
        <p:spPr>
          <a:xfrm>
            <a:off x="5486400" y="4823460"/>
            <a:ext cx="2743200" cy="164592"/>
          </a:xfrm>
          <a:prstGeom prst="rect">
            <a:avLst/>
          </a:prstGeom>
          <a:noFill/>
          <a:ln/>
        </p:spPr>
        <p:txBody>
          <a:bodyPr wrap="square" lIns="0" tIns="0" rIns="0" bIns="0" rtlCol="0" anchor="ctr"/>
          <a:lstStyle/>
          <a:p>
            <a:pPr algn="r"/>
            <a:r>
              <a:rPr lang="en-US" sz="1400" b="0" i="0" u="none" strike="noStrike" baseline="0">
                <a:solidFill>
                  <a:srgbClr val="FFFFFF"/>
                </a:solidFill>
                <a:latin typeface="Calibri"/>
              </a:rPr>
              <a:t>1</a:t>
            </a:r>
            <a:r>
              <a:rPr lang="en-US" sz="1400" b="0" i="0">
                <a:solidFill>
                  <a:srgbClr val="000000"/>
                </a:solidFill>
                <a:latin typeface="Calibri"/>
                <a:ea typeface="Calibri"/>
                <a:cs typeface="Calibri"/>
              </a:rPr>
              <a:t>​</a:t>
            </a:r>
            <a:endParaRPr lang="en-US"/>
          </a:p>
        </p:txBody>
      </p:sp>
      <p:sp>
        <p:nvSpPr>
          <p:cNvPr id="22" name="Text 19">
            <a:extLst>
              <a:ext uri="{FF2B5EF4-FFF2-40B4-BE49-F238E27FC236}">
                <a16:creationId xmlns:a16="http://schemas.microsoft.com/office/drawing/2014/main" id="{24F3ADBF-0CCD-8E83-7273-3C9262AFAFB6}"/>
              </a:ext>
            </a:extLst>
          </p:cNvPr>
          <p:cNvSpPr/>
          <p:nvPr/>
        </p:nvSpPr>
        <p:spPr>
          <a:xfrm>
            <a:off x="8321040" y="4823460"/>
            <a:ext cx="365760" cy="164592"/>
          </a:xfrm>
          <a:prstGeom prst="rect">
            <a:avLst/>
          </a:prstGeom>
          <a:noFill/>
          <a:ln/>
        </p:spPr>
        <p:txBody>
          <a:bodyPr wrap="square" lIns="0" tIns="0" rIns="0" bIns="0" rtlCol="0" anchor="ctr"/>
          <a:lstStyle/>
          <a:p>
            <a:pPr marL="0" indent="0" algn="r">
              <a:buNone/>
            </a:pPr>
            <a:fld id="{00000000-0000-0000-0000-000000000046}" type="slidenum">
              <a:rPr lang="en-US" sz="800">
                <a:solidFill>
                  <a:srgbClr val="5C6470"/>
                </a:solidFill>
                <a:latin typeface="Calibri" pitchFamily="34" charset="0"/>
                <a:ea typeface="Calibri" pitchFamily="34" charset="-122"/>
                <a:cs typeface="Calibri" pitchFamily="34" charset="-120"/>
              </a:rPr>
              <a:t>103</a:t>
            </a:fld>
            <a:endParaRPr lang="en-US" sz="800"/>
          </a:p>
        </p:txBody>
      </p:sp>
      <p:sp>
        <p:nvSpPr>
          <p:cNvPr id="23" name="Footer Divider">
            <a:extLst>
              <a:ext uri="{FF2B5EF4-FFF2-40B4-BE49-F238E27FC236}">
                <a16:creationId xmlns:a16="http://schemas.microsoft.com/office/drawing/2014/main" id="{277DBA46-DC26-2B25-8400-13ECFD27E5D7}"/>
              </a:ext>
            </a:extLst>
          </p:cNvPr>
          <p:cNvSpPr/>
          <p:nvPr/>
        </p:nvSpPr>
        <p:spPr>
          <a:xfrm>
            <a:off x="457200" y="4721380"/>
            <a:ext cx="8229600" cy="9525"/>
          </a:xfrm>
          <a:prstGeom prst="rect">
            <a:avLst/>
          </a:prstGeom>
          <a:solidFill>
            <a:srgbClr val="C9C3BB"/>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SE"/>
          </a:p>
        </p:txBody>
      </p:sp>
      <p:sp>
        <p:nvSpPr>
          <p:cNvPr id="76" name="TextBox 75">
            <a:extLst>
              <a:ext uri="{FF2B5EF4-FFF2-40B4-BE49-F238E27FC236}">
                <a16:creationId xmlns:a16="http://schemas.microsoft.com/office/drawing/2014/main" id="{E279F722-B148-F54D-7421-5244FE8D603F}"/>
              </a:ext>
            </a:extLst>
          </p:cNvPr>
          <p:cNvSpPr txBox="1"/>
          <p:nvPr/>
        </p:nvSpPr>
        <p:spPr>
          <a:xfrm>
            <a:off x="4837814" y="4286250"/>
            <a:ext cx="192716"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solidFill>
                  <a:srgbClr val="FFFFFF"/>
                </a:solidFill>
                <a:latin typeface="Calibri"/>
              </a:rPr>
              <a:t>2</a:t>
            </a:r>
            <a:endParaRPr lang="en-US" sz="1400">
              <a:ea typeface="Calibri"/>
              <a:cs typeface="Calibri"/>
            </a:endParaRPr>
          </a:p>
          <a:p>
            <a:pPr algn="ctr"/>
            <a:endParaRPr lang="en-US"/>
          </a:p>
        </p:txBody>
      </p:sp>
      <p:sp>
        <p:nvSpPr>
          <p:cNvPr id="77" name="TextBox 76">
            <a:extLst>
              <a:ext uri="{FF2B5EF4-FFF2-40B4-BE49-F238E27FC236}">
                <a16:creationId xmlns:a16="http://schemas.microsoft.com/office/drawing/2014/main" id="{9A7A0C32-810F-0DBD-2F7E-72CAD1F373C4}"/>
              </a:ext>
            </a:extLst>
          </p:cNvPr>
          <p:cNvSpPr txBox="1"/>
          <p:nvPr/>
        </p:nvSpPr>
        <p:spPr>
          <a:xfrm>
            <a:off x="6239983" y="4292895"/>
            <a:ext cx="245878"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solidFill>
                  <a:srgbClr val="FFFFFF"/>
                </a:solidFill>
                <a:ea typeface="Calibri"/>
                <a:cs typeface="Calibri"/>
              </a:rPr>
              <a:t>3</a:t>
            </a:r>
          </a:p>
          <a:p>
            <a:pPr algn="ctr"/>
            <a:endParaRPr lang="en-US"/>
          </a:p>
        </p:txBody>
      </p:sp>
      <p:sp>
        <p:nvSpPr>
          <p:cNvPr id="3" name="Text 18">
            <a:extLst>
              <a:ext uri="{FF2B5EF4-FFF2-40B4-BE49-F238E27FC236}">
                <a16:creationId xmlns:a16="http://schemas.microsoft.com/office/drawing/2014/main" id="{A2DB69E0-3234-0DC8-E851-98D34DBE4E98}"/>
              </a:ext>
            </a:extLst>
          </p:cNvPr>
          <p:cNvSpPr/>
          <p:nvPr/>
        </p:nvSpPr>
        <p:spPr>
          <a:xfrm>
            <a:off x="5486400" y="4822899"/>
            <a:ext cx="2743200" cy="164592"/>
          </a:xfrm>
          <a:prstGeom prst="rect">
            <a:avLst/>
          </a:prstGeom>
          <a:noFill/>
          <a:ln/>
        </p:spPr>
        <p:txBody>
          <a:bodyPr wrap="square" lIns="0" tIns="0" rIns="0" bIns="0" rtlCol="0" anchor="ctr"/>
          <a:lstStyle/>
          <a:p>
            <a:pPr algn="r"/>
            <a:r>
              <a:rPr lang="en-US" sz="800">
                <a:solidFill>
                  <a:srgbClr val="5C6470"/>
                </a:solidFill>
                <a:latin typeface="Calibri"/>
                <a:ea typeface="Calibri"/>
                <a:cs typeface="Calibri"/>
              </a:rPr>
              <a:t>Christos Koutras</a:t>
            </a:r>
            <a:endParaRPr lang="en-US"/>
          </a:p>
        </p:txBody>
      </p:sp>
      <p:sp>
        <p:nvSpPr>
          <p:cNvPr id="5" name="Google Shape;490;p14">
            <a:extLst>
              <a:ext uri="{FF2B5EF4-FFF2-40B4-BE49-F238E27FC236}">
                <a16:creationId xmlns:a16="http://schemas.microsoft.com/office/drawing/2014/main" id="{A58FB1D9-81AD-3933-34E4-59CA63075212}"/>
              </a:ext>
            </a:extLst>
          </p:cNvPr>
          <p:cNvSpPr/>
          <p:nvPr/>
        </p:nvSpPr>
        <p:spPr>
          <a:xfrm>
            <a:off x="425196" y="1594039"/>
            <a:ext cx="2679192" cy="1444752"/>
          </a:xfrm>
          <a:prstGeom prst="roundRect">
            <a:avLst>
              <a:gd name="adj" fmla="val 4430"/>
            </a:avLst>
          </a:prstGeom>
          <a:solidFill>
            <a:srgbClr val="F5F1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 name="Google Shape;491;p14">
            <a:extLst>
              <a:ext uri="{FF2B5EF4-FFF2-40B4-BE49-F238E27FC236}">
                <a16:creationId xmlns:a16="http://schemas.microsoft.com/office/drawing/2014/main" id="{CED28CE9-2F74-DC80-E585-00FD4B55187D}"/>
              </a:ext>
            </a:extLst>
          </p:cNvPr>
          <p:cNvSpPr/>
          <p:nvPr/>
        </p:nvSpPr>
        <p:spPr>
          <a:xfrm>
            <a:off x="571500" y="1740343"/>
            <a:ext cx="365760" cy="365760"/>
          </a:xfrm>
          <a:prstGeom prst="roundRect">
            <a:avLst>
              <a:gd name="adj" fmla="val 28000"/>
            </a:avLst>
          </a:prstGeom>
          <a:solidFill>
            <a:srgbClr val="0047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7" name="Google Shape;492;p14" descr="img/ic_usercheck_w.png">
            <a:extLst>
              <a:ext uri="{FF2B5EF4-FFF2-40B4-BE49-F238E27FC236}">
                <a16:creationId xmlns:a16="http://schemas.microsoft.com/office/drawing/2014/main" id="{EBA167B7-013E-36D8-5987-5722908EAEAB}"/>
              </a:ext>
            </a:extLst>
          </p:cNvPr>
          <p:cNvPicPr preferRelativeResize="0"/>
          <p:nvPr/>
        </p:nvPicPr>
        <p:blipFill rotWithShape="1">
          <a:blip r:embed="rId3">
            <a:alphaModFix/>
          </a:blip>
          <a:srcRect/>
          <a:stretch/>
        </p:blipFill>
        <p:spPr>
          <a:xfrm>
            <a:off x="659282" y="1828125"/>
            <a:ext cx="190195" cy="190195"/>
          </a:xfrm>
          <a:prstGeom prst="rect">
            <a:avLst/>
          </a:prstGeom>
          <a:noFill/>
          <a:ln>
            <a:noFill/>
          </a:ln>
        </p:spPr>
      </p:pic>
      <p:sp>
        <p:nvSpPr>
          <p:cNvPr id="8" name="Google Shape;493;p14">
            <a:extLst>
              <a:ext uri="{FF2B5EF4-FFF2-40B4-BE49-F238E27FC236}">
                <a16:creationId xmlns:a16="http://schemas.microsoft.com/office/drawing/2014/main" id="{9B0EFF1B-D75F-FEAF-6C80-2ED7A92DFE9C}"/>
              </a:ext>
            </a:extLst>
          </p:cNvPr>
          <p:cNvSpPr/>
          <p:nvPr/>
        </p:nvSpPr>
        <p:spPr>
          <a:xfrm>
            <a:off x="1046988" y="1703767"/>
            <a:ext cx="2011680" cy="475488"/>
          </a:xfrm>
          <a:prstGeom prst="rect">
            <a:avLst/>
          </a:prstGeom>
          <a:noFill/>
          <a:ln>
            <a:noFill/>
          </a:ln>
        </p:spPr>
        <p:txBody>
          <a:bodyPr spcFirstLastPara="1" wrap="square" lIns="0" tIns="0" rIns="0" bIns="0" anchor="ctr" anchorCtr="0">
            <a:noAutofit/>
          </a:bodyPr>
          <a:lstStyle/>
          <a:p>
            <a:pPr marL="0" marR="0" lvl="0" indent="0" algn="l" rtl="0">
              <a:lnSpc>
                <a:spcPct val="108695"/>
              </a:lnSpc>
              <a:spcBef>
                <a:spcPts val="0"/>
              </a:spcBef>
              <a:spcAft>
                <a:spcPts val="0"/>
              </a:spcAft>
              <a:buClr>
                <a:srgbClr val="1B2A4A"/>
              </a:buClr>
              <a:buSzPts val="1150"/>
              <a:buFont typeface="Calibri"/>
              <a:buNone/>
            </a:pPr>
            <a:r>
              <a:rPr lang="en-US" sz="1400" b="1" i="0" u="none" strike="noStrike" cap="none">
                <a:solidFill>
                  <a:srgbClr val="1B2A4A"/>
                </a:solidFill>
                <a:latin typeface="Calibri"/>
                <a:ea typeface="Calibri"/>
                <a:cs typeface="Calibri"/>
                <a:sym typeface="Calibri"/>
              </a:rPr>
              <a:t>AI proposes,</a:t>
            </a:r>
            <a:endParaRPr sz="1400" b="0" i="0" u="none" strike="noStrike" cap="none">
              <a:solidFill>
                <a:schemeClr val="dk1"/>
              </a:solidFill>
              <a:latin typeface="Calibri"/>
              <a:ea typeface="Calibri"/>
              <a:cs typeface="Calibri"/>
              <a:sym typeface="Calibri"/>
            </a:endParaRPr>
          </a:p>
          <a:p>
            <a:pPr marL="0" marR="0" lvl="0" indent="0" algn="l" rtl="0">
              <a:lnSpc>
                <a:spcPct val="108695"/>
              </a:lnSpc>
              <a:spcBef>
                <a:spcPts val="0"/>
              </a:spcBef>
              <a:spcAft>
                <a:spcPts val="0"/>
              </a:spcAft>
              <a:buClr>
                <a:srgbClr val="1B2A4A"/>
              </a:buClr>
              <a:buSzPts val="1150"/>
              <a:buFont typeface="Calibri"/>
              <a:buNone/>
            </a:pPr>
            <a:r>
              <a:rPr lang="en-US" sz="1400" b="1" i="0" u="none" strike="noStrike" cap="none">
                <a:solidFill>
                  <a:srgbClr val="1B2A4A"/>
                </a:solidFill>
                <a:latin typeface="Calibri"/>
                <a:ea typeface="Calibri"/>
                <a:cs typeface="Calibri"/>
                <a:sym typeface="Calibri"/>
              </a:rPr>
              <a:t>experts dispose</a:t>
            </a:r>
            <a:endParaRPr sz="1400" b="0" i="0" u="none" strike="noStrike" cap="none">
              <a:solidFill>
                <a:schemeClr val="dk1"/>
              </a:solidFill>
              <a:latin typeface="Calibri"/>
              <a:ea typeface="Calibri"/>
              <a:cs typeface="Calibri"/>
              <a:sym typeface="Calibri"/>
            </a:endParaRPr>
          </a:p>
        </p:txBody>
      </p:sp>
      <p:sp>
        <p:nvSpPr>
          <p:cNvPr id="10" name="Google Shape;494;p14">
            <a:extLst>
              <a:ext uri="{FF2B5EF4-FFF2-40B4-BE49-F238E27FC236}">
                <a16:creationId xmlns:a16="http://schemas.microsoft.com/office/drawing/2014/main" id="{7955E4AE-27D8-2B75-B641-82003D224440}"/>
              </a:ext>
            </a:extLst>
          </p:cNvPr>
          <p:cNvSpPr/>
          <p:nvPr/>
        </p:nvSpPr>
        <p:spPr>
          <a:xfrm>
            <a:off x="571500" y="2252407"/>
            <a:ext cx="2395728" cy="731520"/>
          </a:xfrm>
          <a:prstGeom prst="rect">
            <a:avLst/>
          </a:prstGeom>
          <a:noFill/>
          <a:ln>
            <a:noFill/>
          </a:ln>
        </p:spPr>
        <p:txBody>
          <a:bodyPr spcFirstLastPara="1" wrap="square" lIns="0" tIns="0" rIns="0" bIns="0" anchor="ctr" anchorCtr="0">
            <a:noAutofit/>
          </a:bodyPr>
          <a:lstStyle/>
          <a:p>
            <a:pPr marL="0" marR="0" lvl="0" indent="0" algn="l" rtl="0">
              <a:lnSpc>
                <a:spcPct val="121052"/>
              </a:lnSpc>
              <a:spcBef>
                <a:spcPts val="0"/>
              </a:spcBef>
              <a:spcAft>
                <a:spcPts val="0"/>
              </a:spcAft>
              <a:buClr>
                <a:srgbClr val="5C6470"/>
              </a:buClr>
              <a:buSzPts val="950"/>
              <a:buFont typeface="Calibri"/>
              <a:buNone/>
            </a:pPr>
            <a:r>
              <a:rPr lang="en-US" sz="1400" b="0" i="0" u="none" strike="noStrike" cap="none">
                <a:solidFill>
                  <a:srgbClr val="5C6470"/>
                </a:solidFill>
                <a:latin typeface="Calibri"/>
                <a:ea typeface="Calibri"/>
                <a:cs typeface="Calibri"/>
                <a:sym typeface="Calibri"/>
              </a:rPr>
              <a:t>Every suggestion is scored; none is committed without a human decision.</a:t>
            </a:r>
            <a:endParaRPr sz="1400" b="0" i="0" u="none" strike="noStrike" cap="none">
              <a:solidFill>
                <a:schemeClr val="dk1"/>
              </a:solidFill>
              <a:latin typeface="Calibri"/>
              <a:ea typeface="Calibri"/>
              <a:cs typeface="Calibri"/>
              <a:sym typeface="Calibri"/>
            </a:endParaRPr>
          </a:p>
        </p:txBody>
      </p:sp>
      <p:sp>
        <p:nvSpPr>
          <p:cNvPr id="17" name="Google Shape;495;p14">
            <a:extLst>
              <a:ext uri="{FF2B5EF4-FFF2-40B4-BE49-F238E27FC236}">
                <a16:creationId xmlns:a16="http://schemas.microsoft.com/office/drawing/2014/main" id="{E02B9417-94C4-2DA3-C098-9B6AC7089F44}"/>
              </a:ext>
            </a:extLst>
          </p:cNvPr>
          <p:cNvSpPr/>
          <p:nvPr/>
        </p:nvSpPr>
        <p:spPr>
          <a:xfrm>
            <a:off x="3232404" y="1594039"/>
            <a:ext cx="2679192" cy="1444752"/>
          </a:xfrm>
          <a:prstGeom prst="roundRect">
            <a:avLst>
              <a:gd name="adj" fmla="val 4430"/>
            </a:avLst>
          </a:prstGeom>
          <a:solidFill>
            <a:srgbClr val="F5F1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496;p14">
            <a:extLst>
              <a:ext uri="{FF2B5EF4-FFF2-40B4-BE49-F238E27FC236}">
                <a16:creationId xmlns:a16="http://schemas.microsoft.com/office/drawing/2014/main" id="{3DF9837B-37E7-2649-2C7D-0DB92990C57F}"/>
              </a:ext>
            </a:extLst>
          </p:cNvPr>
          <p:cNvSpPr/>
          <p:nvPr/>
        </p:nvSpPr>
        <p:spPr>
          <a:xfrm>
            <a:off x="3378708" y="1740343"/>
            <a:ext cx="365760" cy="365760"/>
          </a:xfrm>
          <a:prstGeom prst="roundRect">
            <a:avLst>
              <a:gd name="adj" fmla="val 28000"/>
            </a:avLst>
          </a:prstGeom>
          <a:solidFill>
            <a:srgbClr val="5706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4" name="Google Shape;497;p14" descr="img/ic_chart_w.png">
            <a:extLst>
              <a:ext uri="{FF2B5EF4-FFF2-40B4-BE49-F238E27FC236}">
                <a16:creationId xmlns:a16="http://schemas.microsoft.com/office/drawing/2014/main" id="{B273A9B4-58A7-B216-DED6-CAB560D0D3B0}"/>
              </a:ext>
            </a:extLst>
          </p:cNvPr>
          <p:cNvPicPr preferRelativeResize="0"/>
          <p:nvPr/>
        </p:nvPicPr>
        <p:blipFill rotWithShape="1">
          <a:blip r:embed="rId4">
            <a:alphaModFix/>
          </a:blip>
          <a:srcRect/>
          <a:stretch/>
        </p:blipFill>
        <p:spPr>
          <a:xfrm>
            <a:off x="3466490" y="1828125"/>
            <a:ext cx="190195" cy="190195"/>
          </a:xfrm>
          <a:prstGeom prst="rect">
            <a:avLst/>
          </a:prstGeom>
          <a:noFill/>
          <a:ln>
            <a:noFill/>
          </a:ln>
        </p:spPr>
      </p:pic>
      <p:sp>
        <p:nvSpPr>
          <p:cNvPr id="26" name="Google Shape;498;p14">
            <a:extLst>
              <a:ext uri="{FF2B5EF4-FFF2-40B4-BE49-F238E27FC236}">
                <a16:creationId xmlns:a16="http://schemas.microsoft.com/office/drawing/2014/main" id="{3E1FA547-6538-9F86-051C-95C0FA49547E}"/>
              </a:ext>
            </a:extLst>
          </p:cNvPr>
          <p:cNvSpPr/>
          <p:nvPr/>
        </p:nvSpPr>
        <p:spPr>
          <a:xfrm>
            <a:off x="3854196" y="1703767"/>
            <a:ext cx="2011680" cy="475488"/>
          </a:xfrm>
          <a:prstGeom prst="rect">
            <a:avLst/>
          </a:prstGeom>
          <a:noFill/>
          <a:ln>
            <a:noFill/>
          </a:ln>
        </p:spPr>
        <p:txBody>
          <a:bodyPr spcFirstLastPara="1" wrap="square" lIns="0" tIns="0" rIns="0" bIns="0" anchor="ctr" anchorCtr="0">
            <a:noAutofit/>
          </a:bodyPr>
          <a:lstStyle/>
          <a:p>
            <a:pPr marL="0" marR="0" lvl="0" indent="0" algn="l" rtl="0">
              <a:lnSpc>
                <a:spcPct val="108695"/>
              </a:lnSpc>
              <a:spcBef>
                <a:spcPts val="0"/>
              </a:spcBef>
              <a:spcAft>
                <a:spcPts val="0"/>
              </a:spcAft>
              <a:buClr>
                <a:srgbClr val="1B2A4A"/>
              </a:buClr>
              <a:buSzPts val="1150"/>
              <a:buFont typeface="Calibri"/>
              <a:buNone/>
            </a:pPr>
            <a:r>
              <a:rPr lang="en-US" sz="1400" b="1" i="0" u="none" strike="noStrike" cap="none">
                <a:solidFill>
                  <a:srgbClr val="1B2A4A"/>
                </a:solidFill>
                <a:latin typeface="Calibri"/>
                <a:ea typeface="Calibri"/>
                <a:cs typeface="Calibri"/>
                <a:sym typeface="Calibri"/>
              </a:rPr>
              <a:t>Evidence,</a:t>
            </a:r>
            <a:endParaRPr sz="1400" b="0" i="0" u="none" strike="noStrike" cap="none">
              <a:solidFill>
                <a:schemeClr val="dk1"/>
              </a:solidFill>
              <a:latin typeface="Calibri"/>
              <a:ea typeface="Calibri"/>
              <a:cs typeface="Calibri"/>
              <a:sym typeface="Calibri"/>
            </a:endParaRPr>
          </a:p>
          <a:p>
            <a:pPr marL="0" marR="0" lvl="0" indent="0" algn="l" rtl="0">
              <a:lnSpc>
                <a:spcPct val="108695"/>
              </a:lnSpc>
              <a:spcBef>
                <a:spcPts val="0"/>
              </a:spcBef>
              <a:spcAft>
                <a:spcPts val="0"/>
              </a:spcAft>
              <a:buClr>
                <a:srgbClr val="1B2A4A"/>
              </a:buClr>
              <a:buSzPts val="1150"/>
              <a:buFont typeface="Calibri"/>
              <a:buNone/>
            </a:pPr>
            <a:r>
              <a:rPr lang="en-US" sz="1400" b="1" i="0" u="none" strike="noStrike" cap="none">
                <a:solidFill>
                  <a:srgbClr val="1B2A4A"/>
                </a:solidFill>
                <a:latin typeface="Calibri"/>
                <a:ea typeface="Calibri"/>
                <a:cs typeface="Calibri"/>
                <a:sym typeface="Calibri"/>
              </a:rPr>
              <a:t>not just scores</a:t>
            </a:r>
            <a:endParaRPr sz="1400" b="0" i="0" u="none" strike="noStrike" cap="none">
              <a:solidFill>
                <a:schemeClr val="dk1"/>
              </a:solidFill>
              <a:latin typeface="Calibri"/>
              <a:ea typeface="Calibri"/>
              <a:cs typeface="Calibri"/>
              <a:sym typeface="Calibri"/>
            </a:endParaRPr>
          </a:p>
        </p:txBody>
      </p:sp>
      <p:sp>
        <p:nvSpPr>
          <p:cNvPr id="27" name="Google Shape;499;p14">
            <a:extLst>
              <a:ext uri="{FF2B5EF4-FFF2-40B4-BE49-F238E27FC236}">
                <a16:creationId xmlns:a16="http://schemas.microsoft.com/office/drawing/2014/main" id="{8742F342-360A-A861-E64D-90643C09D62C}"/>
              </a:ext>
            </a:extLst>
          </p:cNvPr>
          <p:cNvSpPr/>
          <p:nvPr/>
        </p:nvSpPr>
        <p:spPr>
          <a:xfrm>
            <a:off x="3378708" y="2252407"/>
            <a:ext cx="2395728" cy="731520"/>
          </a:xfrm>
          <a:prstGeom prst="rect">
            <a:avLst/>
          </a:prstGeom>
          <a:noFill/>
          <a:ln>
            <a:noFill/>
          </a:ln>
        </p:spPr>
        <p:txBody>
          <a:bodyPr spcFirstLastPara="1" wrap="square" lIns="0" tIns="0" rIns="0" bIns="0" anchor="ctr" anchorCtr="0">
            <a:noAutofit/>
          </a:bodyPr>
          <a:lstStyle/>
          <a:p>
            <a:pPr marL="0" marR="0" lvl="0" indent="0" algn="l" rtl="0">
              <a:lnSpc>
                <a:spcPct val="121052"/>
              </a:lnSpc>
              <a:spcBef>
                <a:spcPts val="0"/>
              </a:spcBef>
              <a:spcAft>
                <a:spcPts val="0"/>
              </a:spcAft>
              <a:buClr>
                <a:srgbClr val="5C6470"/>
              </a:buClr>
              <a:buSzPts val="950"/>
              <a:buFont typeface="Calibri"/>
              <a:buNone/>
            </a:pPr>
            <a:r>
              <a:rPr lang="en-US" sz="1400" b="0" i="0" u="none" strike="noStrike" cap="none">
                <a:solidFill>
                  <a:srgbClr val="5C6470"/>
                </a:solidFill>
                <a:latin typeface="Calibri"/>
                <a:ea typeface="Calibri"/>
                <a:cs typeface="Calibri"/>
                <a:sym typeface="Calibri"/>
              </a:rPr>
              <a:t>Values, distributions, definitions, and explanations at the point of decision.</a:t>
            </a:r>
            <a:endParaRPr sz="1400" b="0" i="0" u="none" strike="noStrike" cap="none">
              <a:solidFill>
                <a:schemeClr val="dk1"/>
              </a:solidFill>
              <a:latin typeface="Calibri"/>
              <a:ea typeface="Calibri"/>
              <a:cs typeface="Calibri"/>
              <a:sym typeface="Calibri"/>
            </a:endParaRPr>
          </a:p>
        </p:txBody>
      </p:sp>
      <p:sp>
        <p:nvSpPr>
          <p:cNvPr id="28" name="Google Shape;500;p14">
            <a:extLst>
              <a:ext uri="{FF2B5EF4-FFF2-40B4-BE49-F238E27FC236}">
                <a16:creationId xmlns:a16="http://schemas.microsoft.com/office/drawing/2014/main" id="{88A0C3BE-73B9-C5F3-A218-A92C27534900}"/>
              </a:ext>
            </a:extLst>
          </p:cNvPr>
          <p:cNvSpPr/>
          <p:nvPr/>
        </p:nvSpPr>
        <p:spPr>
          <a:xfrm>
            <a:off x="6039612" y="1594039"/>
            <a:ext cx="2679192" cy="1444752"/>
          </a:xfrm>
          <a:prstGeom prst="roundRect">
            <a:avLst>
              <a:gd name="adj" fmla="val 4430"/>
            </a:avLst>
          </a:prstGeom>
          <a:solidFill>
            <a:srgbClr val="F5F1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501;p14">
            <a:extLst>
              <a:ext uri="{FF2B5EF4-FFF2-40B4-BE49-F238E27FC236}">
                <a16:creationId xmlns:a16="http://schemas.microsoft.com/office/drawing/2014/main" id="{C8759EA3-F66E-FAA9-5A99-70A20B60C13B}"/>
              </a:ext>
            </a:extLst>
          </p:cNvPr>
          <p:cNvSpPr/>
          <p:nvPr/>
        </p:nvSpPr>
        <p:spPr>
          <a:xfrm>
            <a:off x="6185916" y="1740343"/>
            <a:ext cx="365760" cy="365760"/>
          </a:xfrm>
          <a:prstGeom prst="roundRect">
            <a:avLst>
              <a:gd name="adj" fmla="val 28000"/>
            </a:avLst>
          </a:prstGeom>
          <a:solidFill>
            <a:srgbClr val="0066B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0" name="Google Shape;502;p14" descr="img/ic_target_w.png">
            <a:extLst>
              <a:ext uri="{FF2B5EF4-FFF2-40B4-BE49-F238E27FC236}">
                <a16:creationId xmlns:a16="http://schemas.microsoft.com/office/drawing/2014/main" id="{1B5F1DF5-DF80-39C5-2109-43FF13523A0D}"/>
              </a:ext>
            </a:extLst>
          </p:cNvPr>
          <p:cNvPicPr preferRelativeResize="0"/>
          <p:nvPr/>
        </p:nvPicPr>
        <p:blipFill rotWithShape="1">
          <a:blip r:embed="rId5">
            <a:alphaModFix/>
          </a:blip>
          <a:srcRect/>
          <a:stretch/>
        </p:blipFill>
        <p:spPr>
          <a:xfrm>
            <a:off x="6273698" y="1828125"/>
            <a:ext cx="190195" cy="190195"/>
          </a:xfrm>
          <a:prstGeom prst="rect">
            <a:avLst/>
          </a:prstGeom>
          <a:noFill/>
          <a:ln>
            <a:noFill/>
          </a:ln>
        </p:spPr>
      </p:pic>
      <p:sp>
        <p:nvSpPr>
          <p:cNvPr id="31" name="Google Shape;503;p14">
            <a:extLst>
              <a:ext uri="{FF2B5EF4-FFF2-40B4-BE49-F238E27FC236}">
                <a16:creationId xmlns:a16="http://schemas.microsoft.com/office/drawing/2014/main" id="{C8A89A0A-F62E-700D-6B0E-B14DF87ECDC0}"/>
              </a:ext>
            </a:extLst>
          </p:cNvPr>
          <p:cNvSpPr/>
          <p:nvPr/>
        </p:nvSpPr>
        <p:spPr>
          <a:xfrm>
            <a:off x="6661404" y="1703767"/>
            <a:ext cx="2011680" cy="475488"/>
          </a:xfrm>
          <a:prstGeom prst="rect">
            <a:avLst/>
          </a:prstGeom>
          <a:noFill/>
          <a:ln>
            <a:noFill/>
          </a:ln>
        </p:spPr>
        <p:txBody>
          <a:bodyPr spcFirstLastPara="1" wrap="square" lIns="0" tIns="0" rIns="0" bIns="0" anchor="ctr" anchorCtr="0">
            <a:noAutofit/>
          </a:bodyPr>
          <a:lstStyle/>
          <a:p>
            <a:pPr marL="0" marR="0" lvl="0" indent="0" algn="l" rtl="0">
              <a:lnSpc>
                <a:spcPct val="108695"/>
              </a:lnSpc>
              <a:spcBef>
                <a:spcPts val="0"/>
              </a:spcBef>
              <a:spcAft>
                <a:spcPts val="0"/>
              </a:spcAft>
              <a:buClr>
                <a:srgbClr val="1B2A4A"/>
              </a:buClr>
              <a:buSzPts val="1150"/>
              <a:buFont typeface="Calibri"/>
              <a:buNone/>
            </a:pPr>
            <a:r>
              <a:rPr lang="en-US" sz="1400" b="1" i="0" u="none" strike="noStrike" cap="none">
                <a:solidFill>
                  <a:srgbClr val="1B2A4A"/>
                </a:solidFill>
                <a:latin typeface="Calibri"/>
                <a:ea typeface="Calibri"/>
                <a:cs typeface="Calibri"/>
                <a:sym typeface="Calibri"/>
              </a:rPr>
              <a:t>Triage expert</a:t>
            </a:r>
            <a:endParaRPr sz="1400" b="0" i="0" u="none" strike="noStrike" cap="none">
              <a:solidFill>
                <a:schemeClr val="dk1"/>
              </a:solidFill>
              <a:latin typeface="Calibri"/>
              <a:ea typeface="Calibri"/>
              <a:cs typeface="Calibri"/>
              <a:sym typeface="Calibri"/>
            </a:endParaRPr>
          </a:p>
          <a:p>
            <a:pPr marL="0" marR="0" lvl="0" indent="0" algn="l" rtl="0">
              <a:lnSpc>
                <a:spcPct val="108695"/>
              </a:lnSpc>
              <a:spcBef>
                <a:spcPts val="0"/>
              </a:spcBef>
              <a:spcAft>
                <a:spcPts val="0"/>
              </a:spcAft>
              <a:buClr>
                <a:srgbClr val="1B2A4A"/>
              </a:buClr>
              <a:buSzPts val="1150"/>
              <a:buFont typeface="Calibri"/>
              <a:buNone/>
            </a:pPr>
            <a:r>
              <a:rPr lang="en-US" sz="1400" b="1" i="0" u="none" strike="noStrike" cap="none">
                <a:solidFill>
                  <a:srgbClr val="1B2A4A"/>
                </a:solidFill>
                <a:latin typeface="Calibri"/>
                <a:ea typeface="Calibri"/>
                <a:cs typeface="Calibri"/>
                <a:sym typeface="Calibri"/>
              </a:rPr>
              <a:t>attention</a:t>
            </a:r>
            <a:endParaRPr sz="1400" b="0" i="0" u="none" strike="noStrike" cap="none">
              <a:solidFill>
                <a:schemeClr val="dk1"/>
              </a:solidFill>
              <a:latin typeface="Calibri"/>
              <a:ea typeface="Calibri"/>
              <a:cs typeface="Calibri"/>
              <a:sym typeface="Calibri"/>
            </a:endParaRPr>
          </a:p>
        </p:txBody>
      </p:sp>
      <p:sp>
        <p:nvSpPr>
          <p:cNvPr id="32" name="Google Shape;504;p14">
            <a:extLst>
              <a:ext uri="{FF2B5EF4-FFF2-40B4-BE49-F238E27FC236}">
                <a16:creationId xmlns:a16="http://schemas.microsoft.com/office/drawing/2014/main" id="{B94BC9FD-1245-AB8C-C9CA-D782E53C2928}"/>
              </a:ext>
            </a:extLst>
          </p:cNvPr>
          <p:cNvSpPr/>
          <p:nvPr/>
        </p:nvSpPr>
        <p:spPr>
          <a:xfrm>
            <a:off x="6185916" y="2252407"/>
            <a:ext cx="2395728" cy="731520"/>
          </a:xfrm>
          <a:prstGeom prst="rect">
            <a:avLst/>
          </a:prstGeom>
          <a:noFill/>
          <a:ln>
            <a:noFill/>
          </a:ln>
        </p:spPr>
        <p:txBody>
          <a:bodyPr spcFirstLastPara="1" wrap="square" lIns="0" tIns="0" rIns="0" bIns="0" anchor="ctr" anchorCtr="0">
            <a:noAutofit/>
          </a:bodyPr>
          <a:lstStyle/>
          <a:p>
            <a:pPr marL="0" marR="0" lvl="0" indent="0" algn="l" rtl="0">
              <a:lnSpc>
                <a:spcPct val="121052"/>
              </a:lnSpc>
              <a:spcBef>
                <a:spcPts val="0"/>
              </a:spcBef>
              <a:spcAft>
                <a:spcPts val="0"/>
              </a:spcAft>
              <a:buClr>
                <a:srgbClr val="5C6470"/>
              </a:buClr>
              <a:buSzPts val="950"/>
              <a:buFont typeface="Calibri"/>
              <a:buNone/>
            </a:pPr>
            <a:r>
              <a:rPr lang="en-US" sz="1400" b="0" i="0" u="none" strike="noStrike" cap="none">
                <a:solidFill>
                  <a:srgbClr val="5C6470"/>
                </a:solidFill>
                <a:latin typeface="Calibri"/>
                <a:ea typeface="Calibri"/>
                <a:cs typeface="Calibri"/>
                <a:sym typeface="Calibri"/>
              </a:rPr>
              <a:t>Route the expert to hard cases — where matchers disagree or confidence is low.</a:t>
            </a:r>
            <a:endParaRPr sz="1400" b="0" i="0" u="none" strike="noStrike" cap="none">
              <a:solidFill>
                <a:schemeClr val="dk1"/>
              </a:solidFill>
              <a:latin typeface="Calibri"/>
              <a:ea typeface="Calibri"/>
              <a:cs typeface="Calibri"/>
              <a:sym typeface="Calibri"/>
            </a:endParaRPr>
          </a:p>
        </p:txBody>
      </p:sp>
      <p:sp>
        <p:nvSpPr>
          <p:cNvPr id="33" name="Google Shape;505;p14">
            <a:extLst>
              <a:ext uri="{FF2B5EF4-FFF2-40B4-BE49-F238E27FC236}">
                <a16:creationId xmlns:a16="http://schemas.microsoft.com/office/drawing/2014/main" id="{8E328247-4B07-3D78-1229-6D3435287132}"/>
              </a:ext>
            </a:extLst>
          </p:cNvPr>
          <p:cNvSpPr/>
          <p:nvPr/>
        </p:nvSpPr>
        <p:spPr>
          <a:xfrm>
            <a:off x="1842516" y="3166807"/>
            <a:ext cx="2679192" cy="1444752"/>
          </a:xfrm>
          <a:prstGeom prst="roundRect">
            <a:avLst>
              <a:gd name="adj" fmla="val 4430"/>
            </a:avLst>
          </a:prstGeom>
          <a:solidFill>
            <a:srgbClr val="F5F1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506;p14">
            <a:extLst>
              <a:ext uri="{FF2B5EF4-FFF2-40B4-BE49-F238E27FC236}">
                <a16:creationId xmlns:a16="http://schemas.microsoft.com/office/drawing/2014/main" id="{B57BD049-B1A6-010E-430E-212D48C275EE}"/>
              </a:ext>
            </a:extLst>
          </p:cNvPr>
          <p:cNvSpPr/>
          <p:nvPr/>
        </p:nvSpPr>
        <p:spPr>
          <a:xfrm>
            <a:off x="1988820" y="3313111"/>
            <a:ext cx="365760" cy="365760"/>
          </a:xfrm>
          <a:prstGeom prst="roundRect">
            <a:avLst>
              <a:gd name="adj" fmla="val 28000"/>
            </a:avLst>
          </a:prstGeom>
          <a:solidFill>
            <a:srgbClr val="E0156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5" name="Google Shape;507;p14" descr="img/ic_route_w.png">
            <a:extLst>
              <a:ext uri="{FF2B5EF4-FFF2-40B4-BE49-F238E27FC236}">
                <a16:creationId xmlns:a16="http://schemas.microsoft.com/office/drawing/2014/main" id="{9FEF8AE4-F8C3-02AB-220B-12F6ABF600EE}"/>
              </a:ext>
            </a:extLst>
          </p:cNvPr>
          <p:cNvPicPr preferRelativeResize="0"/>
          <p:nvPr/>
        </p:nvPicPr>
        <p:blipFill rotWithShape="1">
          <a:blip r:embed="rId6">
            <a:alphaModFix/>
          </a:blip>
          <a:srcRect/>
          <a:stretch/>
        </p:blipFill>
        <p:spPr>
          <a:xfrm>
            <a:off x="2076602" y="3400893"/>
            <a:ext cx="190195" cy="190195"/>
          </a:xfrm>
          <a:prstGeom prst="rect">
            <a:avLst/>
          </a:prstGeom>
          <a:noFill/>
          <a:ln>
            <a:noFill/>
          </a:ln>
        </p:spPr>
      </p:pic>
      <p:sp>
        <p:nvSpPr>
          <p:cNvPr id="56" name="Google Shape;508;p14">
            <a:extLst>
              <a:ext uri="{FF2B5EF4-FFF2-40B4-BE49-F238E27FC236}">
                <a16:creationId xmlns:a16="http://schemas.microsoft.com/office/drawing/2014/main" id="{89EB7C86-CC13-6358-8613-AD4BE9E115C5}"/>
              </a:ext>
            </a:extLst>
          </p:cNvPr>
          <p:cNvSpPr/>
          <p:nvPr/>
        </p:nvSpPr>
        <p:spPr>
          <a:xfrm>
            <a:off x="2464308" y="3276535"/>
            <a:ext cx="2011680" cy="475488"/>
          </a:xfrm>
          <a:prstGeom prst="rect">
            <a:avLst/>
          </a:prstGeom>
          <a:noFill/>
          <a:ln>
            <a:noFill/>
          </a:ln>
        </p:spPr>
        <p:txBody>
          <a:bodyPr spcFirstLastPara="1" wrap="square" lIns="0" tIns="0" rIns="0" bIns="0" anchor="ctr" anchorCtr="0">
            <a:noAutofit/>
          </a:bodyPr>
          <a:lstStyle/>
          <a:p>
            <a:pPr marL="0" marR="0" lvl="0" indent="0" algn="l" rtl="0">
              <a:lnSpc>
                <a:spcPct val="108695"/>
              </a:lnSpc>
              <a:spcBef>
                <a:spcPts val="0"/>
              </a:spcBef>
              <a:spcAft>
                <a:spcPts val="0"/>
              </a:spcAft>
              <a:buClr>
                <a:srgbClr val="1B2A4A"/>
              </a:buClr>
              <a:buSzPts val="1150"/>
              <a:buFont typeface="Calibri"/>
              <a:buNone/>
            </a:pPr>
            <a:r>
              <a:rPr lang="en-US" sz="1400" b="1" i="0" u="none" strike="noStrike" cap="none">
                <a:solidFill>
                  <a:srgbClr val="1B2A4A"/>
                </a:solidFill>
                <a:latin typeface="Calibri"/>
                <a:ea typeface="Calibri"/>
                <a:cs typeface="Calibri"/>
                <a:sym typeface="Calibri"/>
              </a:rPr>
              <a:t>Every decision</a:t>
            </a:r>
            <a:endParaRPr sz="1400" b="0" i="0" u="none" strike="noStrike" cap="none">
              <a:solidFill>
                <a:schemeClr val="dk1"/>
              </a:solidFill>
              <a:latin typeface="Calibri"/>
              <a:ea typeface="Calibri"/>
              <a:cs typeface="Calibri"/>
              <a:sym typeface="Calibri"/>
            </a:endParaRPr>
          </a:p>
          <a:p>
            <a:pPr marL="0" marR="0" lvl="0" indent="0" algn="l" rtl="0">
              <a:lnSpc>
                <a:spcPct val="108695"/>
              </a:lnSpc>
              <a:spcBef>
                <a:spcPts val="0"/>
              </a:spcBef>
              <a:spcAft>
                <a:spcPts val="0"/>
              </a:spcAft>
              <a:buClr>
                <a:srgbClr val="1B2A4A"/>
              </a:buClr>
              <a:buSzPts val="1150"/>
              <a:buFont typeface="Calibri"/>
              <a:buNone/>
            </a:pPr>
            <a:r>
              <a:rPr lang="en-US" sz="1400" b="1" i="0" u="none" strike="noStrike" cap="none">
                <a:solidFill>
                  <a:srgbClr val="1B2A4A"/>
                </a:solidFill>
                <a:latin typeface="Calibri"/>
                <a:ea typeface="Calibri"/>
                <a:cs typeface="Calibri"/>
                <a:sym typeface="Calibri"/>
              </a:rPr>
              <a:t>leaves a trace</a:t>
            </a:r>
            <a:endParaRPr sz="1400" b="0" i="0" u="none" strike="noStrike" cap="none">
              <a:solidFill>
                <a:schemeClr val="dk1"/>
              </a:solidFill>
              <a:latin typeface="Calibri"/>
              <a:ea typeface="Calibri"/>
              <a:cs typeface="Calibri"/>
              <a:sym typeface="Calibri"/>
            </a:endParaRPr>
          </a:p>
        </p:txBody>
      </p:sp>
      <p:sp>
        <p:nvSpPr>
          <p:cNvPr id="58" name="Google Shape;509;p14">
            <a:extLst>
              <a:ext uri="{FF2B5EF4-FFF2-40B4-BE49-F238E27FC236}">
                <a16:creationId xmlns:a16="http://schemas.microsoft.com/office/drawing/2014/main" id="{3E202634-7C1C-BE28-60EF-534ADC940A3D}"/>
              </a:ext>
            </a:extLst>
          </p:cNvPr>
          <p:cNvSpPr/>
          <p:nvPr/>
        </p:nvSpPr>
        <p:spPr>
          <a:xfrm>
            <a:off x="1988820" y="3825175"/>
            <a:ext cx="2395728" cy="731520"/>
          </a:xfrm>
          <a:prstGeom prst="rect">
            <a:avLst/>
          </a:prstGeom>
          <a:noFill/>
          <a:ln>
            <a:noFill/>
          </a:ln>
        </p:spPr>
        <p:txBody>
          <a:bodyPr spcFirstLastPara="1" wrap="square" lIns="0" tIns="0" rIns="0" bIns="0" anchor="ctr" anchorCtr="0">
            <a:noAutofit/>
          </a:bodyPr>
          <a:lstStyle/>
          <a:p>
            <a:pPr marL="0" marR="0" lvl="0" indent="0" algn="l" rtl="0">
              <a:lnSpc>
                <a:spcPct val="121052"/>
              </a:lnSpc>
              <a:spcBef>
                <a:spcPts val="0"/>
              </a:spcBef>
              <a:spcAft>
                <a:spcPts val="0"/>
              </a:spcAft>
              <a:buClr>
                <a:srgbClr val="5C6470"/>
              </a:buClr>
              <a:buSzPts val="950"/>
              <a:buFont typeface="Calibri"/>
              <a:buNone/>
            </a:pPr>
            <a:r>
              <a:rPr lang="en-US" sz="1400" b="0" i="0" u="none" strike="noStrike" cap="none">
                <a:solidFill>
                  <a:srgbClr val="5C6470"/>
                </a:solidFill>
                <a:latin typeface="Calibri"/>
                <a:ea typeface="Calibri"/>
                <a:cs typeface="Calibri"/>
                <a:sym typeface="Calibri"/>
              </a:rPr>
              <a:t>Provenance + declarative specs → reproducible, reusable, publishable mappings.</a:t>
            </a:r>
            <a:endParaRPr lang="en-US" sz="1400" b="0" i="0" u="none" strike="noStrike" cap="none">
              <a:solidFill>
                <a:schemeClr val="dk1"/>
              </a:solidFill>
              <a:latin typeface="Calibri"/>
              <a:ea typeface="Calibri"/>
              <a:cs typeface="Calibri"/>
              <a:sym typeface="Calibri"/>
            </a:endParaRPr>
          </a:p>
        </p:txBody>
      </p:sp>
      <p:sp>
        <p:nvSpPr>
          <p:cNvPr id="59" name="Google Shape;510;p14">
            <a:extLst>
              <a:ext uri="{FF2B5EF4-FFF2-40B4-BE49-F238E27FC236}">
                <a16:creationId xmlns:a16="http://schemas.microsoft.com/office/drawing/2014/main" id="{BA597D1C-AA0D-6C2F-5F85-F7BBACCE455B}"/>
              </a:ext>
            </a:extLst>
          </p:cNvPr>
          <p:cNvSpPr/>
          <p:nvPr/>
        </p:nvSpPr>
        <p:spPr>
          <a:xfrm>
            <a:off x="4649724" y="3166807"/>
            <a:ext cx="2679192" cy="1444752"/>
          </a:xfrm>
          <a:prstGeom prst="roundRect">
            <a:avLst>
              <a:gd name="adj" fmla="val 4430"/>
            </a:avLst>
          </a:prstGeom>
          <a:solidFill>
            <a:srgbClr val="F5F1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511;p14">
            <a:extLst>
              <a:ext uri="{FF2B5EF4-FFF2-40B4-BE49-F238E27FC236}">
                <a16:creationId xmlns:a16="http://schemas.microsoft.com/office/drawing/2014/main" id="{BCCEEACE-4A7A-24D3-22E8-C062249E1120}"/>
              </a:ext>
            </a:extLst>
          </p:cNvPr>
          <p:cNvSpPr/>
          <p:nvPr/>
        </p:nvSpPr>
        <p:spPr>
          <a:xfrm>
            <a:off x="4796028" y="3313111"/>
            <a:ext cx="365760" cy="365760"/>
          </a:xfrm>
          <a:prstGeom prst="roundRect">
            <a:avLst>
              <a:gd name="adj" fmla="val 28000"/>
            </a:avLst>
          </a:prstGeom>
          <a:solidFill>
            <a:srgbClr val="1B2A4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61" name="Google Shape;512;p14" descr="img/ic_layers_w.png">
            <a:extLst>
              <a:ext uri="{FF2B5EF4-FFF2-40B4-BE49-F238E27FC236}">
                <a16:creationId xmlns:a16="http://schemas.microsoft.com/office/drawing/2014/main" id="{32FC9355-29F1-FB77-6B57-72C3AD982CEC}"/>
              </a:ext>
            </a:extLst>
          </p:cNvPr>
          <p:cNvPicPr preferRelativeResize="0"/>
          <p:nvPr/>
        </p:nvPicPr>
        <p:blipFill rotWithShape="1">
          <a:blip r:embed="rId7">
            <a:alphaModFix/>
          </a:blip>
          <a:srcRect/>
          <a:stretch/>
        </p:blipFill>
        <p:spPr>
          <a:xfrm>
            <a:off x="4883810" y="3400893"/>
            <a:ext cx="190195" cy="190195"/>
          </a:xfrm>
          <a:prstGeom prst="rect">
            <a:avLst/>
          </a:prstGeom>
          <a:noFill/>
          <a:ln>
            <a:noFill/>
          </a:ln>
        </p:spPr>
      </p:pic>
      <p:sp>
        <p:nvSpPr>
          <p:cNvPr id="62" name="Google Shape;513;p14">
            <a:extLst>
              <a:ext uri="{FF2B5EF4-FFF2-40B4-BE49-F238E27FC236}">
                <a16:creationId xmlns:a16="http://schemas.microsoft.com/office/drawing/2014/main" id="{FEBCC121-187F-E4E5-984B-AD40AF741E15}"/>
              </a:ext>
            </a:extLst>
          </p:cNvPr>
          <p:cNvSpPr/>
          <p:nvPr/>
        </p:nvSpPr>
        <p:spPr>
          <a:xfrm>
            <a:off x="5271516" y="3276535"/>
            <a:ext cx="2011680" cy="475488"/>
          </a:xfrm>
          <a:prstGeom prst="rect">
            <a:avLst/>
          </a:prstGeom>
          <a:noFill/>
          <a:ln>
            <a:noFill/>
          </a:ln>
        </p:spPr>
        <p:txBody>
          <a:bodyPr spcFirstLastPara="1" wrap="square" lIns="0" tIns="0" rIns="0" bIns="0" anchor="ctr" anchorCtr="0">
            <a:noAutofit/>
          </a:bodyPr>
          <a:lstStyle/>
          <a:p>
            <a:pPr marL="0" marR="0" lvl="0" indent="0" algn="l" rtl="0">
              <a:lnSpc>
                <a:spcPct val="108695"/>
              </a:lnSpc>
              <a:spcBef>
                <a:spcPts val="0"/>
              </a:spcBef>
              <a:spcAft>
                <a:spcPts val="0"/>
              </a:spcAft>
              <a:buClr>
                <a:srgbClr val="1B2A4A"/>
              </a:buClr>
              <a:buSzPts val="1150"/>
              <a:buFont typeface="Calibri"/>
              <a:buNone/>
            </a:pPr>
            <a:r>
              <a:rPr lang="en-US" sz="1400" b="1" i="0" u="none" strike="noStrike" cap="none">
                <a:solidFill>
                  <a:srgbClr val="1B2A4A"/>
                </a:solidFill>
                <a:latin typeface="Calibri"/>
                <a:ea typeface="Calibri"/>
                <a:cs typeface="Calibri"/>
                <a:sym typeface="Calibri"/>
              </a:rPr>
              <a:t>One backbone,</a:t>
            </a:r>
            <a:endParaRPr sz="1400" b="0" i="0" u="none" strike="noStrike" cap="none">
              <a:solidFill>
                <a:schemeClr val="dk1"/>
              </a:solidFill>
              <a:latin typeface="Calibri"/>
              <a:ea typeface="Calibri"/>
              <a:cs typeface="Calibri"/>
              <a:sym typeface="Calibri"/>
            </a:endParaRPr>
          </a:p>
          <a:p>
            <a:pPr marL="0" marR="0" lvl="0" indent="0" algn="l" rtl="0">
              <a:lnSpc>
                <a:spcPct val="108695"/>
              </a:lnSpc>
              <a:spcBef>
                <a:spcPts val="0"/>
              </a:spcBef>
              <a:spcAft>
                <a:spcPts val="0"/>
              </a:spcAft>
              <a:buClr>
                <a:srgbClr val="1B2A4A"/>
              </a:buClr>
              <a:buSzPts val="1150"/>
              <a:buFont typeface="Calibri"/>
              <a:buNone/>
            </a:pPr>
            <a:r>
              <a:rPr lang="en-US" sz="1400" b="1" i="0" u="none" strike="noStrike" cap="none">
                <a:solidFill>
                  <a:srgbClr val="1B2A4A"/>
                </a:solidFill>
                <a:latin typeface="Calibri"/>
                <a:ea typeface="Calibri"/>
                <a:cs typeface="Calibri"/>
                <a:sym typeface="Calibri"/>
              </a:rPr>
              <a:t>many surfaces</a:t>
            </a:r>
            <a:endParaRPr sz="1400" b="0" i="0" u="none" strike="noStrike" cap="none">
              <a:solidFill>
                <a:schemeClr val="dk1"/>
              </a:solidFill>
              <a:latin typeface="Calibri"/>
              <a:ea typeface="Calibri"/>
              <a:cs typeface="Calibri"/>
              <a:sym typeface="Calibri"/>
            </a:endParaRPr>
          </a:p>
        </p:txBody>
      </p:sp>
      <p:sp>
        <p:nvSpPr>
          <p:cNvPr id="68" name="Google Shape;514;p14">
            <a:extLst>
              <a:ext uri="{FF2B5EF4-FFF2-40B4-BE49-F238E27FC236}">
                <a16:creationId xmlns:a16="http://schemas.microsoft.com/office/drawing/2014/main" id="{AB73157E-F196-14B3-F37F-79BBF83F5C35}"/>
              </a:ext>
            </a:extLst>
          </p:cNvPr>
          <p:cNvSpPr/>
          <p:nvPr/>
        </p:nvSpPr>
        <p:spPr>
          <a:xfrm>
            <a:off x="4796028" y="3825175"/>
            <a:ext cx="2395728" cy="731520"/>
          </a:xfrm>
          <a:prstGeom prst="rect">
            <a:avLst/>
          </a:prstGeom>
          <a:noFill/>
          <a:ln>
            <a:noFill/>
          </a:ln>
        </p:spPr>
        <p:txBody>
          <a:bodyPr spcFirstLastPara="1" wrap="square" lIns="0" tIns="0" rIns="0" bIns="0" anchor="ctr" anchorCtr="0">
            <a:noAutofit/>
          </a:bodyPr>
          <a:lstStyle/>
          <a:p>
            <a:pPr marL="0" marR="0" lvl="0" indent="0" algn="l" rtl="0">
              <a:lnSpc>
                <a:spcPct val="121052"/>
              </a:lnSpc>
              <a:spcBef>
                <a:spcPts val="0"/>
              </a:spcBef>
              <a:spcAft>
                <a:spcPts val="0"/>
              </a:spcAft>
              <a:buClr>
                <a:srgbClr val="5C6470"/>
              </a:buClr>
              <a:buSzPts val="950"/>
              <a:buFont typeface="Calibri"/>
              <a:buNone/>
            </a:pPr>
            <a:r>
              <a:rPr lang="en-US" sz="1400" b="0" i="0" u="none" strike="noStrike" cap="none">
                <a:solidFill>
                  <a:srgbClr val="5C6470"/>
                </a:solidFill>
                <a:latin typeface="Calibri"/>
                <a:ea typeface="Calibri"/>
                <a:cs typeface="Calibri"/>
                <a:sym typeface="Calibri"/>
              </a:rPr>
              <a:t>Code, visual, conversational — same primitives; meet users where they work.</a:t>
            </a:r>
            <a:endParaRPr lang="en-US" sz="14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6162751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9"/>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0"/>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1"/>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2"/>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3"/>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34"/>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35"/>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56"/>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58"/>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59"/>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60"/>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61"/>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62"/>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6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8" grpId="0"/>
      <p:bldP spid="10" grpId="0"/>
      <p:bldP spid="17" grpId="0" animBg="1"/>
      <p:bldP spid="19" grpId="0" animBg="1"/>
      <p:bldP spid="26" grpId="0"/>
      <p:bldP spid="27" grpId="0"/>
      <p:bldP spid="28" grpId="0" animBg="1"/>
      <p:bldP spid="29" grpId="0" animBg="1"/>
      <p:bldP spid="31" grpId="0"/>
      <p:bldP spid="32" grpId="0"/>
      <p:bldP spid="33" grpId="0" animBg="1"/>
      <p:bldP spid="34" grpId="0" animBg="1"/>
      <p:bldP spid="56" grpId="0"/>
      <p:bldP spid="58" grpId="0"/>
      <p:bldP spid="59" grpId="0" animBg="1"/>
      <p:bldP spid="60" grpId="0" animBg="1"/>
      <p:bldP spid="62" grpId="0"/>
      <p:bldP spid="68" grpId="0"/>
    </p:bldLst>
  </p:timing>
</p:sld>
</file>

<file path=ppt/slides/slide104.xml><?xml version="1.0" encoding="utf-8"?>
<p:sld xmlns:a="http://schemas.openxmlformats.org/drawingml/2006/main" xmlns:r="http://schemas.openxmlformats.org/officeDocument/2006/relationships" xmlns:p="http://schemas.openxmlformats.org/presentationml/2006/main">
  <p:cSld name="Slide 3">
    <p:bg>
      <p:bgPr>
        <a:solidFill>
          <a:srgbClr val="E0156F"/>
        </a:solidFill>
        <a:effectLst/>
      </p:bgPr>
    </p:bg>
    <p:spTree>
      <p:nvGrpSpPr>
        <p:cNvPr id="1" name=""/>
        <p:cNvGrpSpPr/>
        <p:nvPr/>
      </p:nvGrpSpPr>
      <p:grpSpPr>
        <a:xfrm>
          <a:off x="0" y="0"/>
          <a:ext cx="0" cy="0"/>
          <a:chOff x="0" y="0"/>
          <a:chExt cx="0" cy="0"/>
        </a:xfrm>
      </p:grpSpPr>
      <p:sp>
        <p:nvSpPr>
          <p:cNvPr id="2" name="Text 0"/>
          <p:cNvSpPr/>
          <p:nvPr/>
        </p:nvSpPr>
        <p:spPr>
          <a:xfrm>
            <a:off x="5486400" y="182880"/>
            <a:ext cx="3566160" cy="4754880"/>
          </a:xfrm>
          <a:prstGeom prst="rect">
            <a:avLst/>
          </a:prstGeom>
          <a:noFill/>
          <a:ln/>
        </p:spPr>
        <p:txBody>
          <a:bodyPr wrap="square" lIns="0" tIns="0" rIns="0" bIns="0" rtlCol="0" anchor="ctr"/>
          <a:lstStyle/>
          <a:p>
            <a:pPr marL="0" indent="0" algn="r">
              <a:buNone/>
            </a:pPr>
            <a:r>
              <a:rPr lang="en-US" sz="32000" b="1">
                <a:solidFill>
                  <a:srgbClr val="FFFFFF">
                    <a:alpha val="14000"/>
                  </a:srgbClr>
                </a:solidFill>
                <a:latin typeface="Bookman Old Style" pitchFamily="34" charset="0"/>
              </a:rPr>
              <a:t>4</a:t>
            </a:r>
            <a:endParaRPr lang="en-US" sz="32000"/>
          </a:p>
        </p:txBody>
      </p:sp>
      <p:sp>
        <p:nvSpPr>
          <p:cNvPr id="3" name="Text 1"/>
          <p:cNvSpPr/>
          <p:nvPr/>
        </p:nvSpPr>
        <p:spPr>
          <a:xfrm>
            <a:off x="713232" y="1783080"/>
            <a:ext cx="5486400" cy="320040"/>
          </a:xfrm>
          <a:prstGeom prst="rect">
            <a:avLst/>
          </a:prstGeom>
          <a:noFill/>
          <a:ln/>
        </p:spPr>
        <p:txBody>
          <a:bodyPr wrap="square" lIns="0" tIns="0" rIns="0" bIns="0" rtlCol="0" anchor="ctr"/>
          <a:lstStyle/>
          <a:p>
            <a:pPr marL="0" indent="0">
              <a:buNone/>
            </a:pPr>
            <a:r>
              <a:rPr lang="en-US" sz="1300" b="1" kern="0" spc="400">
                <a:solidFill>
                  <a:srgbClr val="EBE5E0"/>
                </a:solidFill>
                <a:latin typeface="Calibri" pitchFamily="34" charset="0"/>
                <a:ea typeface="Calibri" pitchFamily="34" charset="-122"/>
                <a:cs typeface="Calibri" pitchFamily="34" charset="-120"/>
              </a:rPr>
              <a:t>PART 04</a:t>
            </a:r>
            <a:endParaRPr lang="en-US" sz="1300"/>
          </a:p>
        </p:txBody>
      </p:sp>
      <p:sp>
        <p:nvSpPr>
          <p:cNvPr id="4" name="Text 2"/>
          <p:cNvSpPr/>
          <p:nvPr/>
        </p:nvSpPr>
        <p:spPr>
          <a:xfrm>
            <a:off x="676656" y="2103120"/>
            <a:ext cx="5522976" cy="1280160"/>
          </a:xfrm>
          <a:prstGeom prst="rect">
            <a:avLst/>
          </a:prstGeom>
          <a:noFill/>
          <a:ln/>
        </p:spPr>
        <p:txBody>
          <a:bodyPr wrap="square" lIns="0" tIns="0" rIns="0" bIns="0" rtlCol="0" anchor="ctr"/>
          <a:lstStyle/>
          <a:p>
            <a:pPr marL="0" indent="0">
              <a:lnSpc>
                <a:spcPts val="4600"/>
              </a:lnSpc>
              <a:buNone/>
            </a:pPr>
            <a:r>
              <a:rPr lang="en-US" sz="4600" b="1">
                <a:solidFill>
                  <a:srgbClr val="FFFFFF"/>
                </a:solidFill>
                <a:latin typeface="Bookman Old Style" pitchFamily="34" charset="0"/>
                <a:ea typeface="Bookman Old Style" pitchFamily="34" charset="-122"/>
                <a:cs typeface="Bookman Old Style" pitchFamily="34" charset="-120"/>
              </a:rPr>
              <a:t>The New Frontier</a:t>
            </a:r>
            <a:endParaRPr lang="en-US" sz="4600"/>
          </a:p>
        </p:txBody>
      </p:sp>
      <p:sp>
        <p:nvSpPr>
          <p:cNvPr id="5" name="Text 3"/>
          <p:cNvSpPr/>
          <p:nvPr/>
        </p:nvSpPr>
        <p:spPr>
          <a:xfrm>
            <a:off x="713232" y="3429000"/>
            <a:ext cx="5793076" cy="640080"/>
          </a:xfrm>
          <a:prstGeom prst="rect">
            <a:avLst/>
          </a:prstGeom>
          <a:noFill/>
          <a:ln/>
        </p:spPr>
        <p:txBody>
          <a:bodyPr wrap="square" lIns="0" tIns="0" rIns="0" bIns="0" rtlCol="0" anchor="ctr"/>
          <a:lstStyle/>
          <a:p>
            <a:pPr>
              <a:lnSpc>
                <a:spcPts val="1800"/>
              </a:lnSpc>
            </a:pPr>
            <a:r>
              <a:rPr lang="en-US" sz="1300">
                <a:solidFill>
                  <a:srgbClr val="EBE5E0"/>
                </a:solidFill>
                <a:latin typeface="Calibri"/>
                <a:ea typeface="Calibri"/>
                <a:cs typeface="Calibri"/>
              </a:rPr>
              <a:t>Andra Ionescu, Paris Carbone, Christos Koutras, Katja Hose, Jayanth </a:t>
            </a:r>
            <a:r>
              <a:rPr lang="en-US" sz="1300" err="1">
                <a:solidFill>
                  <a:srgbClr val="EBE5E0"/>
                </a:solidFill>
                <a:latin typeface="Calibri"/>
                <a:ea typeface="Calibri"/>
                <a:cs typeface="Calibri"/>
              </a:rPr>
              <a:t>Raghotama</a:t>
            </a:r>
            <a:endParaRPr lang="en-US"/>
          </a:p>
        </p:txBody>
      </p:sp>
      <p:sp>
        <p:nvSpPr>
          <p:cNvPr id="6" name="Text 4"/>
          <p:cNvSpPr/>
          <p:nvPr/>
        </p:nvSpPr>
        <p:spPr>
          <a:xfrm>
            <a:off x="713232" y="4718304"/>
            <a:ext cx="3200400" cy="164592"/>
          </a:xfrm>
          <a:prstGeom prst="rect">
            <a:avLst/>
          </a:prstGeom>
          <a:noFill/>
          <a:ln/>
        </p:spPr>
        <p:txBody>
          <a:bodyPr wrap="square" lIns="0" tIns="0" rIns="0" bIns="0" rtlCol="0" anchor="ctr"/>
          <a:lstStyle/>
          <a:p>
            <a:pPr marL="0" indent="0" algn="l">
              <a:buNone/>
            </a:pPr>
            <a:r>
              <a:rPr lang="en-US" sz="900" b="1" kern="0" spc="100">
                <a:solidFill>
                  <a:srgbClr val="EBE5E0"/>
                </a:solidFill>
                <a:latin typeface="Calibri" pitchFamily="34" charset="0"/>
                <a:ea typeface="Calibri" pitchFamily="34" charset="-122"/>
                <a:cs typeface="Calibri" pitchFamily="34" charset="-120"/>
              </a:rPr>
              <a:t>KTH</a:t>
            </a:r>
            <a:r>
              <a:rPr lang="en-US" sz="900" kern="0" spc="100">
                <a:solidFill>
                  <a:srgbClr val="9AA1AB"/>
                </a:solidFill>
                <a:latin typeface="Calibri" pitchFamily="34" charset="0"/>
                <a:ea typeface="Calibri" pitchFamily="34" charset="-122"/>
                <a:cs typeface="Calibri" pitchFamily="34" charset="-120"/>
              </a:rPr>
              <a:t>  /  </a:t>
            </a:r>
            <a:r>
              <a:rPr lang="en-US" sz="900" b="1" kern="0" spc="100">
                <a:solidFill>
                  <a:srgbClr val="EBE5E0"/>
                </a:solidFill>
                <a:latin typeface="Calibri" pitchFamily="34" charset="0"/>
                <a:ea typeface="Calibri" pitchFamily="34" charset="-122"/>
                <a:cs typeface="Calibri" pitchFamily="34" charset="-120"/>
              </a:rPr>
              <a:t>NYU</a:t>
            </a:r>
            <a:r>
              <a:rPr lang="en-US" sz="900" kern="0" spc="100">
                <a:solidFill>
                  <a:srgbClr val="9AA1AB"/>
                </a:solidFill>
                <a:latin typeface="Calibri" pitchFamily="34" charset="0"/>
                <a:ea typeface="Calibri" pitchFamily="34" charset="-122"/>
                <a:cs typeface="Calibri" pitchFamily="34" charset="-120"/>
              </a:rPr>
              <a:t>  /  </a:t>
            </a:r>
            <a:r>
              <a:rPr lang="en-US" sz="900" b="1" kern="0" spc="100">
                <a:solidFill>
                  <a:srgbClr val="EBE5E0"/>
                </a:solidFill>
                <a:latin typeface="Calibri" pitchFamily="34" charset="0"/>
                <a:ea typeface="Calibri" pitchFamily="34" charset="-122"/>
                <a:cs typeface="Calibri" pitchFamily="34" charset="-120"/>
              </a:rPr>
              <a:t>TU Wien</a:t>
            </a:r>
            <a:endParaRPr lang="en-US" sz="900"/>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415FDB-7D73-9135-005B-75B17C2ED009}"/>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85EDC158-C97D-2678-7E94-5A0BC4BC79E3}"/>
              </a:ext>
            </a:extLst>
          </p:cNvPr>
          <p:cNvSpPr txBox="1"/>
          <p:nvPr/>
        </p:nvSpPr>
        <p:spPr>
          <a:xfrm>
            <a:off x="457200" y="301752"/>
            <a:ext cx="3840480" cy="169277"/>
          </a:xfrm>
          <a:prstGeom prst="rect">
            <a:avLst/>
          </a:prstGeom>
          <a:noFill/>
        </p:spPr>
        <p:txBody>
          <a:bodyPr wrap="square" lIns="0" tIns="0" rIns="0" bIns="0" anchor="t">
            <a:spAutoFit/>
          </a:bodyPr>
          <a:lstStyle/>
          <a:p>
            <a:pPr algn="l"/>
            <a:r>
              <a:rPr lang="en-US" sz="1100" b="1" i="0" spc="120">
                <a:solidFill>
                  <a:srgbClr val="004791"/>
                </a:solidFill>
                <a:latin typeface="Calibri"/>
              </a:rPr>
              <a:t>THE NEW FRONTIER</a:t>
            </a:r>
            <a:endParaRPr sz="1100" b="1" i="0" spc="120">
              <a:solidFill>
                <a:srgbClr val="004791"/>
              </a:solidFill>
              <a:latin typeface="Calibri"/>
            </a:endParaRPr>
          </a:p>
        </p:txBody>
      </p:sp>
      <p:sp>
        <p:nvSpPr>
          <p:cNvPr id="3" name="TextBox 2">
            <a:extLst>
              <a:ext uri="{FF2B5EF4-FFF2-40B4-BE49-F238E27FC236}">
                <a16:creationId xmlns:a16="http://schemas.microsoft.com/office/drawing/2014/main" id="{02980C31-2840-2739-D889-662F78A6C2FC}"/>
              </a:ext>
            </a:extLst>
          </p:cNvPr>
          <p:cNvSpPr txBox="1"/>
          <p:nvPr/>
        </p:nvSpPr>
        <p:spPr>
          <a:xfrm>
            <a:off x="457200" y="841248"/>
            <a:ext cx="7863840" cy="566928"/>
          </a:xfrm>
          <a:prstGeom prst="rect">
            <a:avLst/>
          </a:prstGeom>
          <a:noFill/>
        </p:spPr>
        <p:txBody>
          <a:bodyPr wrap="square" lIns="0" tIns="0" rIns="0" bIns="0" anchor="ctr">
            <a:spAutoFit/>
          </a:bodyPr>
          <a:lstStyle/>
          <a:p>
            <a:pPr algn="l"/>
            <a:r>
              <a:rPr sz="3200" b="1" i="0">
                <a:solidFill>
                  <a:srgbClr val="1B2A4A"/>
                </a:solidFill>
                <a:latin typeface="Bookman Old Style"/>
              </a:rPr>
              <a:t>Open Problems</a:t>
            </a:r>
          </a:p>
        </p:txBody>
      </p:sp>
      <p:sp>
        <p:nvSpPr>
          <p:cNvPr id="4" name="TextBox 3">
            <a:extLst>
              <a:ext uri="{FF2B5EF4-FFF2-40B4-BE49-F238E27FC236}">
                <a16:creationId xmlns:a16="http://schemas.microsoft.com/office/drawing/2014/main" id="{9B849BE5-BBEC-2A18-9D11-8A1332DE36F2}"/>
              </a:ext>
            </a:extLst>
          </p:cNvPr>
          <p:cNvSpPr txBox="1"/>
          <p:nvPr/>
        </p:nvSpPr>
        <p:spPr>
          <a:xfrm>
            <a:off x="457200" y="1463040"/>
            <a:ext cx="7863840" cy="256032"/>
          </a:xfrm>
          <a:prstGeom prst="rect">
            <a:avLst/>
          </a:prstGeom>
          <a:noFill/>
        </p:spPr>
        <p:txBody>
          <a:bodyPr wrap="square" lIns="0" tIns="0" rIns="0" bIns="0" anchor="ctr">
            <a:spAutoFit/>
          </a:bodyPr>
          <a:lstStyle/>
          <a:p>
            <a:pPr algn="l"/>
            <a:r>
              <a:rPr sz="1250" b="0" i="0">
                <a:solidFill>
                  <a:srgbClr val="5C6470"/>
                </a:solidFill>
                <a:latin typeface="Calibri"/>
              </a:rPr>
              <a:t>What is still missing between a score and a guarantee</a:t>
            </a:r>
          </a:p>
        </p:txBody>
      </p:sp>
      <p:sp>
        <p:nvSpPr>
          <p:cNvPr id="12" name="Rectangle 11">
            <a:extLst>
              <a:ext uri="{FF2B5EF4-FFF2-40B4-BE49-F238E27FC236}">
                <a16:creationId xmlns:a16="http://schemas.microsoft.com/office/drawing/2014/main" id="{7465E254-6D5A-2916-5A28-DB1BB37BFA82}"/>
              </a:ext>
            </a:extLst>
          </p:cNvPr>
          <p:cNvSpPr/>
          <p:nvPr/>
        </p:nvSpPr>
        <p:spPr>
          <a:xfrm>
            <a:off x="457200" y="4718304"/>
            <a:ext cx="8229600" cy="9144"/>
          </a:xfrm>
          <a:prstGeom prst="rect">
            <a:avLst/>
          </a:prstGeom>
          <a:solidFill>
            <a:srgbClr val="C9C3BB"/>
          </a:solidFill>
          <a:ln>
            <a:noFill/>
          </a:ln>
          <a:effectLst/>
        </p:spPr>
        <p:txBody>
          <a:bodyPr wrap="square" lIns="0" tIns="0" rIns="0" bIns="0" rtlCol="0" anchor="ctr"/>
          <a:lstStyle/>
          <a:p>
            <a:endParaRPr/>
          </a:p>
        </p:txBody>
      </p:sp>
      <p:sp>
        <p:nvSpPr>
          <p:cNvPr id="13" name="TextBox 12">
            <a:extLst>
              <a:ext uri="{FF2B5EF4-FFF2-40B4-BE49-F238E27FC236}">
                <a16:creationId xmlns:a16="http://schemas.microsoft.com/office/drawing/2014/main" id="{6F69F937-9806-C561-6129-07634665B969}"/>
              </a:ext>
            </a:extLst>
          </p:cNvPr>
          <p:cNvSpPr txBox="1"/>
          <p:nvPr/>
        </p:nvSpPr>
        <p:spPr>
          <a:xfrm>
            <a:off x="457200" y="4837176"/>
            <a:ext cx="2743200" cy="146304"/>
          </a:xfrm>
          <a:prstGeom prst="rect">
            <a:avLst/>
          </a:prstGeom>
          <a:noFill/>
        </p:spPr>
        <p:txBody>
          <a:bodyPr wrap="square" lIns="0" tIns="0" rIns="0" bIns="0" anchor="ctr">
            <a:spAutoFit/>
          </a:bodyPr>
          <a:lstStyle/>
          <a:p>
            <a:pPr algn="l"/>
            <a:r>
              <a:rPr sz="800" b="1" i="0" spc="100">
                <a:solidFill>
                  <a:srgbClr val="004791"/>
                </a:solidFill>
                <a:latin typeface="Calibri"/>
              </a:rPr>
              <a:t>KTH</a:t>
            </a:r>
            <a:r>
              <a:rPr sz="800" b="0" i="0" spc="100">
                <a:solidFill>
                  <a:srgbClr val="C9C3BB"/>
                </a:solidFill>
                <a:latin typeface="Calibri"/>
              </a:rPr>
              <a:t>  /  </a:t>
            </a:r>
            <a:r>
              <a:rPr sz="800" b="1" i="0" spc="100">
                <a:solidFill>
                  <a:srgbClr val="57068C"/>
                </a:solidFill>
                <a:latin typeface="Calibri"/>
              </a:rPr>
              <a:t>NYU</a:t>
            </a:r>
            <a:r>
              <a:rPr sz="800" b="0" i="0" spc="100">
                <a:solidFill>
                  <a:srgbClr val="C9C3BB"/>
                </a:solidFill>
                <a:latin typeface="Calibri"/>
              </a:rPr>
              <a:t>  /  </a:t>
            </a:r>
            <a:r>
              <a:rPr sz="800" b="1" i="0" spc="100">
                <a:solidFill>
                  <a:srgbClr val="0066B3"/>
                </a:solidFill>
                <a:latin typeface="Calibri"/>
              </a:rPr>
              <a:t>TU Wien</a:t>
            </a:r>
          </a:p>
        </p:txBody>
      </p:sp>
      <p:sp>
        <p:nvSpPr>
          <p:cNvPr id="14" name="TextBox 13">
            <a:extLst>
              <a:ext uri="{FF2B5EF4-FFF2-40B4-BE49-F238E27FC236}">
                <a16:creationId xmlns:a16="http://schemas.microsoft.com/office/drawing/2014/main" id="{A395BDA2-2BD5-33B0-147D-FE6C7E1ACDE3}"/>
              </a:ext>
            </a:extLst>
          </p:cNvPr>
          <p:cNvSpPr txBox="1"/>
          <p:nvPr/>
        </p:nvSpPr>
        <p:spPr>
          <a:xfrm>
            <a:off x="5486400" y="4828032"/>
            <a:ext cx="2743200" cy="164592"/>
          </a:xfrm>
          <a:prstGeom prst="rect">
            <a:avLst/>
          </a:prstGeom>
          <a:noFill/>
        </p:spPr>
        <p:txBody>
          <a:bodyPr wrap="square" lIns="0" tIns="0" rIns="0" bIns="0" anchor="ctr">
            <a:spAutoFit/>
          </a:bodyPr>
          <a:lstStyle/>
          <a:p>
            <a:pPr algn="r"/>
            <a:r>
              <a:rPr sz="800" b="0" i="0">
                <a:solidFill>
                  <a:srgbClr val="5C6470"/>
                </a:solidFill>
                <a:latin typeface="Calibri"/>
              </a:rPr>
              <a:t>Paris Carbone</a:t>
            </a:r>
          </a:p>
        </p:txBody>
      </p:sp>
      <p:sp>
        <p:nvSpPr>
          <p:cNvPr id="15" name="TextBox 14">
            <a:extLst>
              <a:ext uri="{FF2B5EF4-FFF2-40B4-BE49-F238E27FC236}">
                <a16:creationId xmlns:a16="http://schemas.microsoft.com/office/drawing/2014/main" id="{F48C4F5D-4766-A153-B9AA-CE05C1276FCD}"/>
              </a:ext>
            </a:extLst>
          </p:cNvPr>
          <p:cNvSpPr txBox="1"/>
          <p:nvPr/>
        </p:nvSpPr>
        <p:spPr>
          <a:xfrm>
            <a:off x="8321040" y="4828032"/>
            <a:ext cx="365760" cy="164592"/>
          </a:xfrm>
          <a:prstGeom prst="rect">
            <a:avLst/>
          </a:prstGeom>
          <a:noFill/>
        </p:spPr>
        <p:txBody>
          <a:bodyPr wrap="square" lIns="0" tIns="0" rIns="0" bIns="0" anchor="ctr">
            <a:spAutoFit/>
          </a:bodyPr>
          <a:lstStyle/>
          <a:p>
            <a:pPr algn="r"/>
            <a:fld id="{00000000-0000-0000-0000-0000000000AA}" type="slidenum">
              <a:rPr lang="en-US" sz="800">
                <a:solidFill>
                  <a:srgbClr val="5C6470"/>
                </a:solidFill>
                <a:latin typeface="Calibri"/>
              </a:rPr>
              <a:t>105</a:t>
            </a:fld>
            <a:endParaRPr lang="en-US" sz="800">
              <a:solidFill>
                <a:srgbClr val="5C6470"/>
              </a:solidFill>
              <a:latin typeface="Calibri"/>
            </a:endParaRPr>
          </a:p>
        </p:txBody>
      </p:sp>
      <p:sp>
        <p:nvSpPr>
          <p:cNvPr id="16" name="Rounded Rectangle 15">
            <a:extLst>
              <a:ext uri="{FF2B5EF4-FFF2-40B4-BE49-F238E27FC236}">
                <a16:creationId xmlns:a16="http://schemas.microsoft.com/office/drawing/2014/main" id="{3BFD740D-0611-77AA-A0D5-30F511F19BB9}"/>
              </a:ext>
            </a:extLst>
          </p:cNvPr>
          <p:cNvSpPr/>
          <p:nvPr/>
        </p:nvSpPr>
        <p:spPr>
          <a:xfrm>
            <a:off x="457200" y="1847088"/>
            <a:ext cx="237744" cy="237744"/>
          </a:xfrm>
          <a:prstGeom prst="roundRect">
            <a:avLst>
              <a:gd name="adj" fmla="val 28000"/>
            </a:avLst>
          </a:prstGeom>
          <a:solidFill>
            <a:srgbClr val="E0156F"/>
          </a:solidFill>
          <a:ln>
            <a:noFill/>
          </a:ln>
          <a:effectLst/>
        </p:spPr>
        <p:txBody>
          <a:bodyPr wrap="square" lIns="0" tIns="0" rIns="0" bIns="0" rtlCol="0" anchor="ctr"/>
          <a:lstStyle/>
          <a:p>
            <a:endParaRPr/>
          </a:p>
        </p:txBody>
      </p:sp>
      <p:sp>
        <p:nvSpPr>
          <p:cNvPr id="17" name="TextBox 16">
            <a:extLst>
              <a:ext uri="{FF2B5EF4-FFF2-40B4-BE49-F238E27FC236}">
                <a16:creationId xmlns:a16="http://schemas.microsoft.com/office/drawing/2014/main" id="{C5D61909-53BF-448C-257E-2477290DD44F}"/>
              </a:ext>
            </a:extLst>
          </p:cNvPr>
          <p:cNvSpPr txBox="1"/>
          <p:nvPr/>
        </p:nvSpPr>
        <p:spPr>
          <a:xfrm>
            <a:off x="457200" y="1847088"/>
            <a:ext cx="237744" cy="237744"/>
          </a:xfrm>
          <a:prstGeom prst="rect">
            <a:avLst/>
          </a:prstGeom>
          <a:noFill/>
        </p:spPr>
        <p:txBody>
          <a:bodyPr wrap="square" lIns="0" tIns="0" rIns="0" bIns="0" anchor="ctr">
            <a:spAutoFit/>
          </a:bodyPr>
          <a:lstStyle/>
          <a:p>
            <a:pPr algn="ctr"/>
            <a:r>
              <a:rPr sz="950" b="1" i="0">
                <a:solidFill>
                  <a:srgbClr val="FFFFFF"/>
                </a:solidFill>
                <a:latin typeface="Calibri"/>
              </a:rPr>
              <a:t>1</a:t>
            </a:r>
          </a:p>
        </p:txBody>
      </p:sp>
      <p:sp>
        <p:nvSpPr>
          <p:cNvPr id="18" name="TextBox 17">
            <a:extLst>
              <a:ext uri="{FF2B5EF4-FFF2-40B4-BE49-F238E27FC236}">
                <a16:creationId xmlns:a16="http://schemas.microsoft.com/office/drawing/2014/main" id="{0F7964FC-847C-9460-A65D-0A1FAE71E683}"/>
              </a:ext>
            </a:extLst>
          </p:cNvPr>
          <p:cNvSpPr txBox="1"/>
          <p:nvPr/>
        </p:nvSpPr>
        <p:spPr>
          <a:xfrm>
            <a:off x="804672" y="1828800"/>
            <a:ext cx="7863840" cy="169277"/>
          </a:xfrm>
          <a:prstGeom prst="rect">
            <a:avLst/>
          </a:prstGeom>
          <a:noFill/>
        </p:spPr>
        <p:txBody>
          <a:bodyPr wrap="square" lIns="0" tIns="0" rIns="0" bIns="0" anchor="t">
            <a:spAutoFit/>
          </a:bodyPr>
          <a:lstStyle/>
          <a:p>
            <a:pPr algn="l"/>
            <a:r>
              <a:rPr sz="1100" b="1" i="0">
                <a:solidFill>
                  <a:srgbClr val="1B2A4A"/>
                </a:solidFill>
                <a:latin typeface="Calibri"/>
              </a:rPr>
              <a:t>Nobody has done this for alignment</a:t>
            </a:r>
          </a:p>
        </p:txBody>
      </p:sp>
      <p:sp>
        <p:nvSpPr>
          <p:cNvPr id="19" name="TextBox 18">
            <a:extLst>
              <a:ext uri="{FF2B5EF4-FFF2-40B4-BE49-F238E27FC236}">
                <a16:creationId xmlns:a16="http://schemas.microsoft.com/office/drawing/2014/main" id="{7CDD61BB-774C-5B1E-F5F9-F3C50462FBC0}"/>
              </a:ext>
            </a:extLst>
          </p:cNvPr>
          <p:cNvSpPr txBox="1"/>
          <p:nvPr/>
        </p:nvSpPr>
        <p:spPr>
          <a:xfrm>
            <a:off x="804672" y="2002536"/>
            <a:ext cx="7863840" cy="330090"/>
          </a:xfrm>
          <a:prstGeom prst="rect">
            <a:avLst/>
          </a:prstGeom>
          <a:noFill/>
        </p:spPr>
        <p:txBody>
          <a:bodyPr wrap="square" lIns="0" tIns="0" rIns="0" bIns="0" anchor="t">
            <a:spAutoFit/>
          </a:bodyPr>
          <a:lstStyle/>
          <a:p>
            <a:pPr algn="l">
              <a:lnSpc>
                <a:spcPct val="110000"/>
              </a:lnSpc>
            </a:pPr>
            <a:r>
              <a:rPr sz="1000" b="0" i="0">
                <a:solidFill>
                  <a:srgbClr val="5C6470"/>
                </a:solidFill>
                <a:latin typeface="Calibri"/>
              </a:rPr>
              <a:t>The graph, LLM and imaging literatures all have conformal methods. Ontology and schema matching have scores, top-k lists and ensemble ranks</a:t>
            </a:r>
            <a:r>
              <a:rPr lang="sv-SE" sz="1000" b="0" i="0">
                <a:solidFill>
                  <a:srgbClr val="5C6470"/>
                </a:solidFill>
                <a:latin typeface="Calibri"/>
              </a:rPr>
              <a:t>. </a:t>
            </a:r>
            <a:r>
              <a:rPr sz="1000" b="0" i="0">
                <a:solidFill>
                  <a:srgbClr val="5C6470"/>
                </a:solidFill>
                <a:latin typeface="Calibri"/>
              </a:rPr>
              <a:t>and no coverage guarantee.</a:t>
            </a:r>
          </a:p>
        </p:txBody>
      </p:sp>
      <p:sp>
        <p:nvSpPr>
          <p:cNvPr id="20" name="Rounded Rectangle 19">
            <a:extLst>
              <a:ext uri="{FF2B5EF4-FFF2-40B4-BE49-F238E27FC236}">
                <a16:creationId xmlns:a16="http://schemas.microsoft.com/office/drawing/2014/main" id="{C43E10BA-99E4-2182-4D7B-5EBD3194C6CB}"/>
              </a:ext>
            </a:extLst>
          </p:cNvPr>
          <p:cNvSpPr/>
          <p:nvPr/>
        </p:nvSpPr>
        <p:spPr>
          <a:xfrm>
            <a:off x="457200" y="2473448"/>
            <a:ext cx="237744" cy="237744"/>
          </a:xfrm>
          <a:prstGeom prst="roundRect">
            <a:avLst>
              <a:gd name="adj" fmla="val 28000"/>
            </a:avLst>
          </a:prstGeom>
          <a:solidFill>
            <a:srgbClr val="004791"/>
          </a:solidFill>
          <a:ln>
            <a:noFill/>
          </a:ln>
          <a:effectLst/>
        </p:spPr>
        <p:txBody>
          <a:bodyPr wrap="square" lIns="0" tIns="0" rIns="0" bIns="0" rtlCol="0" anchor="ctr"/>
          <a:lstStyle/>
          <a:p>
            <a:endParaRPr/>
          </a:p>
        </p:txBody>
      </p:sp>
      <p:sp>
        <p:nvSpPr>
          <p:cNvPr id="21" name="TextBox 20">
            <a:extLst>
              <a:ext uri="{FF2B5EF4-FFF2-40B4-BE49-F238E27FC236}">
                <a16:creationId xmlns:a16="http://schemas.microsoft.com/office/drawing/2014/main" id="{517081F5-C873-7912-ED52-990623A8C8D6}"/>
              </a:ext>
            </a:extLst>
          </p:cNvPr>
          <p:cNvSpPr txBox="1"/>
          <p:nvPr/>
        </p:nvSpPr>
        <p:spPr>
          <a:xfrm>
            <a:off x="457200" y="2473448"/>
            <a:ext cx="237744" cy="237744"/>
          </a:xfrm>
          <a:prstGeom prst="rect">
            <a:avLst/>
          </a:prstGeom>
          <a:noFill/>
        </p:spPr>
        <p:txBody>
          <a:bodyPr wrap="square" lIns="0" tIns="0" rIns="0" bIns="0" anchor="ctr">
            <a:spAutoFit/>
          </a:bodyPr>
          <a:lstStyle/>
          <a:p>
            <a:pPr algn="ctr"/>
            <a:r>
              <a:rPr sz="950" b="1" i="0">
                <a:solidFill>
                  <a:srgbClr val="FFFFFF"/>
                </a:solidFill>
                <a:latin typeface="Calibri"/>
              </a:rPr>
              <a:t>2</a:t>
            </a:r>
          </a:p>
        </p:txBody>
      </p:sp>
      <p:sp>
        <p:nvSpPr>
          <p:cNvPr id="22" name="TextBox 21">
            <a:extLst>
              <a:ext uri="{FF2B5EF4-FFF2-40B4-BE49-F238E27FC236}">
                <a16:creationId xmlns:a16="http://schemas.microsoft.com/office/drawing/2014/main" id="{54805A47-7E0B-26F7-2B9A-ECDD7283DBD1}"/>
              </a:ext>
            </a:extLst>
          </p:cNvPr>
          <p:cNvSpPr txBox="1"/>
          <p:nvPr/>
        </p:nvSpPr>
        <p:spPr>
          <a:xfrm>
            <a:off x="804672" y="2455160"/>
            <a:ext cx="7863840" cy="169277"/>
          </a:xfrm>
          <a:prstGeom prst="rect">
            <a:avLst/>
          </a:prstGeom>
          <a:noFill/>
        </p:spPr>
        <p:txBody>
          <a:bodyPr wrap="square" lIns="0" tIns="0" rIns="0" bIns="0" anchor="t">
            <a:spAutoFit/>
          </a:bodyPr>
          <a:lstStyle/>
          <a:p>
            <a:pPr algn="l"/>
            <a:r>
              <a:rPr sz="1100" b="1" i="0">
                <a:solidFill>
                  <a:srgbClr val="1B2A4A"/>
                </a:solidFill>
                <a:latin typeface="Calibri"/>
              </a:rPr>
              <a:t>Who produces the calibration set?</a:t>
            </a:r>
          </a:p>
        </p:txBody>
      </p:sp>
      <p:sp>
        <p:nvSpPr>
          <p:cNvPr id="23" name="TextBox 22">
            <a:extLst>
              <a:ext uri="{FF2B5EF4-FFF2-40B4-BE49-F238E27FC236}">
                <a16:creationId xmlns:a16="http://schemas.microsoft.com/office/drawing/2014/main" id="{36C7E10D-02F2-0E31-03E3-0DFFFF303719}"/>
              </a:ext>
            </a:extLst>
          </p:cNvPr>
          <p:cNvSpPr txBox="1"/>
          <p:nvPr/>
        </p:nvSpPr>
        <p:spPr>
          <a:xfrm>
            <a:off x="804672" y="2628896"/>
            <a:ext cx="7863840" cy="160813"/>
          </a:xfrm>
          <a:prstGeom prst="rect">
            <a:avLst/>
          </a:prstGeom>
          <a:noFill/>
        </p:spPr>
        <p:txBody>
          <a:bodyPr wrap="square" lIns="0" tIns="0" rIns="0" bIns="0" anchor="t">
            <a:spAutoFit/>
          </a:bodyPr>
          <a:lstStyle/>
          <a:p>
            <a:pPr algn="l">
              <a:lnSpc>
                <a:spcPct val="110000"/>
              </a:lnSpc>
            </a:pPr>
            <a:r>
              <a:rPr sz="1000" b="0" i="0">
                <a:solidFill>
                  <a:srgbClr val="5C6470"/>
                </a:solidFill>
                <a:latin typeface="Calibri"/>
              </a:rPr>
              <a:t>Coverage needs ground truth. 500 verified SKS→SNOMED mappings, at whose cost and can that set be shared when the underlying records cannot?</a:t>
            </a:r>
          </a:p>
        </p:txBody>
      </p:sp>
      <p:sp>
        <p:nvSpPr>
          <p:cNvPr id="24" name="Rounded Rectangle 23">
            <a:extLst>
              <a:ext uri="{FF2B5EF4-FFF2-40B4-BE49-F238E27FC236}">
                <a16:creationId xmlns:a16="http://schemas.microsoft.com/office/drawing/2014/main" id="{799898EF-492A-15B3-2D3A-A61470856EE3}"/>
              </a:ext>
            </a:extLst>
          </p:cNvPr>
          <p:cNvSpPr/>
          <p:nvPr/>
        </p:nvSpPr>
        <p:spPr>
          <a:xfrm>
            <a:off x="457200" y="2959136"/>
            <a:ext cx="237744" cy="237744"/>
          </a:xfrm>
          <a:prstGeom prst="roundRect">
            <a:avLst>
              <a:gd name="adj" fmla="val 28000"/>
            </a:avLst>
          </a:prstGeom>
          <a:solidFill>
            <a:srgbClr val="57068C"/>
          </a:solidFill>
          <a:ln>
            <a:noFill/>
          </a:ln>
          <a:effectLst/>
        </p:spPr>
        <p:txBody>
          <a:bodyPr wrap="square" lIns="0" tIns="0" rIns="0" bIns="0" rtlCol="0" anchor="ctr"/>
          <a:lstStyle/>
          <a:p>
            <a:endParaRPr/>
          </a:p>
        </p:txBody>
      </p:sp>
      <p:sp>
        <p:nvSpPr>
          <p:cNvPr id="25" name="TextBox 24">
            <a:extLst>
              <a:ext uri="{FF2B5EF4-FFF2-40B4-BE49-F238E27FC236}">
                <a16:creationId xmlns:a16="http://schemas.microsoft.com/office/drawing/2014/main" id="{FF62B405-C2C8-8812-878B-D5E41E683135}"/>
              </a:ext>
            </a:extLst>
          </p:cNvPr>
          <p:cNvSpPr txBox="1"/>
          <p:nvPr/>
        </p:nvSpPr>
        <p:spPr>
          <a:xfrm>
            <a:off x="457200" y="2959136"/>
            <a:ext cx="237744" cy="237744"/>
          </a:xfrm>
          <a:prstGeom prst="rect">
            <a:avLst/>
          </a:prstGeom>
          <a:noFill/>
        </p:spPr>
        <p:txBody>
          <a:bodyPr wrap="square" lIns="0" tIns="0" rIns="0" bIns="0" anchor="ctr">
            <a:spAutoFit/>
          </a:bodyPr>
          <a:lstStyle/>
          <a:p>
            <a:pPr algn="ctr"/>
            <a:r>
              <a:rPr sz="950" b="1" i="0">
                <a:solidFill>
                  <a:srgbClr val="FFFFFF"/>
                </a:solidFill>
                <a:latin typeface="Calibri"/>
              </a:rPr>
              <a:t>3</a:t>
            </a:r>
          </a:p>
        </p:txBody>
      </p:sp>
      <p:sp>
        <p:nvSpPr>
          <p:cNvPr id="26" name="TextBox 25">
            <a:extLst>
              <a:ext uri="{FF2B5EF4-FFF2-40B4-BE49-F238E27FC236}">
                <a16:creationId xmlns:a16="http://schemas.microsoft.com/office/drawing/2014/main" id="{F4639278-66EF-C422-2C11-D43ED9C58015}"/>
              </a:ext>
            </a:extLst>
          </p:cNvPr>
          <p:cNvSpPr txBox="1"/>
          <p:nvPr/>
        </p:nvSpPr>
        <p:spPr>
          <a:xfrm>
            <a:off x="804672" y="2940848"/>
            <a:ext cx="7863840" cy="169277"/>
          </a:xfrm>
          <a:prstGeom prst="rect">
            <a:avLst/>
          </a:prstGeom>
          <a:noFill/>
        </p:spPr>
        <p:txBody>
          <a:bodyPr wrap="square" lIns="0" tIns="0" rIns="0" bIns="0" anchor="t">
            <a:spAutoFit/>
          </a:bodyPr>
          <a:lstStyle/>
          <a:p>
            <a:pPr algn="l"/>
            <a:r>
              <a:rPr sz="1100" b="1" i="0">
                <a:solidFill>
                  <a:srgbClr val="1B2A4A"/>
                </a:solidFill>
                <a:latin typeface="Calibri"/>
              </a:rPr>
              <a:t>Marginal coverage is not conditional coverage</a:t>
            </a:r>
          </a:p>
        </p:txBody>
      </p:sp>
      <p:sp>
        <p:nvSpPr>
          <p:cNvPr id="27" name="TextBox 26">
            <a:extLst>
              <a:ext uri="{FF2B5EF4-FFF2-40B4-BE49-F238E27FC236}">
                <a16:creationId xmlns:a16="http://schemas.microsoft.com/office/drawing/2014/main" id="{BEB33C24-7D65-1523-E69B-5AF82051522C}"/>
              </a:ext>
            </a:extLst>
          </p:cNvPr>
          <p:cNvSpPr txBox="1"/>
          <p:nvPr/>
        </p:nvSpPr>
        <p:spPr>
          <a:xfrm>
            <a:off x="804672" y="3114584"/>
            <a:ext cx="7863840" cy="330090"/>
          </a:xfrm>
          <a:prstGeom prst="rect">
            <a:avLst/>
          </a:prstGeom>
          <a:noFill/>
        </p:spPr>
        <p:txBody>
          <a:bodyPr wrap="square" lIns="0" tIns="0" rIns="0" bIns="0" anchor="t">
            <a:spAutoFit/>
          </a:bodyPr>
          <a:lstStyle/>
          <a:p>
            <a:pPr algn="l">
              <a:lnSpc>
                <a:spcPct val="110000"/>
              </a:lnSpc>
            </a:pPr>
            <a:r>
              <a:rPr sz="1000" b="0" i="0">
                <a:solidFill>
                  <a:srgbClr val="5C6470"/>
                </a:solidFill>
                <a:latin typeface="Calibri"/>
              </a:rPr>
              <a:t>90% overall is compatible with 40% on rare disease codes </a:t>
            </a:r>
            <a:r>
              <a:rPr lang="sv-SE" sz="1000" b="0" i="0">
                <a:solidFill>
                  <a:srgbClr val="5C6470"/>
                </a:solidFill>
                <a:latin typeface="Calibri"/>
              </a:rPr>
              <a:t>, </a:t>
            </a:r>
            <a:r>
              <a:rPr sz="1000" b="0" i="0">
                <a:solidFill>
                  <a:srgbClr val="5C6470"/>
                </a:solidFill>
                <a:latin typeface="Calibri"/>
              </a:rPr>
              <a:t>exactly the codes that matter. Mondrian CP helps; full conditional coverage is provably impossible.</a:t>
            </a:r>
          </a:p>
        </p:txBody>
      </p:sp>
      <p:sp>
        <p:nvSpPr>
          <p:cNvPr id="28" name="Rounded Rectangle 27">
            <a:extLst>
              <a:ext uri="{FF2B5EF4-FFF2-40B4-BE49-F238E27FC236}">
                <a16:creationId xmlns:a16="http://schemas.microsoft.com/office/drawing/2014/main" id="{F2403D30-4DBC-AE5F-7006-F14EE1B24CDB}"/>
              </a:ext>
            </a:extLst>
          </p:cNvPr>
          <p:cNvSpPr/>
          <p:nvPr/>
        </p:nvSpPr>
        <p:spPr>
          <a:xfrm>
            <a:off x="457200" y="3550328"/>
            <a:ext cx="237744" cy="237744"/>
          </a:xfrm>
          <a:prstGeom prst="roundRect">
            <a:avLst>
              <a:gd name="adj" fmla="val 28000"/>
            </a:avLst>
          </a:prstGeom>
          <a:solidFill>
            <a:srgbClr val="0066B3"/>
          </a:solidFill>
          <a:ln>
            <a:noFill/>
          </a:ln>
          <a:effectLst/>
        </p:spPr>
        <p:txBody>
          <a:bodyPr wrap="square" lIns="0" tIns="0" rIns="0" bIns="0" rtlCol="0" anchor="ctr"/>
          <a:lstStyle/>
          <a:p>
            <a:endParaRPr/>
          </a:p>
        </p:txBody>
      </p:sp>
      <p:sp>
        <p:nvSpPr>
          <p:cNvPr id="29" name="TextBox 28">
            <a:extLst>
              <a:ext uri="{FF2B5EF4-FFF2-40B4-BE49-F238E27FC236}">
                <a16:creationId xmlns:a16="http://schemas.microsoft.com/office/drawing/2014/main" id="{5B14E5ED-9F64-F76A-89F3-AD6CD8FC817B}"/>
              </a:ext>
            </a:extLst>
          </p:cNvPr>
          <p:cNvSpPr txBox="1"/>
          <p:nvPr/>
        </p:nvSpPr>
        <p:spPr>
          <a:xfrm>
            <a:off x="457200" y="3550328"/>
            <a:ext cx="237744" cy="237744"/>
          </a:xfrm>
          <a:prstGeom prst="rect">
            <a:avLst/>
          </a:prstGeom>
          <a:noFill/>
        </p:spPr>
        <p:txBody>
          <a:bodyPr wrap="square" lIns="0" tIns="0" rIns="0" bIns="0" anchor="ctr">
            <a:spAutoFit/>
          </a:bodyPr>
          <a:lstStyle/>
          <a:p>
            <a:pPr algn="ctr"/>
            <a:r>
              <a:rPr sz="950" b="1" i="0">
                <a:solidFill>
                  <a:srgbClr val="FFFFFF"/>
                </a:solidFill>
                <a:latin typeface="Calibri"/>
              </a:rPr>
              <a:t>4</a:t>
            </a:r>
          </a:p>
        </p:txBody>
      </p:sp>
      <p:sp>
        <p:nvSpPr>
          <p:cNvPr id="30" name="TextBox 29">
            <a:extLst>
              <a:ext uri="{FF2B5EF4-FFF2-40B4-BE49-F238E27FC236}">
                <a16:creationId xmlns:a16="http://schemas.microsoft.com/office/drawing/2014/main" id="{7B4AAEB8-92D2-4C0A-8A6A-64A847D922BE}"/>
              </a:ext>
            </a:extLst>
          </p:cNvPr>
          <p:cNvSpPr txBox="1"/>
          <p:nvPr/>
        </p:nvSpPr>
        <p:spPr>
          <a:xfrm>
            <a:off x="804672" y="3532040"/>
            <a:ext cx="7863840" cy="169277"/>
          </a:xfrm>
          <a:prstGeom prst="rect">
            <a:avLst/>
          </a:prstGeom>
          <a:noFill/>
        </p:spPr>
        <p:txBody>
          <a:bodyPr wrap="square" lIns="0" tIns="0" rIns="0" bIns="0" anchor="t">
            <a:spAutoFit/>
          </a:bodyPr>
          <a:lstStyle/>
          <a:p>
            <a:pPr algn="l"/>
            <a:r>
              <a:rPr sz="1100" b="1" i="0">
                <a:solidFill>
                  <a:srgbClr val="1B2A4A"/>
                </a:solidFill>
                <a:latin typeface="Calibri"/>
              </a:rPr>
              <a:t>Expert feedback breaks the assumption</a:t>
            </a:r>
          </a:p>
        </p:txBody>
      </p:sp>
      <p:sp>
        <p:nvSpPr>
          <p:cNvPr id="31" name="TextBox 30">
            <a:extLst>
              <a:ext uri="{FF2B5EF4-FFF2-40B4-BE49-F238E27FC236}">
                <a16:creationId xmlns:a16="http://schemas.microsoft.com/office/drawing/2014/main" id="{AAD5BA50-34DD-7036-4098-8FCFA696A751}"/>
              </a:ext>
            </a:extLst>
          </p:cNvPr>
          <p:cNvSpPr txBox="1"/>
          <p:nvPr/>
        </p:nvSpPr>
        <p:spPr>
          <a:xfrm>
            <a:off x="804672" y="3705776"/>
            <a:ext cx="7863840" cy="160813"/>
          </a:xfrm>
          <a:prstGeom prst="rect">
            <a:avLst/>
          </a:prstGeom>
          <a:noFill/>
        </p:spPr>
        <p:txBody>
          <a:bodyPr wrap="square" lIns="0" tIns="0" rIns="0" bIns="0" anchor="t">
            <a:spAutoFit/>
          </a:bodyPr>
          <a:lstStyle/>
          <a:p>
            <a:pPr algn="l">
              <a:lnSpc>
                <a:spcPct val="110000"/>
              </a:lnSpc>
            </a:pPr>
            <a:r>
              <a:rPr sz="1000" b="0" i="0">
                <a:solidFill>
                  <a:srgbClr val="5C6470"/>
                </a:solidFill>
                <a:latin typeface="Calibri"/>
              </a:rPr>
              <a:t>The moment corrections re-enter the calibration set, the data stop being exchangeable</a:t>
            </a:r>
            <a:r>
              <a:rPr lang="sv-SE" sz="1000" b="0" i="0">
                <a:solidFill>
                  <a:srgbClr val="5C6470"/>
                </a:solidFill>
                <a:latin typeface="Calibri"/>
              </a:rPr>
              <a:t>, </a:t>
            </a:r>
            <a:r>
              <a:rPr sz="1000" b="0" i="0">
                <a:solidFill>
                  <a:srgbClr val="5C6470"/>
                </a:solidFill>
                <a:latin typeface="Calibri"/>
              </a:rPr>
              <a:t>and the interactive designs that follow depend on that loop.</a:t>
            </a:r>
          </a:p>
        </p:txBody>
      </p:sp>
      <p:sp>
        <p:nvSpPr>
          <p:cNvPr id="32" name="Rounded Rectangle 31">
            <a:extLst>
              <a:ext uri="{FF2B5EF4-FFF2-40B4-BE49-F238E27FC236}">
                <a16:creationId xmlns:a16="http://schemas.microsoft.com/office/drawing/2014/main" id="{83BB497C-C27F-4D91-AF7A-093CA45B4C3E}"/>
              </a:ext>
            </a:extLst>
          </p:cNvPr>
          <p:cNvSpPr/>
          <p:nvPr/>
        </p:nvSpPr>
        <p:spPr>
          <a:xfrm>
            <a:off x="457200" y="4062392"/>
            <a:ext cx="237744" cy="237744"/>
          </a:xfrm>
          <a:prstGeom prst="roundRect">
            <a:avLst>
              <a:gd name="adj" fmla="val 28000"/>
            </a:avLst>
          </a:prstGeom>
          <a:solidFill>
            <a:srgbClr val="1B2A4A"/>
          </a:solidFill>
          <a:ln>
            <a:noFill/>
          </a:ln>
          <a:effectLst/>
        </p:spPr>
        <p:txBody>
          <a:bodyPr wrap="square" lIns="0" tIns="0" rIns="0" bIns="0" rtlCol="0" anchor="ctr"/>
          <a:lstStyle/>
          <a:p>
            <a:endParaRPr/>
          </a:p>
        </p:txBody>
      </p:sp>
      <p:sp>
        <p:nvSpPr>
          <p:cNvPr id="33" name="TextBox 32">
            <a:extLst>
              <a:ext uri="{FF2B5EF4-FFF2-40B4-BE49-F238E27FC236}">
                <a16:creationId xmlns:a16="http://schemas.microsoft.com/office/drawing/2014/main" id="{3385D67D-AAFC-377A-3015-F5C3C253C2CA}"/>
              </a:ext>
            </a:extLst>
          </p:cNvPr>
          <p:cNvSpPr txBox="1"/>
          <p:nvPr/>
        </p:nvSpPr>
        <p:spPr>
          <a:xfrm>
            <a:off x="457200" y="4062392"/>
            <a:ext cx="237744" cy="237744"/>
          </a:xfrm>
          <a:prstGeom prst="rect">
            <a:avLst/>
          </a:prstGeom>
          <a:noFill/>
        </p:spPr>
        <p:txBody>
          <a:bodyPr wrap="square" lIns="0" tIns="0" rIns="0" bIns="0" anchor="ctr">
            <a:spAutoFit/>
          </a:bodyPr>
          <a:lstStyle/>
          <a:p>
            <a:pPr algn="ctr"/>
            <a:r>
              <a:rPr sz="950" b="1" i="0">
                <a:solidFill>
                  <a:srgbClr val="FFFFFF"/>
                </a:solidFill>
                <a:latin typeface="Calibri"/>
              </a:rPr>
              <a:t>5</a:t>
            </a:r>
          </a:p>
        </p:txBody>
      </p:sp>
      <p:sp>
        <p:nvSpPr>
          <p:cNvPr id="34" name="TextBox 33">
            <a:extLst>
              <a:ext uri="{FF2B5EF4-FFF2-40B4-BE49-F238E27FC236}">
                <a16:creationId xmlns:a16="http://schemas.microsoft.com/office/drawing/2014/main" id="{E87A7003-5C51-6696-FA0D-5D88797F932E}"/>
              </a:ext>
            </a:extLst>
          </p:cNvPr>
          <p:cNvSpPr txBox="1"/>
          <p:nvPr/>
        </p:nvSpPr>
        <p:spPr>
          <a:xfrm>
            <a:off x="804672" y="4044104"/>
            <a:ext cx="7863840" cy="169277"/>
          </a:xfrm>
          <a:prstGeom prst="rect">
            <a:avLst/>
          </a:prstGeom>
          <a:noFill/>
        </p:spPr>
        <p:txBody>
          <a:bodyPr wrap="square" lIns="0" tIns="0" rIns="0" bIns="0" anchor="t">
            <a:spAutoFit/>
          </a:bodyPr>
          <a:lstStyle/>
          <a:p>
            <a:pPr algn="l"/>
            <a:r>
              <a:rPr lang="sv-SE" sz="1100" b="1" i="0" err="1">
                <a:solidFill>
                  <a:srgbClr val="1B2A4A"/>
                </a:solidFill>
                <a:latin typeface="Calibri"/>
              </a:rPr>
              <a:t>Cohort</a:t>
            </a:r>
            <a:r>
              <a:rPr lang="sv-SE" sz="1100" b="1" i="0">
                <a:solidFill>
                  <a:srgbClr val="1B2A4A"/>
                </a:solidFill>
                <a:latin typeface="Calibri"/>
              </a:rPr>
              <a:t> </a:t>
            </a:r>
            <a:r>
              <a:rPr lang="sv-SE" sz="1100" b="1" i="0" err="1">
                <a:solidFill>
                  <a:srgbClr val="1B2A4A"/>
                </a:solidFill>
                <a:latin typeface="Calibri"/>
              </a:rPr>
              <a:t>Statistics</a:t>
            </a:r>
            <a:r>
              <a:rPr lang="sv-SE" sz="1100" b="1" i="0">
                <a:solidFill>
                  <a:srgbClr val="1B2A4A"/>
                </a:solidFill>
                <a:latin typeface="Calibri"/>
              </a:rPr>
              <a:t> as a </a:t>
            </a:r>
            <a:r>
              <a:rPr lang="sv-SE" sz="1100" b="1" i="0" err="1">
                <a:solidFill>
                  <a:srgbClr val="1B2A4A"/>
                </a:solidFill>
                <a:latin typeface="Calibri"/>
              </a:rPr>
              <a:t>goal</a:t>
            </a:r>
            <a:endParaRPr sz="1100" b="1" i="0">
              <a:solidFill>
                <a:srgbClr val="1B2A4A"/>
              </a:solidFill>
              <a:latin typeface="Calibri"/>
            </a:endParaRPr>
          </a:p>
        </p:txBody>
      </p:sp>
      <p:sp>
        <p:nvSpPr>
          <p:cNvPr id="35" name="TextBox 34">
            <a:extLst>
              <a:ext uri="{FF2B5EF4-FFF2-40B4-BE49-F238E27FC236}">
                <a16:creationId xmlns:a16="http://schemas.microsoft.com/office/drawing/2014/main" id="{CAC4F4CA-4C38-B5EC-1B6D-1C090B9A0511}"/>
              </a:ext>
            </a:extLst>
          </p:cNvPr>
          <p:cNvSpPr txBox="1"/>
          <p:nvPr/>
        </p:nvSpPr>
        <p:spPr>
          <a:xfrm>
            <a:off x="804672" y="4217840"/>
            <a:ext cx="7863840" cy="330090"/>
          </a:xfrm>
          <a:prstGeom prst="rect">
            <a:avLst/>
          </a:prstGeom>
          <a:noFill/>
        </p:spPr>
        <p:txBody>
          <a:bodyPr wrap="square" lIns="0" tIns="0" rIns="0" bIns="0" anchor="t">
            <a:spAutoFit/>
          </a:bodyPr>
          <a:lstStyle/>
          <a:p>
            <a:pPr algn="l">
              <a:lnSpc>
                <a:spcPct val="110000"/>
              </a:lnSpc>
            </a:pPr>
            <a:r>
              <a:rPr sz="1000" b="0" i="0">
                <a:solidFill>
                  <a:srgbClr val="5C6470"/>
                </a:solidFill>
                <a:latin typeface="Calibri"/>
              </a:rPr>
              <a:t>Prediction-powered inference (Science, 2023) gives valid confidence intervals from a small verified sample plus a large machine-labelled one which may matter more than getting every code right.</a:t>
            </a:r>
          </a:p>
        </p:txBody>
      </p:sp>
    </p:spTree>
    <p:extLst>
      <p:ext uri="{BB962C8B-B14F-4D97-AF65-F5344CB8AC3E}">
        <p14:creationId xmlns:p14="http://schemas.microsoft.com/office/powerpoint/2010/main" val="3609192030"/>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A878B4FE-8C9A-9736-E54E-8891E49E202D}"/>
            </a:ext>
          </a:extLst>
        </p:cNvPr>
        <p:cNvGrpSpPr/>
        <p:nvPr/>
      </p:nvGrpSpPr>
      <p:grpSpPr>
        <a:xfrm>
          <a:off x="0" y="0"/>
          <a:ext cx="0" cy="0"/>
          <a:chOff x="0" y="0"/>
          <a:chExt cx="0" cy="0"/>
        </a:xfrm>
      </p:grpSpPr>
      <p:sp>
        <p:nvSpPr>
          <p:cNvPr id="9" name="Text 7">
            <a:extLst>
              <a:ext uri="{FF2B5EF4-FFF2-40B4-BE49-F238E27FC236}">
                <a16:creationId xmlns:a16="http://schemas.microsoft.com/office/drawing/2014/main" id="{981FFCC9-B234-03E6-D296-5133932FDC22}"/>
              </a:ext>
            </a:extLst>
          </p:cNvPr>
          <p:cNvSpPr/>
          <p:nvPr/>
        </p:nvSpPr>
        <p:spPr>
          <a:xfrm>
            <a:off x="457200" y="868680"/>
            <a:ext cx="8597278" cy="822960"/>
          </a:xfrm>
          <a:prstGeom prst="rect">
            <a:avLst/>
          </a:prstGeom>
          <a:noFill/>
          <a:ln/>
        </p:spPr>
        <p:txBody>
          <a:bodyPr wrap="square" lIns="0" tIns="0" rIns="0" bIns="0" rtlCol="0" anchor="ctr"/>
          <a:lstStyle/>
          <a:p>
            <a:r>
              <a:rPr lang="en-US" sz="2800" b="1">
                <a:solidFill>
                  <a:srgbClr val="1B2A4A"/>
                </a:solidFill>
                <a:latin typeface="Bookman Old Style" pitchFamily="34" charset="0"/>
                <a:ea typeface="Bookman Old Style" pitchFamily="34" charset="-122"/>
                <a:cs typeface="Bookman Old Style" pitchFamily="34" charset="-120"/>
              </a:rPr>
              <a:t>Open Problems in Interactive Harmonization</a:t>
            </a:r>
            <a:endParaRPr lang="en-US" sz="2800"/>
          </a:p>
        </p:txBody>
      </p:sp>
      <p:sp>
        <p:nvSpPr>
          <p:cNvPr id="20" name="Text 17">
            <a:extLst>
              <a:ext uri="{FF2B5EF4-FFF2-40B4-BE49-F238E27FC236}">
                <a16:creationId xmlns:a16="http://schemas.microsoft.com/office/drawing/2014/main" id="{7FDF2A35-B27A-D845-2830-195C25268F05}"/>
              </a:ext>
            </a:extLst>
          </p:cNvPr>
          <p:cNvSpPr/>
          <p:nvPr/>
        </p:nvSpPr>
        <p:spPr>
          <a:xfrm>
            <a:off x="457200" y="4832604"/>
            <a:ext cx="2743200" cy="146304"/>
          </a:xfrm>
          <a:prstGeom prst="rect">
            <a:avLst/>
          </a:prstGeom>
          <a:noFill/>
          <a:ln/>
        </p:spPr>
        <p:txBody>
          <a:bodyPr wrap="square" lIns="0" tIns="0" rIns="0" bIns="0" rtlCol="0" anchor="ctr"/>
          <a:lstStyle/>
          <a:p>
            <a:pPr marL="0" indent="0" algn="l">
              <a:buNone/>
            </a:pPr>
            <a:r>
              <a:rPr lang="en-US" sz="800" b="1" kern="0" spc="100">
                <a:solidFill>
                  <a:srgbClr val="004791"/>
                </a:solidFill>
                <a:latin typeface="Calibri" pitchFamily="34" charset="0"/>
                <a:ea typeface="Calibri" pitchFamily="34" charset="-122"/>
                <a:cs typeface="Calibri" pitchFamily="34" charset="-120"/>
              </a:rPr>
              <a:t>KTH</a:t>
            </a:r>
            <a:r>
              <a:rPr lang="en-US" sz="800" kern="0" spc="100">
                <a:solidFill>
                  <a:srgbClr val="C9C3BB"/>
                </a:solidFill>
                <a:latin typeface="Calibri" pitchFamily="34" charset="0"/>
                <a:ea typeface="Calibri" pitchFamily="34" charset="-122"/>
                <a:cs typeface="Calibri" pitchFamily="34" charset="-120"/>
              </a:rPr>
              <a:t>  /  </a:t>
            </a:r>
            <a:r>
              <a:rPr lang="en-US" sz="800" b="1" kern="0" spc="100">
                <a:solidFill>
                  <a:srgbClr val="57068C"/>
                </a:solidFill>
                <a:latin typeface="Calibri" pitchFamily="34" charset="0"/>
                <a:ea typeface="Calibri" pitchFamily="34" charset="-122"/>
                <a:cs typeface="Calibri" pitchFamily="34" charset="-120"/>
              </a:rPr>
              <a:t>NYU</a:t>
            </a:r>
            <a:r>
              <a:rPr lang="en-US" sz="800" kern="0" spc="100">
                <a:solidFill>
                  <a:srgbClr val="C9C3BB"/>
                </a:solidFill>
                <a:latin typeface="Calibri" pitchFamily="34" charset="0"/>
                <a:ea typeface="Calibri" pitchFamily="34" charset="-122"/>
                <a:cs typeface="Calibri" pitchFamily="34" charset="-120"/>
              </a:rPr>
              <a:t>  /  </a:t>
            </a:r>
            <a:r>
              <a:rPr lang="en-US" sz="800" b="1" kern="0" spc="100">
                <a:solidFill>
                  <a:srgbClr val="0066B3"/>
                </a:solidFill>
                <a:latin typeface="Calibri" pitchFamily="34" charset="0"/>
                <a:ea typeface="Calibri" pitchFamily="34" charset="-122"/>
                <a:cs typeface="Calibri" pitchFamily="34" charset="-120"/>
              </a:rPr>
              <a:t>TU Wien</a:t>
            </a:r>
            <a:endParaRPr lang="en-US" sz="800"/>
          </a:p>
        </p:txBody>
      </p:sp>
      <p:sp>
        <p:nvSpPr>
          <p:cNvPr id="21" name="Text 18">
            <a:extLst>
              <a:ext uri="{FF2B5EF4-FFF2-40B4-BE49-F238E27FC236}">
                <a16:creationId xmlns:a16="http://schemas.microsoft.com/office/drawing/2014/main" id="{F21EE6C2-CB1E-2739-2D48-3CD528E68E50}"/>
              </a:ext>
            </a:extLst>
          </p:cNvPr>
          <p:cNvSpPr/>
          <p:nvPr/>
        </p:nvSpPr>
        <p:spPr>
          <a:xfrm>
            <a:off x="5486400" y="4823460"/>
            <a:ext cx="2743200" cy="164592"/>
          </a:xfrm>
          <a:prstGeom prst="rect">
            <a:avLst/>
          </a:prstGeom>
          <a:noFill/>
          <a:ln/>
        </p:spPr>
        <p:txBody>
          <a:bodyPr wrap="square" lIns="0" tIns="0" rIns="0" bIns="0" rtlCol="0" anchor="ctr"/>
          <a:lstStyle/>
          <a:p>
            <a:pPr algn="r"/>
            <a:r>
              <a:rPr lang="en-US" sz="1400" b="0" i="0" u="none" strike="noStrike" baseline="0">
                <a:solidFill>
                  <a:srgbClr val="FFFFFF"/>
                </a:solidFill>
                <a:latin typeface="Calibri"/>
              </a:rPr>
              <a:t>1</a:t>
            </a:r>
            <a:r>
              <a:rPr lang="en-US" sz="1400" b="0" i="0">
                <a:solidFill>
                  <a:srgbClr val="000000"/>
                </a:solidFill>
                <a:latin typeface="Calibri"/>
                <a:ea typeface="Calibri"/>
                <a:cs typeface="Calibri"/>
              </a:rPr>
              <a:t>​</a:t>
            </a:r>
            <a:endParaRPr lang="en-US"/>
          </a:p>
        </p:txBody>
      </p:sp>
      <p:sp>
        <p:nvSpPr>
          <p:cNvPr id="22" name="Text 19">
            <a:extLst>
              <a:ext uri="{FF2B5EF4-FFF2-40B4-BE49-F238E27FC236}">
                <a16:creationId xmlns:a16="http://schemas.microsoft.com/office/drawing/2014/main" id="{80389274-D98D-EAE6-755D-FF9EFB24E5C5}"/>
              </a:ext>
            </a:extLst>
          </p:cNvPr>
          <p:cNvSpPr/>
          <p:nvPr/>
        </p:nvSpPr>
        <p:spPr>
          <a:xfrm>
            <a:off x="8321040" y="4823460"/>
            <a:ext cx="365760" cy="164592"/>
          </a:xfrm>
          <a:prstGeom prst="rect">
            <a:avLst/>
          </a:prstGeom>
          <a:noFill/>
          <a:ln/>
        </p:spPr>
        <p:txBody>
          <a:bodyPr wrap="square" lIns="0" tIns="0" rIns="0" bIns="0" rtlCol="0" anchor="ctr"/>
          <a:lstStyle/>
          <a:p>
            <a:pPr marL="0" indent="0" algn="r">
              <a:buNone/>
            </a:pPr>
            <a:fld id="{00000000-0000-0000-0000-000000000046}" type="slidenum">
              <a:rPr lang="en-US" sz="800">
                <a:solidFill>
                  <a:srgbClr val="5C6470"/>
                </a:solidFill>
                <a:latin typeface="Calibri" pitchFamily="34" charset="0"/>
                <a:ea typeface="Calibri" pitchFamily="34" charset="-122"/>
                <a:cs typeface="Calibri" pitchFamily="34" charset="-120"/>
              </a:rPr>
              <a:t>106</a:t>
            </a:fld>
            <a:endParaRPr lang="en-US" sz="800"/>
          </a:p>
        </p:txBody>
      </p:sp>
      <p:sp>
        <p:nvSpPr>
          <p:cNvPr id="23" name="Footer Divider">
            <a:extLst>
              <a:ext uri="{FF2B5EF4-FFF2-40B4-BE49-F238E27FC236}">
                <a16:creationId xmlns:a16="http://schemas.microsoft.com/office/drawing/2014/main" id="{C2A44A04-6C9F-B4D2-2D3F-8488C6D4923C}"/>
              </a:ext>
            </a:extLst>
          </p:cNvPr>
          <p:cNvSpPr/>
          <p:nvPr/>
        </p:nvSpPr>
        <p:spPr>
          <a:xfrm>
            <a:off x="457200" y="4721380"/>
            <a:ext cx="8229600" cy="9525"/>
          </a:xfrm>
          <a:prstGeom prst="rect">
            <a:avLst/>
          </a:prstGeom>
          <a:solidFill>
            <a:srgbClr val="C9C3BB"/>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SE"/>
          </a:p>
        </p:txBody>
      </p:sp>
      <p:sp>
        <p:nvSpPr>
          <p:cNvPr id="76" name="TextBox 75">
            <a:extLst>
              <a:ext uri="{FF2B5EF4-FFF2-40B4-BE49-F238E27FC236}">
                <a16:creationId xmlns:a16="http://schemas.microsoft.com/office/drawing/2014/main" id="{3606AAEC-8E2B-28D9-3085-0A43D7E36F5D}"/>
              </a:ext>
            </a:extLst>
          </p:cNvPr>
          <p:cNvSpPr txBox="1"/>
          <p:nvPr/>
        </p:nvSpPr>
        <p:spPr>
          <a:xfrm>
            <a:off x="6040250" y="4259933"/>
            <a:ext cx="192716"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solidFill>
                  <a:srgbClr val="FFFFFF"/>
                </a:solidFill>
                <a:latin typeface="Calibri"/>
              </a:rPr>
              <a:t>2</a:t>
            </a:r>
            <a:endParaRPr lang="en-US" sz="1400">
              <a:ea typeface="Calibri"/>
              <a:cs typeface="Calibri"/>
            </a:endParaRPr>
          </a:p>
          <a:p>
            <a:pPr algn="ctr"/>
            <a:endParaRPr lang="en-US"/>
          </a:p>
        </p:txBody>
      </p:sp>
      <p:sp>
        <p:nvSpPr>
          <p:cNvPr id="77" name="TextBox 76">
            <a:extLst>
              <a:ext uri="{FF2B5EF4-FFF2-40B4-BE49-F238E27FC236}">
                <a16:creationId xmlns:a16="http://schemas.microsoft.com/office/drawing/2014/main" id="{0ED4C703-70EF-0038-3E84-92AB45C3E2E2}"/>
              </a:ext>
            </a:extLst>
          </p:cNvPr>
          <p:cNvSpPr txBox="1"/>
          <p:nvPr/>
        </p:nvSpPr>
        <p:spPr>
          <a:xfrm>
            <a:off x="7442419" y="4266578"/>
            <a:ext cx="245878"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solidFill>
                  <a:srgbClr val="FFFFFF"/>
                </a:solidFill>
                <a:ea typeface="Calibri"/>
                <a:cs typeface="Calibri"/>
              </a:rPr>
              <a:t>3</a:t>
            </a:r>
          </a:p>
          <a:p>
            <a:pPr algn="ctr"/>
            <a:endParaRPr lang="en-US"/>
          </a:p>
        </p:txBody>
      </p:sp>
      <p:sp>
        <p:nvSpPr>
          <p:cNvPr id="3" name="Text 18">
            <a:extLst>
              <a:ext uri="{FF2B5EF4-FFF2-40B4-BE49-F238E27FC236}">
                <a16:creationId xmlns:a16="http://schemas.microsoft.com/office/drawing/2014/main" id="{C7431708-53EF-A8DA-C969-CB396FB08CD5}"/>
              </a:ext>
            </a:extLst>
          </p:cNvPr>
          <p:cNvSpPr/>
          <p:nvPr/>
        </p:nvSpPr>
        <p:spPr>
          <a:xfrm>
            <a:off x="5486400" y="4822899"/>
            <a:ext cx="2743200" cy="164592"/>
          </a:xfrm>
          <a:prstGeom prst="rect">
            <a:avLst/>
          </a:prstGeom>
          <a:noFill/>
          <a:ln/>
        </p:spPr>
        <p:txBody>
          <a:bodyPr wrap="square" lIns="0" tIns="0" rIns="0" bIns="0" rtlCol="0" anchor="ctr"/>
          <a:lstStyle/>
          <a:p>
            <a:pPr algn="r"/>
            <a:r>
              <a:rPr lang="en-US" sz="800">
                <a:solidFill>
                  <a:srgbClr val="5C6470"/>
                </a:solidFill>
                <a:latin typeface="Calibri"/>
                <a:ea typeface="Calibri"/>
                <a:cs typeface="Calibri"/>
              </a:rPr>
              <a:t>Christos Koutras</a:t>
            </a:r>
            <a:endParaRPr lang="en-US"/>
          </a:p>
        </p:txBody>
      </p:sp>
      <p:sp>
        <p:nvSpPr>
          <p:cNvPr id="11" name="Google Shape;534;p15">
            <a:extLst>
              <a:ext uri="{FF2B5EF4-FFF2-40B4-BE49-F238E27FC236}">
                <a16:creationId xmlns:a16="http://schemas.microsoft.com/office/drawing/2014/main" id="{B1B20F29-2629-63D7-8C36-1D24CDDF1F9B}"/>
              </a:ext>
            </a:extLst>
          </p:cNvPr>
          <p:cNvSpPr/>
          <p:nvPr/>
        </p:nvSpPr>
        <p:spPr>
          <a:xfrm>
            <a:off x="457200" y="1621941"/>
            <a:ext cx="2679192" cy="1353312"/>
          </a:xfrm>
          <a:prstGeom prst="roundRect">
            <a:avLst>
              <a:gd name="adj" fmla="val 4730"/>
            </a:avLst>
          </a:prstGeom>
          <a:solidFill>
            <a:srgbClr val="F5F1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535;p15">
            <a:extLst>
              <a:ext uri="{FF2B5EF4-FFF2-40B4-BE49-F238E27FC236}">
                <a16:creationId xmlns:a16="http://schemas.microsoft.com/office/drawing/2014/main" id="{6F7018C9-6E4B-BADA-00D8-CB3A551D05A7}"/>
              </a:ext>
            </a:extLst>
          </p:cNvPr>
          <p:cNvSpPr/>
          <p:nvPr/>
        </p:nvSpPr>
        <p:spPr>
          <a:xfrm>
            <a:off x="603504" y="1759101"/>
            <a:ext cx="329184" cy="329184"/>
          </a:xfrm>
          <a:prstGeom prst="roundRect">
            <a:avLst>
              <a:gd name="adj" fmla="val 28000"/>
            </a:avLst>
          </a:prstGeom>
          <a:solidFill>
            <a:srgbClr val="00479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3" name="Google Shape;536;p15" descr="img/ic_flask_w.png">
            <a:extLst>
              <a:ext uri="{FF2B5EF4-FFF2-40B4-BE49-F238E27FC236}">
                <a16:creationId xmlns:a16="http://schemas.microsoft.com/office/drawing/2014/main" id="{5973E947-4986-A523-4EA5-373ED55ED433}"/>
              </a:ext>
            </a:extLst>
          </p:cNvPr>
          <p:cNvPicPr preferRelativeResize="0"/>
          <p:nvPr/>
        </p:nvPicPr>
        <p:blipFill rotWithShape="1">
          <a:blip r:embed="rId4">
            <a:alphaModFix/>
          </a:blip>
          <a:srcRect/>
          <a:stretch/>
        </p:blipFill>
        <p:spPr>
          <a:xfrm>
            <a:off x="682508" y="1838105"/>
            <a:ext cx="171176" cy="171176"/>
          </a:xfrm>
          <a:prstGeom prst="rect">
            <a:avLst/>
          </a:prstGeom>
          <a:noFill/>
          <a:ln>
            <a:noFill/>
          </a:ln>
        </p:spPr>
      </p:pic>
      <p:sp>
        <p:nvSpPr>
          <p:cNvPr id="14" name="Google Shape;537;p15">
            <a:extLst>
              <a:ext uri="{FF2B5EF4-FFF2-40B4-BE49-F238E27FC236}">
                <a16:creationId xmlns:a16="http://schemas.microsoft.com/office/drawing/2014/main" id="{2F7392A7-00EA-B57F-834B-48521C05C7DC}"/>
              </a:ext>
            </a:extLst>
          </p:cNvPr>
          <p:cNvSpPr/>
          <p:nvPr/>
        </p:nvSpPr>
        <p:spPr>
          <a:xfrm>
            <a:off x="1042416" y="1731669"/>
            <a:ext cx="2057400" cy="457200"/>
          </a:xfrm>
          <a:prstGeom prst="rect">
            <a:avLst/>
          </a:prstGeom>
          <a:noFill/>
          <a:ln>
            <a:noFill/>
          </a:ln>
        </p:spPr>
        <p:txBody>
          <a:bodyPr spcFirstLastPara="1" wrap="square" lIns="0" tIns="0" rIns="0" bIns="0" anchor="ctr" anchorCtr="0">
            <a:noAutofit/>
          </a:bodyPr>
          <a:lstStyle/>
          <a:p>
            <a:pPr marL="0" marR="0" lvl="0" indent="0" algn="l" rtl="0">
              <a:lnSpc>
                <a:spcPct val="109523"/>
              </a:lnSpc>
              <a:spcBef>
                <a:spcPts val="0"/>
              </a:spcBef>
              <a:spcAft>
                <a:spcPts val="0"/>
              </a:spcAft>
              <a:buClr>
                <a:srgbClr val="1B2A4A"/>
              </a:buClr>
              <a:buSzPts val="1050"/>
              <a:buFont typeface="Calibri"/>
              <a:buNone/>
            </a:pPr>
            <a:r>
              <a:rPr lang="en-US" sz="1400" b="1" i="0" u="none" strike="noStrike" cap="none">
                <a:solidFill>
                  <a:srgbClr val="1B2A4A"/>
                </a:solidFill>
                <a:latin typeface="Calibri"/>
                <a:ea typeface="Calibri"/>
                <a:cs typeface="Calibri"/>
                <a:sym typeface="Calibri"/>
              </a:rPr>
              <a:t>Benchmarks for interactive harmonization*</a:t>
            </a:r>
            <a:endParaRPr sz="1400" b="0" i="0" u="none" strike="noStrike" cap="none">
              <a:solidFill>
                <a:schemeClr val="dk1"/>
              </a:solidFill>
              <a:latin typeface="Calibri"/>
              <a:ea typeface="Calibri"/>
              <a:cs typeface="Calibri"/>
              <a:sym typeface="Calibri"/>
            </a:endParaRPr>
          </a:p>
        </p:txBody>
      </p:sp>
      <p:sp>
        <p:nvSpPr>
          <p:cNvPr id="15" name="Google Shape;538;p15">
            <a:extLst>
              <a:ext uri="{FF2B5EF4-FFF2-40B4-BE49-F238E27FC236}">
                <a16:creationId xmlns:a16="http://schemas.microsoft.com/office/drawing/2014/main" id="{B0637412-3E65-BFB4-5C94-325CE341E7AB}"/>
              </a:ext>
            </a:extLst>
          </p:cNvPr>
          <p:cNvSpPr/>
          <p:nvPr/>
        </p:nvSpPr>
        <p:spPr>
          <a:xfrm>
            <a:off x="603504" y="2243733"/>
            <a:ext cx="2395728" cy="658368"/>
          </a:xfrm>
          <a:prstGeom prst="rect">
            <a:avLst/>
          </a:prstGeom>
          <a:noFill/>
          <a:ln>
            <a:noFill/>
          </a:ln>
        </p:spPr>
        <p:txBody>
          <a:bodyPr spcFirstLastPara="1" wrap="square" lIns="0" tIns="0" rIns="0" bIns="0" anchor="ctr" anchorCtr="0">
            <a:noAutofit/>
          </a:bodyPr>
          <a:lstStyle/>
          <a:p>
            <a:pPr marL="0" marR="0" lvl="0" indent="0" algn="l" rtl="0">
              <a:lnSpc>
                <a:spcPct val="116666"/>
              </a:lnSpc>
              <a:spcBef>
                <a:spcPts val="0"/>
              </a:spcBef>
              <a:spcAft>
                <a:spcPts val="0"/>
              </a:spcAft>
              <a:buClr>
                <a:srgbClr val="5C6470"/>
              </a:buClr>
              <a:buSzPts val="900"/>
              <a:buFont typeface="Calibri"/>
              <a:buNone/>
            </a:pPr>
            <a:r>
              <a:rPr lang="en-US" sz="1400" b="0" i="0" u="none" strike="noStrike" cap="none">
                <a:solidFill>
                  <a:srgbClr val="5C6470"/>
                </a:solidFill>
                <a:latin typeface="Calibri"/>
                <a:ea typeface="Calibri"/>
                <a:cs typeface="Calibri"/>
                <a:sym typeface="Calibri"/>
              </a:rPr>
              <a:t>End-to-end evaluation of human+AI workflows — beyond isolated matching metrics.</a:t>
            </a:r>
            <a:endParaRPr sz="1400" b="0" i="0" u="none" strike="noStrike" cap="none">
              <a:solidFill>
                <a:schemeClr val="dk1"/>
              </a:solidFill>
              <a:latin typeface="Calibri"/>
              <a:ea typeface="Calibri"/>
              <a:cs typeface="Calibri"/>
              <a:sym typeface="Calibri"/>
            </a:endParaRPr>
          </a:p>
        </p:txBody>
      </p:sp>
      <p:sp>
        <p:nvSpPr>
          <p:cNvPr id="16" name="Google Shape;539;p15">
            <a:extLst>
              <a:ext uri="{FF2B5EF4-FFF2-40B4-BE49-F238E27FC236}">
                <a16:creationId xmlns:a16="http://schemas.microsoft.com/office/drawing/2014/main" id="{E0D5C832-88AC-D4E9-1B25-38ADD938C4F4}"/>
              </a:ext>
            </a:extLst>
          </p:cNvPr>
          <p:cNvSpPr/>
          <p:nvPr/>
        </p:nvSpPr>
        <p:spPr>
          <a:xfrm>
            <a:off x="3264408" y="1621941"/>
            <a:ext cx="2679192" cy="1353312"/>
          </a:xfrm>
          <a:prstGeom prst="roundRect">
            <a:avLst>
              <a:gd name="adj" fmla="val 4730"/>
            </a:avLst>
          </a:prstGeom>
          <a:solidFill>
            <a:srgbClr val="F5F1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540;p15">
            <a:extLst>
              <a:ext uri="{FF2B5EF4-FFF2-40B4-BE49-F238E27FC236}">
                <a16:creationId xmlns:a16="http://schemas.microsoft.com/office/drawing/2014/main" id="{66810F59-34BE-7371-6279-D1058FC8AD8F}"/>
              </a:ext>
            </a:extLst>
          </p:cNvPr>
          <p:cNvSpPr/>
          <p:nvPr/>
        </p:nvSpPr>
        <p:spPr>
          <a:xfrm>
            <a:off x="3410712" y="1759101"/>
            <a:ext cx="329184" cy="329184"/>
          </a:xfrm>
          <a:prstGeom prst="roundRect">
            <a:avLst>
              <a:gd name="adj" fmla="val 28000"/>
            </a:avLst>
          </a:prstGeom>
          <a:solidFill>
            <a:srgbClr val="E0156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5" name="Google Shape;541;p15" descr="img/ic_gauge_w.png">
            <a:extLst>
              <a:ext uri="{FF2B5EF4-FFF2-40B4-BE49-F238E27FC236}">
                <a16:creationId xmlns:a16="http://schemas.microsoft.com/office/drawing/2014/main" id="{2B3AC521-D08E-9BFC-7630-BEC2660E38F9}"/>
              </a:ext>
            </a:extLst>
          </p:cNvPr>
          <p:cNvPicPr preferRelativeResize="0"/>
          <p:nvPr/>
        </p:nvPicPr>
        <p:blipFill rotWithShape="1">
          <a:blip r:embed="rId5">
            <a:alphaModFix/>
          </a:blip>
          <a:srcRect/>
          <a:stretch/>
        </p:blipFill>
        <p:spPr>
          <a:xfrm>
            <a:off x="3489716" y="1838105"/>
            <a:ext cx="171176" cy="171176"/>
          </a:xfrm>
          <a:prstGeom prst="rect">
            <a:avLst/>
          </a:prstGeom>
          <a:noFill/>
          <a:ln>
            <a:noFill/>
          </a:ln>
        </p:spPr>
      </p:pic>
      <p:sp>
        <p:nvSpPr>
          <p:cNvPr id="36" name="Google Shape;542;p15">
            <a:extLst>
              <a:ext uri="{FF2B5EF4-FFF2-40B4-BE49-F238E27FC236}">
                <a16:creationId xmlns:a16="http://schemas.microsoft.com/office/drawing/2014/main" id="{4268307E-9BB2-3333-66ED-613F5BCBC8F9}"/>
              </a:ext>
            </a:extLst>
          </p:cNvPr>
          <p:cNvSpPr/>
          <p:nvPr/>
        </p:nvSpPr>
        <p:spPr>
          <a:xfrm>
            <a:off x="3849624" y="1731669"/>
            <a:ext cx="2057400" cy="457200"/>
          </a:xfrm>
          <a:prstGeom prst="rect">
            <a:avLst/>
          </a:prstGeom>
          <a:noFill/>
          <a:ln>
            <a:noFill/>
          </a:ln>
        </p:spPr>
        <p:txBody>
          <a:bodyPr spcFirstLastPara="1" wrap="square" lIns="0" tIns="0" rIns="0" bIns="0" anchor="ctr" anchorCtr="0">
            <a:noAutofit/>
          </a:bodyPr>
          <a:lstStyle/>
          <a:p>
            <a:pPr marL="0" marR="0" lvl="0" indent="0" algn="l" rtl="0">
              <a:lnSpc>
                <a:spcPct val="109523"/>
              </a:lnSpc>
              <a:spcBef>
                <a:spcPts val="0"/>
              </a:spcBef>
              <a:spcAft>
                <a:spcPts val="0"/>
              </a:spcAft>
              <a:buClr>
                <a:srgbClr val="1B2A4A"/>
              </a:buClr>
              <a:buSzPts val="1050"/>
              <a:buFont typeface="Calibri"/>
              <a:buNone/>
            </a:pPr>
            <a:r>
              <a:rPr lang="en-US" sz="1400" b="1" i="0" u="none" strike="noStrike" cap="none">
                <a:solidFill>
                  <a:srgbClr val="1B2A4A"/>
                </a:solidFill>
                <a:latin typeface="Calibri"/>
                <a:ea typeface="Calibri"/>
                <a:cs typeface="Calibri"/>
                <a:sym typeface="Calibri"/>
              </a:rPr>
              <a:t>Calibrated uncertainty</a:t>
            </a:r>
            <a:endParaRPr sz="1400" b="0" i="0" u="none" strike="noStrike" cap="none">
              <a:solidFill>
                <a:schemeClr val="dk1"/>
              </a:solidFill>
              <a:latin typeface="Calibri"/>
              <a:ea typeface="Calibri"/>
              <a:cs typeface="Calibri"/>
              <a:sym typeface="Calibri"/>
            </a:endParaRPr>
          </a:p>
        </p:txBody>
      </p:sp>
      <p:sp>
        <p:nvSpPr>
          <p:cNvPr id="37" name="Google Shape;543;p15">
            <a:extLst>
              <a:ext uri="{FF2B5EF4-FFF2-40B4-BE49-F238E27FC236}">
                <a16:creationId xmlns:a16="http://schemas.microsoft.com/office/drawing/2014/main" id="{9A0E9233-8502-A32F-542C-B3745609E741}"/>
              </a:ext>
            </a:extLst>
          </p:cNvPr>
          <p:cNvSpPr/>
          <p:nvPr/>
        </p:nvSpPr>
        <p:spPr>
          <a:xfrm>
            <a:off x="3410712" y="2243733"/>
            <a:ext cx="2395728" cy="658368"/>
          </a:xfrm>
          <a:prstGeom prst="rect">
            <a:avLst/>
          </a:prstGeom>
          <a:noFill/>
          <a:ln>
            <a:noFill/>
          </a:ln>
        </p:spPr>
        <p:txBody>
          <a:bodyPr spcFirstLastPara="1" wrap="square" lIns="0" tIns="0" rIns="0" bIns="0" anchor="ctr" anchorCtr="0">
            <a:noAutofit/>
          </a:bodyPr>
          <a:lstStyle/>
          <a:p>
            <a:pPr marL="0" marR="0" lvl="0" indent="0" algn="l" rtl="0">
              <a:lnSpc>
                <a:spcPct val="116666"/>
              </a:lnSpc>
              <a:spcBef>
                <a:spcPts val="0"/>
              </a:spcBef>
              <a:spcAft>
                <a:spcPts val="0"/>
              </a:spcAft>
              <a:buClr>
                <a:srgbClr val="5C6470"/>
              </a:buClr>
              <a:buSzPts val="900"/>
              <a:buFont typeface="Calibri"/>
              <a:buNone/>
            </a:pPr>
            <a:r>
              <a:rPr lang="en-US" sz="1400" b="0" i="0" u="none" strike="noStrike" cap="none">
                <a:solidFill>
                  <a:srgbClr val="5C6470"/>
                </a:solidFill>
                <a:latin typeface="Calibri"/>
                <a:ea typeface="Calibri"/>
                <a:cs typeface="Calibri"/>
                <a:sym typeface="Calibri"/>
              </a:rPr>
              <a:t>Expose confidence users can act on — it decides when the human is called.</a:t>
            </a:r>
            <a:endParaRPr sz="1400" b="0" i="0" u="none" strike="noStrike" cap="none">
              <a:solidFill>
                <a:schemeClr val="dk1"/>
              </a:solidFill>
              <a:latin typeface="Calibri"/>
              <a:ea typeface="Calibri"/>
              <a:cs typeface="Calibri"/>
              <a:sym typeface="Calibri"/>
            </a:endParaRPr>
          </a:p>
        </p:txBody>
      </p:sp>
      <p:sp>
        <p:nvSpPr>
          <p:cNvPr id="38" name="Google Shape;544;p15">
            <a:extLst>
              <a:ext uri="{FF2B5EF4-FFF2-40B4-BE49-F238E27FC236}">
                <a16:creationId xmlns:a16="http://schemas.microsoft.com/office/drawing/2014/main" id="{A2D08529-C866-1F46-CD41-B188CAF4BBA7}"/>
              </a:ext>
            </a:extLst>
          </p:cNvPr>
          <p:cNvSpPr/>
          <p:nvPr/>
        </p:nvSpPr>
        <p:spPr>
          <a:xfrm>
            <a:off x="6071616" y="1621941"/>
            <a:ext cx="2679192" cy="1353312"/>
          </a:xfrm>
          <a:prstGeom prst="roundRect">
            <a:avLst>
              <a:gd name="adj" fmla="val 4730"/>
            </a:avLst>
          </a:prstGeom>
          <a:solidFill>
            <a:srgbClr val="F5F1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545;p15">
            <a:extLst>
              <a:ext uri="{FF2B5EF4-FFF2-40B4-BE49-F238E27FC236}">
                <a16:creationId xmlns:a16="http://schemas.microsoft.com/office/drawing/2014/main" id="{0792C888-6DB1-1562-6A2E-601FDC5448B7}"/>
              </a:ext>
            </a:extLst>
          </p:cNvPr>
          <p:cNvSpPr/>
          <p:nvPr/>
        </p:nvSpPr>
        <p:spPr>
          <a:xfrm>
            <a:off x="6217920" y="1759101"/>
            <a:ext cx="329184" cy="329184"/>
          </a:xfrm>
          <a:prstGeom prst="roundRect">
            <a:avLst>
              <a:gd name="adj" fmla="val 28000"/>
            </a:avLst>
          </a:prstGeom>
          <a:solidFill>
            <a:srgbClr val="5706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40" name="Google Shape;546;p15" descr="img/ic_shuffle_w.png">
            <a:extLst>
              <a:ext uri="{FF2B5EF4-FFF2-40B4-BE49-F238E27FC236}">
                <a16:creationId xmlns:a16="http://schemas.microsoft.com/office/drawing/2014/main" id="{45F03610-E88A-9B0F-2243-12C0A73754C8}"/>
              </a:ext>
            </a:extLst>
          </p:cNvPr>
          <p:cNvPicPr preferRelativeResize="0"/>
          <p:nvPr/>
        </p:nvPicPr>
        <p:blipFill rotWithShape="1">
          <a:blip r:embed="rId6">
            <a:alphaModFix/>
          </a:blip>
          <a:srcRect/>
          <a:stretch/>
        </p:blipFill>
        <p:spPr>
          <a:xfrm>
            <a:off x="6296924" y="1838105"/>
            <a:ext cx="171176" cy="171176"/>
          </a:xfrm>
          <a:prstGeom prst="rect">
            <a:avLst/>
          </a:prstGeom>
          <a:noFill/>
          <a:ln>
            <a:noFill/>
          </a:ln>
        </p:spPr>
      </p:pic>
      <p:sp>
        <p:nvSpPr>
          <p:cNvPr id="41" name="Google Shape;547;p15">
            <a:extLst>
              <a:ext uri="{FF2B5EF4-FFF2-40B4-BE49-F238E27FC236}">
                <a16:creationId xmlns:a16="http://schemas.microsoft.com/office/drawing/2014/main" id="{3DE79025-409D-7135-4B4B-BFEB999172E1}"/>
              </a:ext>
            </a:extLst>
          </p:cNvPr>
          <p:cNvSpPr/>
          <p:nvPr/>
        </p:nvSpPr>
        <p:spPr>
          <a:xfrm>
            <a:off x="6656832" y="1731669"/>
            <a:ext cx="2057400" cy="457200"/>
          </a:xfrm>
          <a:prstGeom prst="rect">
            <a:avLst/>
          </a:prstGeom>
          <a:noFill/>
          <a:ln>
            <a:noFill/>
          </a:ln>
        </p:spPr>
        <p:txBody>
          <a:bodyPr spcFirstLastPara="1" wrap="square" lIns="0" tIns="0" rIns="0" bIns="0" anchor="ctr" anchorCtr="0">
            <a:noAutofit/>
          </a:bodyPr>
          <a:lstStyle/>
          <a:p>
            <a:pPr marL="0" marR="0" lvl="0" indent="0" algn="l" rtl="0">
              <a:lnSpc>
                <a:spcPct val="109523"/>
              </a:lnSpc>
              <a:spcBef>
                <a:spcPts val="0"/>
              </a:spcBef>
              <a:spcAft>
                <a:spcPts val="0"/>
              </a:spcAft>
              <a:buClr>
                <a:srgbClr val="1B2A4A"/>
              </a:buClr>
              <a:buSzPts val="1050"/>
              <a:buFont typeface="Calibri"/>
              <a:buNone/>
            </a:pPr>
            <a:r>
              <a:rPr lang="en-US" sz="1400" b="1" i="0" u="none" strike="noStrike" cap="none">
                <a:solidFill>
                  <a:srgbClr val="1B2A4A"/>
                </a:solidFill>
                <a:latin typeface="Calibri"/>
                <a:ea typeface="Calibri"/>
                <a:cs typeface="Calibri"/>
                <a:sym typeface="Calibri"/>
              </a:rPr>
              <a:t>Reproducibility vs. LLM brittleness</a:t>
            </a:r>
            <a:endParaRPr sz="1400" b="0" i="0" u="none" strike="noStrike" cap="none">
              <a:solidFill>
                <a:schemeClr val="dk1"/>
              </a:solidFill>
              <a:latin typeface="Calibri"/>
              <a:ea typeface="Calibri"/>
              <a:cs typeface="Calibri"/>
              <a:sym typeface="Calibri"/>
            </a:endParaRPr>
          </a:p>
        </p:txBody>
      </p:sp>
      <p:sp>
        <p:nvSpPr>
          <p:cNvPr id="42" name="Google Shape;548;p15">
            <a:extLst>
              <a:ext uri="{FF2B5EF4-FFF2-40B4-BE49-F238E27FC236}">
                <a16:creationId xmlns:a16="http://schemas.microsoft.com/office/drawing/2014/main" id="{CAE334FE-6599-8AD1-021E-AB5C2600764B}"/>
              </a:ext>
            </a:extLst>
          </p:cNvPr>
          <p:cNvSpPr/>
          <p:nvPr/>
        </p:nvSpPr>
        <p:spPr>
          <a:xfrm>
            <a:off x="6217920" y="2243733"/>
            <a:ext cx="2395728" cy="658368"/>
          </a:xfrm>
          <a:prstGeom prst="rect">
            <a:avLst/>
          </a:prstGeom>
          <a:noFill/>
          <a:ln>
            <a:noFill/>
          </a:ln>
        </p:spPr>
        <p:txBody>
          <a:bodyPr spcFirstLastPara="1" wrap="square" lIns="0" tIns="0" rIns="0" bIns="0" anchor="ctr" anchorCtr="0">
            <a:noAutofit/>
          </a:bodyPr>
          <a:lstStyle/>
          <a:p>
            <a:pPr marL="0" marR="0" lvl="0" indent="0" algn="l" rtl="0">
              <a:lnSpc>
                <a:spcPct val="116666"/>
              </a:lnSpc>
              <a:spcBef>
                <a:spcPts val="0"/>
              </a:spcBef>
              <a:spcAft>
                <a:spcPts val="0"/>
              </a:spcAft>
              <a:buClr>
                <a:srgbClr val="5C6470"/>
              </a:buClr>
              <a:buSzPts val="900"/>
              <a:buFont typeface="Calibri"/>
              <a:buNone/>
            </a:pPr>
            <a:r>
              <a:rPr lang="en-US" sz="1400" b="0" i="0" u="none" strike="noStrike" cap="none">
                <a:solidFill>
                  <a:srgbClr val="5C6470"/>
                </a:solidFill>
                <a:latin typeface="Calibri"/>
                <a:ea typeface="Calibri"/>
                <a:cs typeface="Calibri"/>
                <a:sym typeface="Calibri"/>
              </a:rPr>
              <a:t>Same prompt, different run. Specs + provenance help — guarantees don’t exist yet.</a:t>
            </a:r>
            <a:endParaRPr sz="1400" b="0" i="0" u="none" strike="noStrike" cap="none">
              <a:solidFill>
                <a:schemeClr val="dk1"/>
              </a:solidFill>
              <a:latin typeface="Calibri"/>
              <a:ea typeface="Calibri"/>
              <a:cs typeface="Calibri"/>
              <a:sym typeface="Calibri"/>
            </a:endParaRPr>
          </a:p>
        </p:txBody>
      </p:sp>
      <p:sp>
        <p:nvSpPr>
          <p:cNvPr id="43" name="Google Shape;549;p15">
            <a:extLst>
              <a:ext uri="{FF2B5EF4-FFF2-40B4-BE49-F238E27FC236}">
                <a16:creationId xmlns:a16="http://schemas.microsoft.com/office/drawing/2014/main" id="{0165876D-6466-2701-B5A5-49C884B8DD32}"/>
              </a:ext>
            </a:extLst>
          </p:cNvPr>
          <p:cNvSpPr/>
          <p:nvPr/>
        </p:nvSpPr>
        <p:spPr>
          <a:xfrm>
            <a:off x="1751607" y="3076952"/>
            <a:ext cx="2679192" cy="1353312"/>
          </a:xfrm>
          <a:prstGeom prst="roundRect">
            <a:avLst>
              <a:gd name="adj" fmla="val 4730"/>
            </a:avLst>
          </a:prstGeom>
          <a:solidFill>
            <a:srgbClr val="F5F1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550;p15">
            <a:extLst>
              <a:ext uri="{FF2B5EF4-FFF2-40B4-BE49-F238E27FC236}">
                <a16:creationId xmlns:a16="http://schemas.microsoft.com/office/drawing/2014/main" id="{7E2974D2-2010-663F-9B8D-118C1A49F6CD}"/>
              </a:ext>
            </a:extLst>
          </p:cNvPr>
          <p:cNvSpPr/>
          <p:nvPr/>
        </p:nvSpPr>
        <p:spPr>
          <a:xfrm>
            <a:off x="1897911" y="3214112"/>
            <a:ext cx="329184" cy="329184"/>
          </a:xfrm>
          <a:prstGeom prst="roundRect">
            <a:avLst>
              <a:gd name="adj" fmla="val 28000"/>
            </a:avLst>
          </a:prstGeom>
          <a:solidFill>
            <a:srgbClr val="0066B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45" name="Google Shape;551;p15" descr="img/ic_comments_w.png">
            <a:extLst>
              <a:ext uri="{FF2B5EF4-FFF2-40B4-BE49-F238E27FC236}">
                <a16:creationId xmlns:a16="http://schemas.microsoft.com/office/drawing/2014/main" id="{3E35F732-C2DF-B21A-2A3B-2F3918286094}"/>
              </a:ext>
            </a:extLst>
          </p:cNvPr>
          <p:cNvPicPr preferRelativeResize="0"/>
          <p:nvPr/>
        </p:nvPicPr>
        <p:blipFill rotWithShape="1">
          <a:blip r:embed="rId7">
            <a:alphaModFix/>
          </a:blip>
          <a:srcRect/>
          <a:stretch/>
        </p:blipFill>
        <p:spPr>
          <a:xfrm>
            <a:off x="1976915" y="3293116"/>
            <a:ext cx="171176" cy="171176"/>
          </a:xfrm>
          <a:prstGeom prst="rect">
            <a:avLst/>
          </a:prstGeom>
          <a:noFill/>
          <a:ln>
            <a:noFill/>
          </a:ln>
        </p:spPr>
      </p:pic>
      <p:sp>
        <p:nvSpPr>
          <p:cNvPr id="46" name="Google Shape;552;p15">
            <a:extLst>
              <a:ext uri="{FF2B5EF4-FFF2-40B4-BE49-F238E27FC236}">
                <a16:creationId xmlns:a16="http://schemas.microsoft.com/office/drawing/2014/main" id="{C4F360AA-F73A-EC49-4BBF-8616632F76AE}"/>
              </a:ext>
            </a:extLst>
          </p:cNvPr>
          <p:cNvSpPr/>
          <p:nvPr/>
        </p:nvSpPr>
        <p:spPr>
          <a:xfrm>
            <a:off x="2336823" y="3186680"/>
            <a:ext cx="2057400" cy="457200"/>
          </a:xfrm>
          <a:prstGeom prst="rect">
            <a:avLst/>
          </a:prstGeom>
          <a:noFill/>
          <a:ln>
            <a:noFill/>
          </a:ln>
        </p:spPr>
        <p:txBody>
          <a:bodyPr spcFirstLastPara="1" wrap="square" lIns="0" tIns="0" rIns="0" bIns="0" anchor="ctr" anchorCtr="0">
            <a:noAutofit/>
          </a:bodyPr>
          <a:lstStyle/>
          <a:p>
            <a:pPr marL="0" marR="0" lvl="0" indent="0" algn="l" rtl="0">
              <a:lnSpc>
                <a:spcPct val="109523"/>
              </a:lnSpc>
              <a:spcBef>
                <a:spcPts val="0"/>
              </a:spcBef>
              <a:spcAft>
                <a:spcPts val="0"/>
              </a:spcAft>
              <a:buClr>
                <a:srgbClr val="1B2A4A"/>
              </a:buClr>
              <a:buSzPts val="1050"/>
              <a:buFont typeface="Calibri"/>
              <a:buNone/>
            </a:pPr>
            <a:r>
              <a:rPr lang="en-US" sz="1400" b="1" i="0" u="none" strike="noStrike" cap="none">
                <a:solidFill>
                  <a:srgbClr val="1B2A4A"/>
                </a:solidFill>
                <a:latin typeface="Calibri"/>
                <a:ea typeface="Calibri"/>
                <a:cs typeface="Calibri"/>
                <a:sym typeface="Calibri"/>
              </a:rPr>
              <a:t>Interaction design</a:t>
            </a:r>
            <a:endParaRPr sz="1400" b="0" i="0" u="none" strike="noStrike" cap="none">
              <a:solidFill>
                <a:schemeClr val="dk1"/>
              </a:solidFill>
              <a:latin typeface="Calibri"/>
              <a:ea typeface="Calibri"/>
              <a:cs typeface="Calibri"/>
              <a:sym typeface="Calibri"/>
            </a:endParaRPr>
          </a:p>
        </p:txBody>
      </p:sp>
      <p:sp>
        <p:nvSpPr>
          <p:cNvPr id="47" name="Google Shape;553;p15">
            <a:extLst>
              <a:ext uri="{FF2B5EF4-FFF2-40B4-BE49-F238E27FC236}">
                <a16:creationId xmlns:a16="http://schemas.microsoft.com/office/drawing/2014/main" id="{79CF6320-F80B-79AC-D8A0-F0C684E26422}"/>
              </a:ext>
            </a:extLst>
          </p:cNvPr>
          <p:cNvSpPr/>
          <p:nvPr/>
        </p:nvSpPr>
        <p:spPr>
          <a:xfrm>
            <a:off x="1897911" y="3698744"/>
            <a:ext cx="2395728" cy="658368"/>
          </a:xfrm>
          <a:prstGeom prst="rect">
            <a:avLst/>
          </a:prstGeom>
          <a:noFill/>
          <a:ln>
            <a:noFill/>
          </a:ln>
        </p:spPr>
        <p:txBody>
          <a:bodyPr spcFirstLastPara="1" wrap="square" lIns="0" tIns="0" rIns="0" bIns="0" anchor="ctr" anchorCtr="0">
            <a:noAutofit/>
          </a:bodyPr>
          <a:lstStyle/>
          <a:p>
            <a:pPr marL="0" marR="0" lvl="0" indent="0" algn="l" rtl="0">
              <a:lnSpc>
                <a:spcPct val="116666"/>
              </a:lnSpc>
              <a:spcBef>
                <a:spcPts val="0"/>
              </a:spcBef>
              <a:spcAft>
                <a:spcPts val="0"/>
              </a:spcAft>
              <a:buClr>
                <a:srgbClr val="5C6470"/>
              </a:buClr>
              <a:buSzPts val="900"/>
              <a:buFont typeface="Calibri"/>
              <a:buNone/>
            </a:pPr>
            <a:r>
              <a:rPr lang="en-US" sz="1400" b="0" i="0" u="none" strike="noStrike" cap="none">
                <a:solidFill>
                  <a:srgbClr val="5C6470"/>
                </a:solidFill>
                <a:latin typeface="Calibri"/>
                <a:ea typeface="Calibri"/>
                <a:cs typeface="Calibri"/>
                <a:sym typeface="Calibri"/>
              </a:rPr>
              <a:t>NL is ambiguous: blend dialogue with structured, action-oriented interfaces.</a:t>
            </a:r>
            <a:endParaRPr sz="1400" b="0" i="0" u="none" strike="noStrike" cap="none">
              <a:solidFill>
                <a:schemeClr val="dk1"/>
              </a:solidFill>
              <a:latin typeface="Calibri"/>
              <a:ea typeface="Calibri"/>
              <a:cs typeface="Calibri"/>
              <a:sym typeface="Calibri"/>
            </a:endParaRPr>
          </a:p>
        </p:txBody>
      </p:sp>
      <p:sp>
        <p:nvSpPr>
          <p:cNvPr id="48" name="Google Shape;554;p15">
            <a:extLst>
              <a:ext uri="{FF2B5EF4-FFF2-40B4-BE49-F238E27FC236}">
                <a16:creationId xmlns:a16="http://schemas.microsoft.com/office/drawing/2014/main" id="{A765ABAB-4FDA-E4AC-D41A-BAA3AEE155FE}"/>
              </a:ext>
            </a:extLst>
          </p:cNvPr>
          <p:cNvSpPr/>
          <p:nvPr/>
        </p:nvSpPr>
        <p:spPr>
          <a:xfrm>
            <a:off x="4558815" y="3076952"/>
            <a:ext cx="2679192" cy="1353312"/>
          </a:xfrm>
          <a:prstGeom prst="roundRect">
            <a:avLst>
              <a:gd name="adj" fmla="val 4730"/>
            </a:avLst>
          </a:prstGeom>
          <a:solidFill>
            <a:srgbClr val="F5F1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555;p15">
            <a:extLst>
              <a:ext uri="{FF2B5EF4-FFF2-40B4-BE49-F238E27FC236}">
                <a16:creationId xmlns:a16="http://schemas.microsoft.com/office/drawing/2014/main" id="{255C0A4D-8E53-1FF7-71D0-87C7D9531E1D}"/>
              </a:ext>
            </a:extLst>
          </p:cNvPr>
          <p:cNvSpPr/>
          <p:nvPr/>
        </p:nvSpPr>
        <p:spPr>
          <a:xfrm>
            <a:off x="4705119" y="3214112"/>
            <a:ext cx="329184" cy="329184"/>
          </a:xfrm>
          <a:prstGeom prst="roundRect">
            <a:avLst>
              <a:gd name="adj" fmla="val 28000"/>
            </a:avLst>
          </a:prstGeom>
          <a:solidFill>
            <a:srgbClr val="57068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50" name="Google Shape;556;p15" descr="img/ic_route_w.png">
            <a:extLst>
              <a:ext uri="{FF2B5EF4-FFF2-40B4-BE49-F238E27FC236}">
                <a16:creationId xmlns:a16="http://schemas.microsoft.com/office/drawing/2014/main" id="{71DAC780-5DCB-5536-3010-702A3D892A2D}"/>
              </a:ext>
            </a:extLst>
          </p:cNvPr>
          <p:cNvPicPr preferRelativeResize="0"/>
          <p:nvPr/>
        </p:nvPicPr>
        <p:blipFill rotWithShape="1">
          <a:blip r:embed="rId8">
            <a:alphaModFix/>
          </a:blip>
          <a:srcRect/>
          <a:stretch/>
        </p:blipFill>
        <p:spPr>
          <a:xfrm>
            <a:off x="4784123" y="3293116"/>
            <a:ext cx="171176" cy="171176"/>
          </a:xfrm>
          <a:prstGeom prst="rect">
            <a:avLst/>
          </a:prstGeom>
          <a:noFill/>
          <a:ln>
            <a:noFill/>
          </a:ln>
        </p:spPr>
      </p:pic>
      <p:sp>
        <p:nvSpPr>
          <p:cNvPr id="51" name="Google Shape;557;p15">
            <a:extLst>
              <a:ext uri="{FF2B5EF4-FFF2-40B4-BE49-F238E27FC236}">
                <a16:creationId xmlns:a16="http://schemas.microsoft.com/office/drawing/2014/main" id="{5E0A051C-9E0B-D932-EA34-4F81A4C27168}"/>
              </a:ext>
            </a:extLst>
          </p:cNvPr>
          <p:cNvSpPr/>
          <p:nvPr/>
        </p:nvSpPr>
        <p:spPr>
          <a:xfrm>
            <a:off x="5144031" y="3186680"/>
            <a:ext cx="2057400" cy="457200"/>
          </a:xfrm>
          <a:prstGeom prst="rect">
            <a:avLst/>
          </a:prstGeom>
          <a:noFill/>
          <a:ln>
            <a:noFill/>
          </a:ln>
        </p:spPr>
        <p:txBody>
          <a:bodyPr spcFirstLastPara="1" wrap="square" lIns="0" tIns="0" rIns="0" bIns="0" anchor="ctr" anchorCtr="0">
            <a:noAutofit/>
          </a:bodyPr>
          <a:lstStyle/>
          <a:p>
            <a:pPr marL="0" marR="0" lvl="0" indent="0" algn="l" rtl="0">
              <a:lnSpc>
                <a:spcPct val="109523"/>
              </a:lnSpc>
              <a:spcBef>
                <a:spcPts val="0"/>
              </a:spcBef>
              <a:spcAft>
                <a:spcPts val="0"/>
              </a:spcAft>
              <a:buClr>
                <a:srgbClr val="1B2A4A"/>
              </a:buClr>
              <a:buSzPts val="1050"/>
              <a:buFont typeface="Calibri"/>
              <a:buNone/>
            </a:pPr>
            <a:r>
              <a:rPr lang="en-US" sz="1400" b="1" i="0" u="none" strike="noStrike" cap="none">
                <a:solidFill>
                  <a:srgbClr val="1B2A4A"/>
                </a:solidFill>
                <a:latin typeface="Calibri"/>
                <a:ea typeface="Calibri"/>
                <a:cs typeface="Calibri"/>
                <a:sym typeface="Calibri"/>
              </a:rPr>
              <a:t>Provenance-aware agents</a:t>
            </a:r>
            <a:endParaRPr lang="en-US" sz="1400" b="0" i="0" u="none" strike="noStrike" cap="none">
              <a:solidFill>
                <a:schemeClr val="dk1"/>
              </a:solidFill>
              <a:latin typeface="Calibri"/>
              <a:ea typeface="Calibri"/>
              <a:cs typeface="Calibri"/>
              <a:sym typeface="Calibri"/>
            </a:endParaRPr>
          </a:p>
        </p:txBody>
      </p:sp>
      <p:sp>
        <p:nvSpPr>
          <p:cNvPr id="52" name="Google Shape;558;p15">
            <a:extLst>
              <a:ext uri="{FF2B5EF4-FFF2-40B4-BE49-F238E27FC236}">
                <a16:creationId xmlns:a16="http://schemas.microsoft.com/office/drawing/2014/main" id="{DFCFD692-84A0-7E93-992B-538673123D58}"/>
              </a:ext>
            </a:extLst>
          </p:cNvPr>
          <p:cNvSpPr/>
          <p:nvPr/>
        </p:nvSpPr>
        <p:spPr>
          <a:xfrm>
            <a:off x="4705119" y="3698744"/>
            <a:ext cx="2395728" cy="658368"/>
          </a:xfrm>
          <a:prstGeom prst="rect">
            <a:avLst/>
          </a:prstGeom>
          <a:noFill/>
          <a:ln>
            <a:noFill/>
          </a:ln>
        </p:spPr>
        <p:txBody>
          <a:bodyPr spcFirstLastPara="1" wrap="square" lIns="0" tIns="0" rIns="0" bIns="0" anchor="ctr" anchorCtr="0">
            <a:noAutofit/>
          </a:bodyPr>
          <a:lstStyle/>
          <a:p>
            <a:pPr marL="0" marR="0" lvl="0" indent="0" algn="l" rtl="0">
              <a:lnSpc>
                <a:spcPct val="116666"/>
              </a:lnSpc>
              <a:spcBef>
                <a:spcPts val="0"/>
              </a:spcBef>
              <a:spcAft>
                <a:spcPts val="0"/>
              </a:spcAft>
              <a:buClr>
                <a:srgbClr val="5C6470"/>
              </a:buClr>
              <a:buSzPts val="900"/>
              <a:buFont typeface="Calibri"/>
              <a:buNone/>
            </a:pPr>
            <a:r>
              <a:rPr lang="en-US" sz="1400" b="0" i="0" u="none" strike="noStrike" cap="none">
                <a:solidFill>
                  <a:srgbClr val="5C6470"/>
                </a:solidFill>
                <a:latin typeface="Calibri"/>
                <a:ea typeface="Calibri"/>
                <a:cs typeface="Calibri"/>
                <a:sym typeface="Calibri"/>
              </a:rPr>
              <a:t>Learn user preferences from curation history; explain any output’s lineage.</a:t>
            </a:r>
            <a:endParaRPr sz="1400" b="0" i="0" u="none" strike="noStrike" cap="none">
              <a:solidFill>
                <a:schemeClr val="dk1"/>
              </a:solidFill>
              <a:latin typeface="Calibri"/>
              <a:ea typeface="Calibri"/>
              <a:cs typeface="Calibri"/>
              <a:sym typeface="Calibri"/>
            </a:endParaRPr>
          </a:p>
        </p:txBody>
      </p:sp>
      <p:sp>
        <p:nvSpPr>
          <p:cNvPr id="66" name="TextBox 65">
            <a:extLst>
              <a:ext uri="{FF2B5EF4-FFF2-40B4-BE49-F238E27FC236}">
                <a16:creationId xmlns:a16="http://schemas.microsoft.com/office/drawing/2014/main" id="{A7946FA9-7BE0-5D2C-E78D-34D35FC4111E}"/>
              </a:ext>
            </a:extLst>
          </p:cNvPr>
          <p:cNvSpPr txBox="1"/>
          <p:nvPr/>
        </p:nvSpPr>
        <p:spPr>
          <a:xfrm>
            <a:off x="168064" y="4485128"/>
            <a:ext cx="8871880" cy="261610"/>
          </a:xfrm>
          <a:prstGeom prst="rect">
            <a:avLst/>
          </a:prstGeom>
          <a:noFill/>
        </p:spPr>
        <p:txBody>
          <a:bodyPr wrap="square">
            <a:spAutoFit/>
          </a:bodyPr>
          <a:lstStyle/>
          <a:p>
            <a:r>
              <a:rPr lang="en-US" sz="1100">
                <a:solidFill>
                  <a:schemeClr val="tx2"/>
                </a:solidFill>
              </a:rPr>
              <a:t>*Santos, A. et. al (2025). GDC-SM: The GDC Schema Matching Benchmark (Version 1.0) [Dataset]. Zenodo. </a:t>
            </a:r>
            <a:r>
              <a:rPr lang="en-US" sz="1100">
                <a:solidFill>
                  <a:schemeClr val="tx2"/>
                </a:solidFill>
                <a:hlinkClick r:id="rId9"/>
              </a:rPr>
              <a:t>https://doi.org/10.5281/zenodo.14963588</a:t>
            </a:r>
            <a:endParaRPr lang="en-US" sz="1100">
              <a:solidFill>
                <a:schemeClr val="tx2"/>
              </a:solidFill>
            </a:endParaRPr>
          </a:p>
        </p:txBody>
      </p:sp>
      <p:sp>
        <p:nvSpPr>
          <p:cNvPr id="5" name="TextBox 4">
            <a:extLst>
              <a:ext uri="{FF2B5EF4-FFF2-40B4-BE49-F238E27FC236}">
                <a16:creationId xmlns:a16="http://schemas.microsoft.com/office/drawing/2014/main" id="{3E528491-7E2D-2355-451B-7872E7BE2279}"/>
              </a:ext>
            </a:extLst>
          </p:cNvPr>
          <p:cNvSpPr txBox="1"/>
          <p:nvPr/>
        </p:nvSpPr>
        <p:spPr>
          <a:xfrm>
            <a:off x="457200" y="301752"/>
            <a:ext cx="3840480" cy="169277"/>
          </a:xfrm>
          <a:prstGeom prst="rect">
            <a:avLst/>
          </a:prstGeom>
          <a:noFill/>
        </p:spPr>
        <p:txBody>
          <a:bodyPr wrap="square" lIns="0" tIns="0" rIns="0" bIns="0" anchor="t">
            <a:spAutoFit/>
          </a:bodyPr>
          <a:lstStyle/>
          <a:p>
            <a:pPr algn="l"/>
            <a:r>
              <a:rPr lang="en-US" sz="1100" b="1" i="0" spc="120">
                <a:solidFill>
                  <a:srgbClr val="004791"/>
                </a:solidFill>
                <a:latin typeface="Calibri"/>
              </a:rPr>
              <a:t>THE NEW FRONTIER</a:t>
            </a:r>
            <a:endParaRPr sz="1100" b="1" i="0" spc="120">
              <a:solidFill>
                <a:srgbClr val="004791"/>
              </a:solidFill>
              <a:latin typeface="Calibri"/>
            </a:endParaRPr>
          </a:p>
        </p:txBody>
      </p:sp>
    </p:spTree>
    <p:extLst>
      <p:ext uri="{BB962C8B-B14F-4D97-AF65-F5344CB8AC3E}">
        <p14:creationId xmlns:p14="http://schemas.microsoft.com/office/powerpoint/2010/main" val="2387148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6"/>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7"/>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8"/>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9"/>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40"/>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41"/>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42"/>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43"/>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44"/>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45"/>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46"/>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47"/>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48"/>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49"/>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50"/>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51"/>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5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4" grpId="0"/>
      <p:bldP spid="15" grpId="0"/>
      <p:bldP spid="16" grpId="0" animBg="1"/>
      <p:bldP spid="18" grpId="0" animBg="1"/>
      <p:bldP spid="36" grpId="0"/>
      <p:bldP spid="37" grpId="0"/>
      <p:bldP spid="38" grpId="0" animBg="1"/>
      <p:bldP spid="39" grpId="0" animBg="1"/>
      <p:bldP spid="41" grpId="0"/>
      <p:bldP spid="42" grpId="0"/>
      <p:bldP spid="43" grpId="0" animBg="1"/>
      <p:bldP spid="44" grpId="0" animBg="1"/>
      <p:bldP spid="46" grpId="0"/>
      <p:bldP spid="47" grpId="0"/>
      <p:bldP spid="48" grpId="0" animBg="1"/>
      <p:bldP spid="49" grpId="0" animBg="1"/>
      <p:bldP spid="51" grpId="0"/>
      <p:bldP spid="52" grpId="0"/>
      <p:bldP spid="66" grpId="0"/>
    </p:bldLst>
  </p:timing>
  <p:extLst>
    <p:ext uri="{6950BFC3-D8DA-4A85-94F7-54DA5524770B}">
      <p188:commentRel xmlns:p188="http://schemas.microsoft.com/office/powerpoint/2018/8/main" r:id="rId3"/>
    </p:ext>
  </p:extLst>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301752"/>
            <a:ext cx="3840480" cy="169277"/>
          </a:xfrm>
          <a:prstGeom prst="rect">
            <a:avLst/>
          </a:prstGeom>
          <a:noFill/>
        </p:spPr>
        <p:txBody>
          <a:bodyPr wrap="square" lIns="0" tIns="0" rIns="0" bIns="0" anchor="t">
            <a:spAutoFit/>
          </a:bodyPr>
          <a:lstStyle/>
          <a:p>
            <a:pPr algn="l"/>
            <a:r>
              <a:rPr lang="en-US" sz="1100" b="1" i="0" spc="120">
                <a:solidFill>
                  <a:srgbClr val="004791"/>
                </a:solidFill>
                <a:latin typeface="Calibri"/>
              </a:rPr>
              <a:t>THE NEW FRONTIER</a:t>
            </a:r>
            <a:endParaRPr sz="1100" b="1" i="0" spc="120">
              <a:solidFill>
                <a:srgbClr val="004791"/>
              </a:solidFill>
              <a:latin typeface="Calibri"/>
            </a:endParaRPr>
          </a:p>
        </p:txBody>
      </p:sp>
      <p:sp>
        <p:nvSpPr>
          <p:cNvPr id="3" name="TextBox 2"/>
          <p:cNvSpPr txBox="1"/>
          <p:nvPr/>
        </p:nvSpPr>
        <p:spPr>
          <a:xfrm>
            <a:off x="457200" y="841248"/>
            <a:ext cx="7863840" cy="566928"/>
          </a:xfrm>
          <a:prstGeom prst="rect">
            <a:avLst/>
          </a:prstGeom>
          <a:noFill/>
        </p:spPr>
        <p:txBody>
          <a:bodyPr wrap="square" lIns="0" tIns="0" rIns="0" bIns="0" anchor="ctr">
            <a:spAutoFit/>
          </a:bodyPr>
          <a:lstStyle/>
          <a:p>
            <a:pPr algn="l"/>
            <a:r>
              <a:rPr sz="3200" b="1" i="0">
                <a:solidFill>
                  <a:srgbClr val="1B2A4A"/>
                </a:solidFill>
                <a:latin typeface="Bookman Old Style"/>
              </a:rPr>
              <a:t>Open Problems</a:t>
            </a:r>
          </a:p>
        </p:txBody>
      </p:sp>
      <p:sp>
        <p:nvSpPr>
          <p:cNvPr id="12" name="Rectangle 11"/>
          <p:cNvSpPr/>
          <p:nvPr/>
        </p:nvSpPr>
        <p:spPr>
          <a:xfrm>
            <a:off x="457200" y="4718304"/>
            <a:ext cx="8229600" cy="9144"/>
          </a:xfrm>
          <a:prstGeom prst="rect">
            <a:avLst/>
          </a:prstGeom>
          <a:solidFill>
            <a:srgbClr val="C9C3BB"/>
          </a:solidFill>
          <a:ln>
            <a:noFill/>
          </a:ln>
          <a:effectLst/>
        </p:spPr>
        <p:txBody>
          <a:bodyPr wrap="square" lIns="0" tIns="0" rIns="0" bIns="0" rtlCol="0" anchor="ctr"/>
          <a:lstStyle/>
          <a:p>
            <a:endParaRPr/>
          </a:p>
        </p:txBody>
      </p:sp>
      <p:sp>
        <p:nvSpPr>
          <p:cNvPr id="13" name="TextBox 12"/>
          <p:cNvSpPr txBox="1"/>
          <p:nvPr/>
        </p:nvSpPr>
        <p:spPr>
          <a:xfrm>
            <a:off x="457200" y="4837176"/>
            <a:ext cx="2743200" cy="146304"/>
          </a:xfrm>
          <a:prstGeom prst="rect">
            <a:avLst/>
          </a:prstGeom>
          <a:noFill/>
        </p:spPr>
        <p:txBody>
          <a:bodyPr wrap="square" lIns="0" tIns="0" rIns="0" bIns="0" anchor="ctr">
            <a:spAutoFit/>
          </a:bodyPr>
          <a:lstStyle/>
          <a:p>
            <a:pPr algn="l"/>
            <a:r>
              <a:rPr sz="800" b="1" i="0" spc="100">
                <a:solidFill>
                  <a:srgbClr val="004791"/>
                </a:solidFill>
                <a:latin typeface="Calibri"/>
              </a:rPr>
              <a:t>KTH</a:t>
            </a:r>
            <a:r>
              <a:rPr sz="800" b="0" i="0" spc="100">
                <a:solidFill>
                  <a:srgbClr val="C9C3BB"/>
                </a:solidFill>
                <a:latin typeface="Calibri"/>
              </a:rPr>
              <a:t>  /  </a:t>
            </a:r>
            <a:r>
              <a:rPr sz="800" b="1" i="0" spc="100">
                <a:solidFill>
                  <a:srgbClr val="57068C"/>
                </a:solidFill>
                <a:latin typeface="Calibri"/>
              </a:rPr>
              <a:t>NYU</a:t>
            </a:r>
            <a:r>
              <a:rPr sz="800" b="0" i="0" spc="100">
                <a:solidFill>
                  <a:srgbClr val="C9C3BB"/>
                </a:solidFill>
                <a:latin typeface="Calibri"/>
              </a:rPr>
              <a:t>  /  </a:t>
            </a:r>
            <a:r>
              <a:rPr sz="800" b="1" i="0" spc="100">
                <a:solidFill>
                  <a:srgbClr val="0066B3"/>
                </a:solidFill>
                <a:latin typeface="Calibri"/>
              </a:rPr>
              <a:t>TU Wien</a:t>
            </a:r>
          </a:p>
        </p:txBody>
      </p:sp>
      <p:sp>
        <p:nvSpPr>
          <p:cNvPr id="14" name="TextBox 13"/>
          <p:cNvSpPr txBox="1"/>
          <p:nvPr/>
        </p:nvSpPr>
        <p:spPr>
          <a:xfrm>
            <a:off x="5486400" y="4848772"/>
            <a:ext cx="2743200" cy="123111"/>
          </a:xfrm>
          <a:prstGeom prst="rect">
            <a:avLst/>
          </a:prstGeom>
          <a:noFill/>
        </p:spPr>
        <p:txBody>
          <a:bodyPr wrap="square" lIns="0" tIns="0" rIns="0" bIns="0" anchor="ctr">
            <a:spAutoFit/>
          </a:bodyPr>
          <a:lstStyle/>
          <a:p>
            <a:pPr algn="r"/>
            <a:r>
              <a:rPr lang="en-US" sz="800" b="0" i="0">
                <a:solidFill>
                  <a:srgbClr val="5C6470"/>
                </a:solidFill>
                <a:latin typeface="Calibri"/>
              </a:rPr>
              <a:t>Andra Ionescu</a:t>
            </a:r>
            <a:endParaRPr sz="800" b="0" i="0">
              <a:solidFill>
                <a:srgbClr val="5C6470"/>
              </a:solidFill>
              <a:latin typeface="Calibri"/>
            </a:endParaRPr>
          </a:p>
        </p:txBody>
      </p:sp>
      <p:sp>
        <p:nvSpPr>
          <p:cNvPr id="15" name="TextBox 14"/>
          <p:cNvSpPr txBox="1"/>
          <p:nvPr/>
        </p:nvSpPr>
        <p:spPr>
          <a:xfrm>
            <a:off x="8321040" y="4828032"/>
            <a:ext cx="365760" cy="164592"/>
          </a:xfrm>
          <a:prstGeom prst="rect">
            <a:avLst/>
          </a:prstGeom>
          <a:noFill/>
        </p:spPr>
        <p:txBody>
          <a:bodyPr wrap="square" lIns="0" tIns="0" rIns="0" bIns="0" anchor="ctr">
            <a:spAutoFit/>
          </a:bodyPr>
          <a:lstStyle/>
          <a:p>
            <a:pPr algn="r"/>
            <a:fld id="{00000000-0000-0000-0000-0000000000AA}" type="slidenum">
              <a:rPr lang="en-US" sz="800">
                <a:solidFill>
                  <a:srgbClr val="5C6470"/>
                </a:solidFill>
                <a:latin typeface="Calibri"/>
              </a:rPr>
              <a:t>107</a:t>
            </a:fld>
            <a:endParaRPr lang="en-US" sz="800">
              <a:solidFill>
                <a:srgbClr val="5C6470"/>
              </a:solidFill>
              <a:latin typeface="Calibri"/>
            </a:endParaRPr>
          </a:p>
        </p:txBody>
      </p:sp>
      <p:sp>
        <p:nvSpPr>
          <p:cNvPr id="16" name="Rounded Rectangle 15"/>
          <p:cNvSpPr/>
          <p:nvPr/>
        </p:nvSpPr>
        <p:spPr>
          <a:xfrm>
            <a:off x="457200" y="1899840"/>
            <a:ext cx="237744" cy="237744"/>
          </a:xfrm>
          <a:prstGeom prst="roundRect">
            <a:avLst>
              <a:gd name="adj" fmla="val 28000"/>
            </a:avLst>
          </a:prstGeom>
          <a:solidFill>
            <a:srgbClr val="E0156F"/>
          </a:solidFill>
          <a:ln>
            <a:noFill/>
          </a:ln>
          <a:effectLst/>
        </p:spPr>
        <p:txBody>
          <a:bodyPr wrap="square" lIns="0" tIns="0" rIns="0" bIns="0" rtlCol="0" anchor="ctr"/>
          <a:lstStyle/>
          <a:p>
            <a:endParaRPr/>
          </a:p>
        </p:txBody>
      </p:sp>
      <p:sp>
        <p:nvSpPr>
          <p:cNvPr id="17" name="TextBox 16"/>
          <p:cNvSpPr txBox="1"/>
          <p:nvPr/>
        </p:nvSpPr>
        <p:spPr>
          <a:xfrm>
            <a:off x="457200" y="1899840"/>
            <a:ext cx="237744" cy="237744"/>
          </a:xfrm>
          <a:prstGeom prst="rect">
            <a:avLst/>
          </a:prstGeom>
          <a:noFill/>
        </p:spPr>
        <p:txBody>
          <a:bodyPr wrap="square" lIns="0" tIns="0" rIns="0" bIns="0" anchor="ctr">
            <a:spAutoFit/>
          </a:bodyPr>
          <a:lstStyle/>
          <a:p>
            <a:pPr algn="ctr"/>
            <a:r>
              <a:rPr sz="950" b="1" i="0">
                <a:solidFill>
                  <a:srgbClr val="FFFFFF"/>
                </a:solidFill>
                <a:latin typeface="Calibri"/>
              </a:rPr>
              <a:t>1</a:t>
            </a:r>
          </a:p>
        </p:txBody>
      </p:sp>
      <p:sp>
        <p:nvSpPr>
          <p:cNvPr id="18" name="TextBox 17"/>
          <p:cNvSpPr txBox="1"/>
          <p:nvPr/>
        </p:nvSpPr>
        <p:spPr>
          <a:xfrm>
            <a:off x="804672" y="1828800"/>
            <a:ext cx="7863840" cy="215444"/>
          </a:xfrm>
          <a:prstGeom prst="rect">
            <a:avLst/>
          </a:prstGeom>
          <a:noFill/>
        </p:spPr>
        <p:txBody>
          <a:bodyPr wrap="square" lIns="0" tIns="0" rIns="0" bIns="0" anchor="t">
            <a:spAutoFit/>
          </a:bodyPr>
          <a:lstStyle/>
          <a:p>
            <a:pPr algn="l"/>
            <a:r>
              <a:rPr lang="en-US" sz="1400" b="1" i="0">
                <a:solidFill>
                  <a:srgbClr val="1B2A4A"/>
                </a:solidFill>
                <a:latin typeface="Calibri"/>
              </a:rPr>
              <a:t>Provenance tracking</a:t>
            </a:r>
            <a:endParaRPr sz="1400" b="1" i="0">
              <a:solidFill>
                <a:srgbClr val="1B2A4A"/>
              </a:solidFill>
              <a:latin typeface="Calibri"/>
            </a:endParaRPr>
          </a:p>
        </p:txBody>
      </p:sp>
      <p:sp>
        <p:nvSpPr>
          <p:cNvPr id="19" name="TextBox 18"/>
          <p:cNvSpPr txBox="1"/>
          <p:nvPr/>
        </p:nvSpPr>
        <p:spPr>
          <a:xfrm>
            <a:off x="804672" y="2037704"/>
            <a:ext cx="7863840" cy="176843"/>
          </a:xfrm>
          <a:prstGeom prst="rect">
            <a:avLst/>
          </a:prstGeom>
          <a:noFill/>
        </p:spPr>
        <p:txBody>
          <a:bodyPr wrap="square" lIns="0" tIns="0" rIns="0" bIns="0" anchor="t">
            <a:spAutoFit/>
          </a:bodyPr>
          <a:lstStyle/>
          <a:p>
            <a:pPr algn="l">
              <a:lnSpc>
                <a:spcPct val="110000"/>
              </a:lnSpc>
            </a:pPr>
            <a:r>
              <a:rPr lang="en-US" sz="1100">
                <a:solidFill>
                  <a:srgbClr val="5C6470"/>
                </a:solidFill>
                <a:latin typeface="Calibri"/>
              </a:rPr>
              <a:t>Mapping provenance, data provenance </a:t>
            </a:r>
            <a:endParaRPr sz="1100" b="0" i="0">
              <a:solidFill>
                <a:srgbClr val="5C6470"/>
              </a:solidFill>
              <a:latin typeface="Calibri"/>
            </a:endParaRPr>
          </a:p>
        </p:txBody>
      </p:sp>
      <p:sp>
        <p:nvSpPr>
          <p:cNvPr id="20" name="Rounded Rectangle 19"/>
          <p:cNvSpPr/>
          <p:nvPr/>
        </p:nvSpPr>
        <p:spPr>
          <a:xfrm>
            <a:off x="457200" y="2526200"/>
            <a:ext cx="237744" cy="237744"/>
          </a:xfrm>
          <a:prstGeom prst="roundRect">
            <a:avLst>
              <a:gd name="adj" fmla="val 28000"/>
            </a:avLst>
          </a:prstGeom>
          <a:solidFill>
            <a:srgbClr val="004791"/>
          </a:solidFill>
          <a:ln>
            <a:noFill/>
          </a:ln>
          <a:effectLst/>
        </p:spPr>
        <p:txBody>
          <a:bodyPr wrap="square" lIns="0" tIns="0" rIns="0" bIns="0" rtlCol="0" anchor="ctr"/>
          <a:lstStyle/>
          <a:p>
            <a:endParaRPr/>
          </a:p>
        </p:txBody>
      </p:sp>
      <p:sp>
        <p:nvSpPr>
          <p:cNvPr id="21" name="TextBox 20"/>
          <p:cNvSpPr txBox="1"/>
          <p:nvPr/>
        </p:nvSpPr>
        <p:spPr>
          <a:xfrm>
            <a:off x="457200" y="2526200"/>
            <a:ext cx="237744" cy="237744"/>
          </a:xfrm>
          <a:prstGeom prst="rect">
            <a:avLst/>
          </a:prstGeom>
          <a:noFill/>
        </p:spPr>
        <p:txBody>
          <a:bodyPr wrap="square" lIns="0" tIns="0" rIns="0" bIns="0" anchor="ctr">
            <a:spAutoFit/>
          </a:bodyPr>
          <a:lstStyle/>
          <a:p>
            <a:pPr algn="ctr"/>
            <a:r>
              <a:rPr sz="950" b="1" i="0">
                <a:solidFill>
                  <a:srgbClr val="FFFFFF"/>
                </a:solidFill>
                <a:latin typeface="Calibri"/>
              </a:rPr>
              <a:t>2</a:t>
            </a:r>
          </a:p>
        </p:txBody>
      </p:sp>
      <p:sp>
        <p:nvSpPr>
          <p:cNvPr id="22" name="TextBox 21"/>
          <p:cNvSpPr txBox="1"/>
          <p:nvPr/>
        </p:nvSpPr>
        <p:spPr>
          <a:xfrm>
            <a:off x="804672" y="2455160"/>
            <a:ext cx="7863840" cy="215444"/>
          </a:xfrm>
          <a:prstGeom prst="rect">
            <a:avLst/>
          </a:prstGeom>
          <a:noFill/>
        </p:spPr>
        <p:txBody>
          <a:bodyPr wrap="square" lIns="0" tIns="0" rIns="0" bIns="0" anchor="t">
            <a:spAutoFit/>
          </a:bodyPr>
          <a:lstStyle/>
          <a:p>
            <a:pPr algn="l"/>
            <a:r>
              <a:rPr lang="en-US" sz="1400" b="1" i="0">
                <a:solidFill>
                  <a:srgbClr val="1B2A4A"/>
                </a:solidFill>
                <a:latin typeface="Calibri"/>
              </a:rPr>
              <a:t>Federated, privacy preserving mapping </a:t>
            </a:r>
            <a:endParaRPr sz="1400" b="1" i="0">
              <a:solidFill>
                <a:srgbClr val="1B2A4A"/>
              </a:solidFill>
              <a:latin typeface="Calibri"/>
            </a:endParaRPr>
          </a:p>
        </p:txBody>
      </p:sp>
      <p:sp>
        <p:nvSpPr>
          <p:cNvPr id="24" name="Rounded Rectangle 23"/>
          <p:cNvSpPr/>
          <p:nvPr/>
        </p:nvSpPr>
        <p:spPr>
          <a:xfrm>
            <a:off x="457200" y="3091019"/>
            <a:ext cx="237744" cy="237744"/>
          </a:xfrm>
          <a:prstGeom prst="roundRect">
            <a:avLst>
              <a:gd name="adj" fmla="val 28000"/>
            </a:avLst>
          </a:prstGeom>
          <a:solidFill>
            <a:srgbClr val="57068C"/>
          </a:solidFill>
          <a:ln>
            <a:noFill/>
          </a:ln>
          <a:effectLst/>
        </p:spPr>
        <p:txBody>
          <a:bodyPr wrap="square" lIns="0" tIns="0" rIns="0" bIns="0" rtlCol="0" anchor="ctr"/>
          <a:lstStyle/>
          <a:p>
            <a:endParaRPr/>
          </a:p>
        </p:txBody>
      </p:sp>
      <p:sp>
        <p:nvSpPr>
          <p:cNvPr id="25" name="TextBox 24"/>
          <p:cNvSpPr txBox="1"/>
          <p:nvPr/>
        </p:nvSpPr>
        <p:spPr>
          <a:xfrm>
            <a:off x="457200" y="3091019"/>
            <a:ext cx="237744" cy="237744"/>
          </a:xfrm>
          <a:prstGeom prst="rect">
            <a:avLst/>
          </a:prstGeom>
          <a:noFill/>
        </p:spPr>
        <p:txBody>
          <a:bodyPr wrap="square" lIns="0" tIns="0" rIns="0" bIns="0" anchor="ctr">
            <a:spAutoFit/>
          </a:bodyPr>
          <a:lstStyle/>
          <a:p>
            <a:pPr algn="ctr"/>
            <a:r>
              <a:rPr sz="950" b="1" i="0">
                <a:solidFill>
                  <a:srgbClr val="FFFFFF"/>
                </a:solidFill>
                <a:latin typeface="Calibri"/>
              </a:rPr>
              <a:t>3</a:t>
            </a:r>
          </a:p>
        </p:txBody>
      </p:sp>
      <p:sp>
        <p:nvSpPr>
          <p:cNvPr id="26" name="TextBox 25"/>
          <p:cNvSpPr txBox="1"/>
          <p:nvPr/>
        </p:nvSpPr>
        <p:spPr>
          <a:xfrm>
            <a:off x="804672" y="3019979"/>
            <a:ext cx="7863840" cy="215444"/>
          </a:xfrm>
          <a:prstGeom prst="rect">
            <a:avLst/>
          </a:prstGeom>
          <a:noFill/>
        </p:spPr>
        <p:txBody>
          <a:bodyPr wrap="square" lIns="0" tIns="0" rIns="0" bIns="0" anchor="t">
            <a:spAutoFit/>
          </a:bodyPr>
          <a:lstStyle/>
          <a:p>
            <a:pPr algn="l"/>
            <a:r>
              <a:rPr lang="en-US" sz="1400" b="1" i="0">
                <a:solidFill>
                  <a:srgbClr val="1B2A4A"/>
                </a:solidFill>
                <a:latin typeface="Calibri"/>
              </a:rPr>
              <a:t>Quantifying semantic loss</a:t>
            </a:r>
            <a:endParaRPr sz="1400" b="1" i="0">
              <a:solidFill>
                <a:srgbClr val="1B2A4A"/>
              </a:solidFill>
              <a:latin typeface="Calibri"/>
            </a:endParaRPr>
          </a:p>
        </p:txBody>
      </p:sp>
      <p:sp>
        <p:nvSpPr>
          <p:cNvPr id="27" name="TextBox 26"/>
          <p:cNvSpPr txBox="1"/>
          <p:nvPr/>
        </p:nvSpPr>
        <p:spPr>
          <a:xfrm>
            <a:off x="804672" y="3228883"/>
            <a:ext cx="7863840" cy="176843"/>
          </a:xfrm>
          <a:prstGeom prst="rect">
            <a:avLst/>
          </a:prstGeom>
          <a:noFill/>
        </p:spPr>
        <p:txBody>
          <a:bodyPr wrap="square" lIns="0" tIns="0" rIns="0" bIns="0" anchor="t">
            <a:spAutoFit/>
          </a:bodyPr>
          <a:lstStyle/>
          <a:p>
            <a:pPr algn="l">
              <a:lnSpc>
                <a:spcPct val="110000"/>
              </a:lnSpc>
            </a:pPr>
            <a:r>
              <a:rPr lang="en-US" sz="1100" b="0" i="0">
                <a:solidFill>
                  <a:srgbClr val="5C6470"/>
                </a:solidFill>
                <a:latin typeface="Calibri"/>
              </a:rPr>
              <a:t>What is the value of the data </a:t>
            </a:r>
            <a:r>
              <a:rPr lang="en-US" sz="1100">
                <a:solidFill>
                  <a:srgbClr val="5C6470"/>
                </a:solidFill>
                <a:latin typeface="Calibri"/>
              </a:rPr>
              <a:t>that is not mapped?</a:t>
            </a:r>
            <a:endParaRPr sz="1100" b="0" i="0">
              <a:solidFill>
                <a:srgbClr val="5C6470"/>
              </a:solidFill>
              <a:latin typeface="Calibri"/>
            </a:endParaRPr>
          </a:p>
        </p:txBody>
      </p:sp>
      <p:sp>
        <p:nvSpPr>
          <p:cNvPr id="6" name="TextBox 5">
            <a:extLst>
              <a:ext uri="{FF2B5EF4-FFF2-40B4-BE49-F238E27FC236}">
                <a16:creationId xmlns:a16="http://schemas.microsoft.com/office/drawing/2014/main" id="{09252C4B-21DF-2F77-2D54-DD5B855BFEA8}"/>
              </a:ext>
            </a:extLst>
          </p:cNvPr>
          <p:cNvSpPr txBox="1"/>
          <p:nvPr/>
        </p:nvSpPr>
        <p:spPr>
          <a:xfrm>
            <a:off x="804672" y="2664064"/>
            <a:ext cx="7863840" cy="176843"/>
          </a:xfrm>
          <a:prstGeom prst="rect">
            <a:avLst/>
          </a:prstGeom>
          <a:noFill/>
        </p:spPr>
        <p:txBody>
          <a:bodyPr wrap="square" lIns="0" tIns="0" rIns="0" bIns="0" anchor="t">
            <a:spAutoFit/>
          </a:bodyPr>
          <a:lstStyle/>
          <a:p>
            <a:pPr algn="l">
              <a:lnSpc>
                <a:spcPct val="110000"/>
              </a:lnSpc>
            </a:pPr>
            <a:r>
              <a:rPr lang="en-US" sz="1100">
                <a:solidFill>
                  <a:srgbClr val="5C6470"/>
                </a:solidFill>
                <a:latin typeface="Calibri"/>
              </a:rPr>
              <a:t>Multi-site clinical data </a:t>
            </a:r>
            <a:endParaRPr sz="1100" b="0" i="0">
              <a:solidFill>
                <a:srgbClr val="5C6470"/>
              </a:solidFill>
              <a:latin typeface="Calibri"/>
            </a:endParaRPr>
          </a:p>
        </p:txBody>
      </p:sp>
    </p:spTree>
    <p:extLst>
      <p:ext uri="{BB962C8B-B14F-4D97-AF65-F5344CB8AC3E}">
        <p14:creationId xmlns:p14="http://schemas.microsoft.com/office/powerpoint/2010/main" val="4207710835"/>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DFD73BDA-6EE6-FF22-0D41-AA4350F01615}"/>
            </a:ext>
          </a:extLst>
        </p:cNvPr>
        <p:cNvGrpSpPr/>
        <p:nvPr/>
      </p:nvGrpSpPr>
      <p:grpSpPr>
        <a:xfrm>
          <a:off x="0" y="0"/>
          <a:ext cx="0" cy="0"/>
          <a:chOff x="0" y="0"/>
          <a:chExt cx="0" cy="0"/>
        </a:xfrm>
      </p:grpSpPr>
      <p:sp>
        <p:nvSpPr>
          <p:cNvPr id="20" name="Text 17">
            <a:extLst>
              <a:ext uri="{FF2B5EF4-FFF2-40B4-BE49-F238E27FC236}">
                <a16:creationId xmlns:a16="http://schemas.microsoft.com/office/drawing/2014/main" id="{0E7614B4-5168-180E-8D14-BD46EE9B0463}"/>
              </a:ext>
            </a:extLst>
          </p:cNvPr>
          <p:cNvSpPr/>
          <p:nvPr/>
        </p:nvSpPr>
        <p:spPr>
          <a:xfrm>
            <a:off x="457200" y="4832604"/>
            <a:ext cx="2743200" cy="146304"/>
          </a:xfrm>
          <a:prstGeom prst="rect">
            <a:avLst/>
          </a:prstGeom>
          <a:noFill/>
          <a:ln/>
        </p:spPr>
        <p:txBody>
          <a:bodyPr wrap="square" lIns="0" tIns="0" rIns="0" bIns="0" rtlCol="0" anchor="ctr"/>
          <a:lstStyle/>
          <a:p>
            <a:pPr marL="0" indent="0" algn="l">
              <a:buNone/>
            </a:pPr>
            <a:r>
              <a:rPr lang="en-US" sz="800" b="1" kern="0" spc="100">
                <a:solidFill>
                  <a:srgbClr val="004791"/>
                </a:solidFill>
                <a:latin typeface="Calibri" pitchFamily="34" charset="0"/>
                <a:ea typeface="Calibri" pitchFamily="34" charset="-122"/>
                <a:cs typeface="Calibri" pitchFamily="34" charset="-120"/>
              </a:rPr>
              <a:t>KTH</a:t>
            </a:r>
            <a:r>
              <a:rPr lang="en-US" sz="800" kern="0" spc="100">
                <a:solidFill>
                  <a:srgbClr val="C9C3BB"/>
                </a:solidFill>
                <a:latin typeface="Calibri" pitchFamily="34" charset="0"/>
                <a:ea typeface="Calibri" pitchFamily="34" charset="-122"/>
                <a:cs typeface="Calibri" pitchFamily="34" charset="-120"/>
              </a:rPr>
              <a:t>  /  </a:t>
            </a:r>
            <a:r>
              <a:rPr lang="en-US" sz="800" b="1" kern="0" spc="100">
                <a:solidFill>
                  <a:srgbClr val="57068C"/>
                </a:solidFill>
                <a:latin typeface="Calibri" pitchFamily="34" charset="0"/>
                <a:ea typeface="Calibri" pitchFamily="34" charset="-122"/>
                <a:cs typeface="Calibri" pitchFamily="34" charset="-120"/>
              </a:rPr>
              <a:t>NYU</a:t>
            </a:r>
            <a:r>
              <a:rPr lang="en-US" sz="800" kern="0" spc="100">
                <a:solidFill>
                  <a:srgbClr val="C9C3BB"/>
                </a:solidFill>
                <a:latin typeface="Calibri" pitchFamily="34" charset="0"/>
                <a:ea typeface="Calibri" pitchFamily="34" charset="-122"/>
                <a:cs typeface="Calibri" pitchFamily="34" charset="-120"/>
              </a:rPr>
              <a:t>  /  </a:t>
            </a:r>
            <a:r>
              <a:rPr lang="en-US" sz="800" b="1" kern="0" spc="100">
                <a:solidFill>
                  <a:srgbClr val="0066B3"/>
                </a:solidFill>
                <a:latin typeface="Calibri" pitchFamily="34" charset="0"/>
                <a:ea typeface="Calibri" pitchFamily="34" charset="-122"/>
                <a:cs typeface="Calibri" pitchFamily="34" charset="-120"/>
              </a:rPr>
              <a:t>TU Wien</a:t>
            </a:r>
            <a:endParaRPr lang="en-US" sz="800"/>
          </a:p>
        </p:txBody>
      </p:sp>
      <p:sp>
        <p:nvSpPr>
          <p:cNvPr id="21" name="Text 18">
            <a:extLst>
              <a:ext uri="{FF2B5EF4-FFF2-40B4-BE49-F238E27FC236}">
                <a16:creationId xmlns:a16="http://schemas.microsoft.com/office/drawing/2014/main" id="{01430535-923A-3ECC-C5DD-8B478172A42F}"/>
              </a:ext>
            </a:extLst>
          </p:cNvPr>
          <p:cNvSpPr/>
          <p:nvPr/>
        </p:nvSpPr>
        <p:spPr>
          <a:xfrm>
            <a:off x="5486400" y="4823460"/>
            <a:ext cx="2743200" cy="164592"/>
          </a:xfrm>
          <a:prstGeom prst="rect">
            <a:avLst/>
          </a:prstGeom>
          <a:noFill/>
          <a:ln/>
        </p:spPr>
        <p:txBody>
          <a:bodyPr wrap="square" lIns="0" tIns="0" rIns="0" bIns="0" rtlCol="0" anchor="ctr"/>
          <a:lstStyle/>
          <a:p>
            <a:pPr algn="r"/>
            <a:r>
              <a:rPr lang="en-US" sz="800">
                <a:solidFill>
                  <a:srgbClr val="5C6470"/>
                </a:solidFill>
                <a:latin typeface="Calibri"/>
                <a:ea typeface="Calibri"/>
                <a:cs typeface="Calibri"/>
              </a:rPr>
              <a:t>Katja Hose</a:t>
            </a:r>
          </a:p>
        </p:txBody>
      </p:sp>
      <p:sp>
        <p:nvSpPr>
          <p:cNvPr id="22" name="Text 19">
            <a:extLst>
              <a:ext uri="{FF2B5EF4-FFF2-40B4-BE49-F238E27FC236}">
                <a16:creationId xmlns:a16="http://schemas.microsoft.com/office/drawing/2014/main" id="{CCFA2831-E41E-1DFB-EE8D-2AA97A059B88}"/>
              </a:ext>
            </a:extLst>
          </p:cNvPr>
          <p:cNvSpPr/>
          <p:nvPr/>
        </p:nvSpPr>
        <p:spPr>
          <a:xfrm>
            <a:off x="8321040" y="4823460"/>
            <a:ext cx="365760" cy="164592"/>
          </a:xfrm>
          <a:prstGeom prst="rect">
            <a:avLst/>
          </a:prstGeom>
          <a:noFill/>
          <a:ln/>
        </p:spPr>
        <p:txBody>
          <a:bodyPr wrap="square" lIns="0" tIns="0" rIns="0" bIns="0" rtlCol="0" anchor="ctr"/>
          <a:lstStyle/>
          <a:p>
            <a:pPr marL="0" indent="0" algn="r">
              <a:buNone/>
            </a:pPr>
            <a:fld id="{00000000-0000-0000-0000-000000000039}" type="slidenum">
              <a:rPr lang="en-US" sz="800">
                <a:solidFill>
                  <a:srgbClr val="5C6470"/>
                </a:solidFill>
                <a:latin typeface="Calibri" pitchFamily="34" charset="0"/>
                <a:ea typeface="Calibri" pitchFamily="34" charset="-122"/>
                <a:cs typeface="Calibri" pitchFamily="34" charset="-120"/>
              </a:rPr>
              <a:t>108</a:t>
            </a:fld>
            <a:endParaRPr lang="en-US" sz="800"/>
          </a:p>
        </p:txBody>
      </p:sp>
      <p:sp>
        <p:nvSpPr>
          <p:cNvPr id="23" name="Footer Divider">
            <a:extLst>
              <a:ext uri="{FF2B5EF4-FFF2-40B4-BE49-F238E27FC236}">
                <a16:creationId xmlns:a16="http://schemas.microsoft.com/office/drawing/2014/main" id="{F7B11C00-9EE7-D58D-442D-34E75391BB0D}"/>
              </a:ext>
            </a:extLst>
          </p:cNvPr>
          <p:cNvSpPr/>
          <p:nvPr/>
        </p:nvSpPr>
        <p:spPr>
          <a:xfrm>
            <a:off x="457200" y="4721380"/>
            <a:ext cx="8229600" cy="9525"/>
          </a:xfrm>
          <a:prstGeom prst="rect">
            <a:avLst/>
          </a:prstGeom>
          <a:solidFill>
            <a:srgbClr val="C9C3BB"/>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SE"/>
          </a:p>
        </p:txBody>
      </p:sp>
      <p:pic>
        <p:nvPicPr>
          <p:cNvPr id="3" name="Picture 2">
            <a:extLst>
              <a:ext uri="{FF2B5EF4-FFF2-40B4-BE49-F238E27FC236}">
                <a16:creationId xmlns:a16="http://schemas.microsoft.com/office/drawing/2014/main" id="{9CD4373C-8BC2-3E53-B201-FF908618D505}"/>
              </a:ext>
            </a:extLst>
          </p:cNvPr>
          <p:cNvPicPr>
            <a:picLocks noChangeAspect="1"/>
          </p:cNvPicPr>
          <p:nvPr/>
        </p:nvPicPr>
        <p:blipFill>
          <a:blip r:embed="rId3"/>
          <a:stretch>
            <a:fillRect/>
          </a:stretch>
        </p:blipFill>
        <p:spPr>
          <a:xfrm>
            <a:off x="3638047" y="1419957"/>
            <a:ext cx="5332073" cy="2984989"/>
          </a:xfrm>
          <a:prstGeom prst="rect">
            <a:avLst/>
          </a:prstGeom>
        </p:spPr>
      </p:pic>
      <p:sp>
        <p:nvSpPr>
          <p:cNvPr id="9" name="Text 7">
            <a:extLst>
              <a:ext uri="{FF2B5EF4-FFF2-40B4-BE49-F238E27FC236}">
                <a16:creationId xmlns:a16="http://schemas.microsoft.com/office/drawing/2014/main" id="{280CCFFD-4710-B9B0-25D4-5F33DB335B65}"/>
              </a:ext>
            </a:extLst>
          </p:cNvPr>
          <p:cNvSpPr/>
          <p:nvPr/>
        </p:nvSpPr>
        <p:spPr>
          <a:xfrm>
            <a:off x="457200" y="868680"/>
            <a:ext cx="7772400" cy="822960"/>
          </a:xfrm>
          <a:prstGeom prst="rect">
            <a:avLst/>
          </a:prstGeom>
          <a:noFill/>
          <a:ln/>
        </p:spPr>
        <p:txBody>
          <a:bodyPr wrap="square" lIns="0" tIns="0" rIns="0" bIns="0" rtlCol="0" anchor="ctr"/>
          <a:lstStyle/>
          <a:p>
            <a:r>
              <a:rPr lang="en-US" sz="3600" b="1">
                <a:solidFill>
                  <a:srgbClr val="1B2A4A"/>
                </a:solidFill>
                <a:latin typeface="Bookman Old Style"/>
              </a:rPr>
              <a:t>Traditional Health Data Integration</a:t>
            </a:r>
          </a:p>
        </p:txBody>
      </p:sp>
      <p:sp>
        <p:nvSpPr>
          <p:cNvPr id="11" name="Text 9">
            <a:extLst>
              <a:ext uri="{FF2B5EF4-FFF2-40B4-BE49-F238E27FC236}">
                <a16:creationId xmlns:a16="http://schemas.microsoft.com/office/drawing/2014/main" id="{3E82B5BC-9FD7-E450-459D-BC5E234C81E7}"/>
              </a:ext>
            </a:extLst>
          </p:cNvPr>
          <p:cNvSpPr/>
          <p:nvPr/>
        </p:nvSpPr>
        <p:spPr>
          <a:xfrm>
            <a:off x="457200" y="2132158"/>
            <a:ext cx="4754880" cy="2103120"/>
          </a:xfrm>
          <a:prstGeom prst="rect">
            <a:avLst/>
          </a:prstGeom>
          <a:noFill/>
          <a:ln/>
        </p:spPr>
        <p:txBody>
          <a:bodyPr wrap="square" lIns="0" tIns="0" rIns="0" bIns="0" rtlCol="0" anchor="t"/>
          <a:lstStyle/>
          <a:p>
            <a:pPr>
              <a:lnSpc>
                <a:spcPts val="2200"/>
              </a:lnSpc>
              <a:spcAft>
                <a:spcPts val="1000"/>
              </a:spcAft>
              <a:buSzPct val="100000"/>
            </a:pPr>
            <a:r>
              <a:rPr lang="en-US" sz="1400">
                <a:solidFill>
                  <a:srgbClr val="1B2330"/>
                </a:solidFill>
                <a:ea typeface="+mn-lt"/>
                <a:cs typeface="+mn-lt"/>
              </a:rPr>
              <a:t>Central component</a:t>
            </a:r>
            <a:endParaRPr lang="en-US" sz="1400">
              <a:ea typeface="Calibri"/>
              <a:cs typeface="Calibri"/>
            </a:endParaRPr>
          </a:p>
          <a:p>
            <a:pPr marL="342900" indent="-342900">
              <a:spcAft>
                <a:spcPts val="600"/>
              </a:spcAft>
              <a:buSzPct val="100000"/>
              <a:buFont typeface="Arial"/>
              <a:buChar char="•"/>
            </a:pPr>
            <a:r>
              <a:rPr lang="en-US" sz="1400">
                <a:solidFill>
                  <a:srgbClr val="1B2330"/>
                </a:solidFill>
                <a:latin typeface="Calibri"/>
                <a:ea typeface="+mn-lt"/>
                <a:cs typeface="Calibri"/>
              </a:rPr>
              <a:t>Single point of failure</a:t>
            </a:r>
            <a:endParaRPr lang="en-US" sz="1400">
              <a:ea typeface="Calibri"/>
              <a:cs typeface="Calibri"/>
            </a:endParaRPr>
          </a:p>
          <a:p>
            <a:pPr marL="342900" indent="-342900">
              <a:spcAft>
                <a:spcPts val="600"/>
              </a:spcAft>
              <a:buSzPct val="100000"/>
              <a:buFont typeface="Arial"/>
              <a:buChar char="•"/>
            </a:pPr>
            <a:r>
              <a:rPr lang="en-US" sz="1400">
                <a:solidFill>
                  <a:srgbClr val="1B2330"/>
                </a:solidFill>
                <a:ea typeface="+mn-lt"/>
                <a:cs typeface="+mn-lt"/>
              </a:rPr>
              <a:t>Mapping data to a common schema</a:t>
            </a:r>
          </a:p>
          <a:p>
            <a:pPr marL="342900" indent="-342900">
              <a:spcAft>
                <a:spcPts val="600"/>
              </a:spcAft>
              <a:buSzPct val="100000"/>
              <a:buFont typeface="Arial"/>
              <a:buChar char="•"/>
            </a:pPr>
            <a:r>
              <a:rPr lang="en-US" sz="1400">
                <a:solidFill>
                  <a:srgbClr val="1B2330"/>
                </a:solidFill>
                <a:ea typeface="Calibri"/>
                <a:cs typeface="Calibri"/>
              </a:rPr>
              <a:t>Data harmonization and imputation</a:t>
            </a:r>
          </a:p>
          <a:p>
            <a:pPr marL="342900" indent="-342900">
              <a:spcAft>
                <a:spcPts val="600"/>
              </a:spcAft>
              <a:buSzPct val="100000"/>
              <a:buFont typeface="Arial"/>
              <a:buChar char="•"/>
            </a:pPr>
            <a:r>
              <a:rPr lang="en-US" sz="1400">
                <a:solidFill>
                  <a:srgbClr val="1B2330"/>
                </a:solidFill>
                <a:ea typeface="Calibri"/>
                <a:cs typeface="Calibri"/>
              </a:rPr>
              <a:t>Ontology-based data access</a:t>
            </a:r>
          </a:p>
          <a:p>
            <a:pPr marL="342900" indent="-342900">
              <a:spcAft>
                <a:spcPts val="600"/>
              </a:spcAft>
              <a:buSzPct val="100000"/>
              <a:buFont typeface="Arial"/>
              <a:buChar char="•"/>
            </a:pPr>
            <a:r>
              <a:rPr lang="en-US" sz="1400">
                <a:solidFill>
                  <a:srgbClr val="1B2330"/>
                </a:solidFill>
                <a:ea typeface="Calibri"/>
                <a:cs typeface="Calibri"/>
              </a:rPr>
              <a:t>Knowledge graphs</a:t>
            </a:r>
          </a:p>
        </p:txBody>
      </p:sp>
      <p:sp>
        <p:nvSpPr>
          <p:cNvPr id="8" name="TextBox 7">
            <a:extLst>
              <a:ext uri="{FF2B5EF4-FFF2-40B4-BE49-F238E27FC236}">
                <a16:creationId xmlns:a16="http://schemas.microsoft.com/office/drawing/2014/main" id="{5FC6CEA6-4D16-584A-8C7F-4C8CDA91F05E}"/>
              </a:ext>
            </a:extLst>
          </p:cNvPr>
          <p:cNvSpPr txBox="1"/>
          <p:nvPr/>
        </p:nvSpPr>
        <p:spPr>
          <a:xfrm>
            <a:off x="457200" y="301752"/>
            <a:ext cx="3840480" cy="169277"/>
          </a:xfrm>
          <a:prstGeom prst="rect">
            <a:avLst/>
          </a:prstGeom>
          <a:noFill/>
        </p:spPr>
        <p:txBody>
          <a:bodyPr wrap="square" lIns="0" tIns="0" rIns="0" bIns="0" anchor="t">
            <a:spAutoFit/>
          </a:bodyPr>
          <a:lstStyle/>
          <a:p>
            <a:pPr algn="l"/>
            <a:r>
              <a:rPr lang="en-US" sz="1100" b="1" i="0" spc="120">
                <a:solidFill>
                  <a:srgbClr val="004791"/>
                </a:solidFill>
                <a:latin typeface="Calibri"/>
              </a:rPr>
              <a:t>THE NEW FRONTIER</a:t>
            </a:r>
            <a:endParaRPr sz="1100" b="1" i="0" spc="120">
              <a:solidFill>
                <a:srgbClr val="004791"/>
              </a:solidFill>
              <a:latin typeface="Calibri"/>
            </a:endParaRPr>
          </a:p>
        </p:txBody>
      </p:sp>
    </p:spTree>
    <p:extLst>
      <p:ext uri="{BB962C8B-B14F-4D97-AF65-F5344CB8AC3E}">
        <p14:creationId xmlns:p14="http://schemas.microsoft.com/office/powerpoint/2010/main" val="2560160606"/>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99711D93-4CB8-484D-C177-F1C90584559C}"/>
            </a:ext>
          </a:extLst>
        </p:cNvPr>
        <p:cNvGrpSpPr/>
        <p:nvPr/>
      </p:nvGrpSpPr>
      <p:grpSpPr>
        <a:xfrm>
          <a:off x="0" y="0"/>
          <a:ext cx="0" cy="0"/>
          <a:chOff x="0" y="0"/>
          <a:chExt cx="0" cy="0"/>
        </a:xfrm>
      </p:grpSpPr>
      <p:sp>
        <p:nvSpPr>
          <p:cNvPr id="20" name="Text 17">
            <a:extLst>
              <a:ext uri="{FF2B5EF4-FFF2-40B4-BE49-F238E27FC236}">
                <a16:creationId xmlns:a16="http://schemas.microsoft.com/office/drawing/2014/main" id="{649DCA6D-D257-0A49-32EF-ACC205D4ADE0}"/>
              </a:ext>
            </a:extLst>
          </p:cNvPr>
          <p:cNvSpPr/>
          <p:nvPr/>
        </p:nvSpPr>
        <p:spPr>
          <a:xfrm>
            <a:off x="457200" y="4832604"/>
            <a:ext cx="2743200" cy="146304"/>
          </a:xfrm>
          <a:prstGeom prst="rect">
            <a:avLst/>
          </a:prstGeom>
          <a:noFill/>
          <a:ln/>
        </p:spPr>
        <p:txBody>
          <a:bodyPr wrap="square" lIns="0" tIns="0" rIns="0" bIns="0" rtlCol="0" anchor="ctr"/>
          <a:lstStyle/>
          <a:p>
            <a:pPr marL="0" indent="0" algn="l">
              <a:buNone/>
            </a:pPr>
            <a:r>
              <a:rPr lang="en-US" sz="800" b="1" kern="0" spc="100">
                <a:solidFill>
                  <a:srgbClr val="004791"/>
                </a:solidFill>
                <a:latin typeface="Calibri" pitchFamily="34" charset="0"/>
                <a:ea typeface="Calibri" pitchFamily="34" charset="-122"/>
                <a:cs typeface="Calibri" pitchFamily="34" charset="-120"/>
              </a:rPr>
              <a:t>KTH</a:t>
            </a:r>
            <a:r>
              <a:rPr lang="en-US" sz="800" kern="0" spc="100">
                <a:solidFill>
                  <a:srgbClr val="C9C3BB"/>
                </a:solidFill>
                <a:latin typeface="Calibri" pitchFamily="34" charset="0"/>
                <a:ea typeface="Calibri" pitchFamily="34" charset="-122"/>
                <a:cs typeface="Calibri" pitchFamily="34" charset="-120"/>
              </a:rPr>
              <a:t>  /  </a:t>
            </a:r>
            <a:r>
              <a:rPr lang="en-US" sz="800" b="1" kern="0" spc="100">
                <a:solidFill>
                  <a:srgbClr val="57068C"/>
                </a:solidFill>
                <a:latin typeface="Calibri" pitchFamily="34" charset="0"/>
                <a:ea typeface="Calibri" pitchFamily="34" charset="-122"/>
                <a:cs typeface="Calibri" pitchFamily="34" charset="-120"/>
              </a:rPr>
              <a:t>NYU</a:t>
            </a:r>
            <a:r>
              <a:rPr lang="en-US" sz="800" kern="0" spc="100">
                <a:solidFill>
                  <a:srgbClr val="C9C3BB"/>
                </a:solidFill>
                <a:latin typeface="Calibri" pitchFamily="34" charset="0"/>
                <a:ea typeface="Calibri" pitchFamily="34" charset="-122"/>
                <a:cs typeface="Calibri" pitchFamily="34" charset="-120"/>
              </a:rPr>
              <a:t>  /  </a:t>
            </a:r>
            <a:r>
              <a:rPr lang="en-US" sz="800" b="1" kern="0" spc="100">
                <a:solidFill>
                  <a:srgbClr val="0066B3"/>
                </a:solidFill>
                <a:latin typeface="Calibri" pitchFamily="34" charset="0"/>
                <a:ea typeface="Calibri" pitchFamily="34" charset="-122"/>
                <a:cs typeface="Calibri" pitchFamily="34" charset="-120"/>
              </a:rPr>
              <a:t>TU Wien</a:t>
            </a:r>
            <a:endParaRPr lang="en-US" sz="800"/>
          </a:p>
        </p:txBody>
      </p:sp>
      <p:sp>
        <p:nvSpPr>
          <p:cNvPr id="21" name="Text 18">
            <a:extLst>
              <a:ext uri="{FF2B5EF4-FFF2-40B4-BE49-F238E27FC236}">
                <a16:creationId xmlns:a16="http://schemas.microsoft.com/office/drawing/2014/main" id="{074A7456-BCEB-0D86-76F0-139681176306}"/>
              </a:ext>
            </a:extLst>
          </p:cNvPr>
          <p:cNvSpPr/>
          <p:nvPr/>
        </p:nvSpPr>
        <p:spPr>
          <a:xfrm>
            <a:off x="5486400" y="4823460"/>
            <a:ext cx="2743200" cy="164592"/>
          </a:xfrm>
          <a:prstGeom prst="rect">
            <a:avLst/>
          </a:prstGeom>
          <a:noFill/>
          <a:ln/>
        </p:spPr>
        <p:txBody>
          <a:bodyPr wrap="square" lIns="0" tIns="0" rIns="0" bIns="0" rtlCol="0" anchor="ctr"/>
          <a:lstStyle/>
          <a:p>
            <a:pPr algn="r"/>
            <a:r>
              <a:rPr lang="en-US" sz="800">
                <a:solidFill>
                  <a:srgbClr val="5C6470"/>
                </a:solidFill>
                <a:latin typeface="Calibri"/>
                <a:ea typeface="Calibri"/>
                <a:cs typeface="Calibri"/>
              </a:rPr>
              <a:t>Katja Hose</a:t>
            </a:r>
          </a:p>
        </p:txBody>
      </p:sp>
      <p:sp>
        <p:nvSpPr>
          <p:cNvPr id="22" name="Text 19">
            <a:extLst>
              <a:ext uri="{FF2B5EF4-FFF2-40B4-BE49-F238E27FC236}">
                <a16:creationId xmlns:a16="http://schemas.microsoft.com/office/drawing/2014/main" id="{5A39E5FC-135D-3196-3407-F78857F197CA}"/>
              </a:ext>
            </a:extLst>
          </p:cNvPr>
          <p:cNvSpPr/>
          <p:nvPr/>
        </p:nvSpPr>
        <p:spPr>
          <a:xfrm>
            <a:off x="8321040" y="4823460"/>
            <a:ext cx="365760" cy="164592"/>
          </a:xfrm>
          <a:prstGeom prst="rect">
            <a:avLst/>
          </a:prstGeom>
          <a:noFill/>
          <a:ln/>
        </p:spPr>
        <p:txBody>
          <a:bodyPr wrap="square" lIns="0" tIns="0" rIns="0" bIns="0" rtlCol="0" anchor="ctr"/>
          <a:lstStyle/>
          <a:p>
            <a:pPr marL="0" indent="0" algn="r">
              <a:buNone/>
            </a:pPr>
            <a:fld id="{00000000-0000-0000-0000-000000000040}" type="slidenum">
              <a:rPr lang="en-US" sz="800">
                <a:solidFill>
                  <a:srgbClr val="5C6470"/>
                </a:solidFill>
                <a:latin typeface="Calibri" pitchFamily="34" charset="0"/>
                <a:ea typeface="Calibri" pitchFamily="34" charset="-122"/>
                <a:cs typeface="Calibri" pitchFamily="34" charset="-120"/>
              </a:rPr>
              <a:t>109</a:t>
            </a:fld>
            <a:endParaRPr lang="en-US" sz="800"/>
          </a:p>
        </p:txBody>
      </p:sp>
      <p:sp>
        <p:nvSpPr>
          <p:cNvPr id="23" name="Footer Divider">
            <a:extLst>
              <a:ext uri="{FF2B5EF4-FFF2-40B4-BE49-F238E27FC236}">
                <a16:creationId xmlns:a16="http://schemas.microsoft.com/office/drawing/2014/main" id="{6AC8BAFE-5CC1-B074-5804-7CA1FB08657C}"/>
              </a:ext>
            </a:extLst>
          </p:cNvPr>
          <p:cNvSpPr/>
          <p:nvPr/>
        </p:nvSpPr>
        <p:spPr>
          <a:xfrm>
            <a:off x="457200" y="4721380"/>
            <a:ext cx="8229600" cy="9525"/>
          </a:xfrm>
          <a:prstGeom prst="rect">
            <a:avLst/>
          </a:prstGeom>
          <a:solidFill>
            <a:srgbClr val="C9C3BB"/>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SE"/>
          </a:p>
        </p:txBody>
      </p:sp>
      <p:sp>
        <p:nvSpPr>
          <p:cNvPr id="9" name="Text 7">
            <a:extLst>
              <a:ext uri="{FF2B5EF4-FFF2-40B4-BE49-F238E27FC236}">
                <a16:creationId xmlns:a16="http://schemas.microsoft.com/office/drawing/2014/main" id="{100912B0-71EC-1385-0896-C5E2E89595E3}"/>
              </a:ext>
            </a:extLst>
          </p:cNvPr>
          <p:cNvSpPr/>
          <p:nvPr/>
        </p:nvSpPr>
        <p:spPr>
          <a:xfrm>
            <a:off x="457200" y="868680"/>
            <a:ext cx="7772400" cy="822960"/>
          </a:xfrm>
          <a:prstGeom prst="rect">
            <a:avLst/>
          </a:prstGeom>
          <a:noFill/>
          <a:ln/>
        </p:spPr>
        <p:txBody>
          <a:bodyPr wrap="square" lIns="0" tIns="0" rIns="0" bIns="0" rtlCol="0" anchor="ctr"/>
          <a:lstStyle/>
          <a:p>
            <a:r>
              <a:rPr lang="en-US" sz="3600" b="1">
                <a:solidFill>
                  <a:srgbClr val="1B2A4A"/>
                </a:solidFill>
                <a:latin typeface="Bookman Old Style"/>
              </a:rPr>
              <a:t>Agents in Healthcare</a:t>
            </a:r>
          </a:p>
        </p:txBody>
      </p:sp>
      <p:pic>
        <p:nvPicPr>
          <p:cNvPr id="3" name="Picture 2">
            <a:extLst>
              <a:ext uri="{FF2B5EF4-FFF2-40B4-BE49-F238E27FC236}">
                <a16:creationId xmlns:a16="http://schemas.microsoft.com/office/drawing/2014/main" id="{B4904C8F-1188-133F-040A-450E6FCAC16B}"/>
              </a:ext>
            </a:extLst>
          </p:cNvPr>
          <p:cNvPicPr>
            <a:picLocks noChangeAspect="1"/>
          </p:cNvPicPr>
          <p:nvPr/>
        </p:nvPicPr>
        <p:blipFill>
          <a:blip r:embed="rId3"/>
          <a:stretch>
            <a:fillRect/>
          </a:stretch>
        </p:blipFill>
        <p:spPr>
          <a:xfrm>
            <a:off x="3861067" y="1690179"/>
            <a:ext cx="5142695" cy="2893980"/>
          </a:xfrm>
          <a:prstGeom prst="rect">
            <a:avLst/>
          </a:prstGeom>
        </p:spPr>
      </p:pic>
      <p:sp>
        <p:nvSpPr>
          <p:cNvPr id="11" name="Text 9">
            <a:extLst>
              <a:ext uri="{FF2B5EF4-FFF2-40B4-BE49-F238E27FC236}">
                <a16:creationId xmlns:a16="http://schemas.microsoft.com/office/drawing/2014/main" id="{83CA3141-D82B-16AB-B1C0-6C709C6F71CF}"/>
              </a:ext>
            </a:extLst>
          </p:cNvPr>
          <p:cNvSpPr/>
          <p:nvPr/>
        </p:nvSpPr>
        <p:spPr>
          <a:xfrm>
            <a:off x="457200" y="2001141"/>
            <a:ext cx="3672678" cy="2580285"/>
          </a:xfrm>
          <a:prstGeom prst="rect">
            <a:avLst/>
          </a:prstGeom>
          <a:noFill/>
          <a:ln/>
        </p:spPr>
        <p:txBody>
          <a:bodyPr wrap="square" lIns="0" tIns="0" rIns="0" bIns="0" rtlCol="0" anchor="t"/>
          <a:lstStyle/>
          <a:p>
            <a:pPr>
              <a:lnSpc>
                <a:spcPts val="2200"/>
              </a:lnSpc>
              <a:spcAft>
                <a:spcPts val="1000"/>
              </a:spcAft>
              <a:buSzPct val="100000"/>
            </a:pPr>
            <a:r>
              <a:rPr lang="en-US" sz="1400">
                <a:solidFill>
                  <a:srgbClr val="1B2330"/>
                </a:solidFill>
                <a:ea typeface="+mn-lt"/>
                <a:cs typeface="+mn-lt"/>
              </a:rPr>
              <a:t>Central component</a:t>
            </a:r>
            <a:endParaRPr lang="en-US" sz="1400">
              <a:ea typeface="Calibri"/>
              <a:cs typeface="Calibri"/>
            </a:endParaRPr>
          </a:p>
          <a:p>
            <a:pPr marL="342900" indent="-342900">
              <a:spcAft>
                <a:spcPts val="600"/>
              </a:spcAft>
              <a:buSzPct val="100000"/>
              <a:buFont typeface="Arial"/>
              <a:buChar char="•"/>
            </a:pPr>
            <a:r>
              <a:rPr lang="en-US" sz="1400">
                <a:solidFill>
                  <a:srgbClr val="1B2330"/>
                </a:solidFill>
                <a:latin typeface="Calibri"/>
                <a:ea typeface="+mn-lt"/>
                <a:cs typeface="Calibri"/>
              </a:rPr>
              <a:t>Distributed system</a:t>
            </a:r>
            <a:endParaRPr lang="en-US" sz="1400">
              <a:ea typeface="Calibri"/>
              <a:cs typeface="Calibri"/>
            </a:endParaRPr>
          </a:p>
          <a:p>
            <a:pPr marL="342900" indent="-342900">
              <a:spcAft>
                <a:spcPts val="600"/>
              </a:spcAft>
              <a:buSzPct val="100000"/>
              <a:buFont typeface="Arial"/>
              <a:buChar char="•"/>
            </a:pPr>
            <a:r>
              <a:rPr lang="en-US" sz="1400">
                <a:solidFill>
                  <a:srgbClr val="1B2330"/>
                </a:solidFill>
                <a:ea typeface="+mn-lt"/>
                <a:cs typeface="+mn-lt"/>
              </a:rPr>
              <a:t>Collaboration and negotiation to achieve tasks</a:t>
            </a:r>
            <a:endParaRPr lang="en-US"/>
          </a:p>
          <a:p>
            <a:pPr marL="342900" indent="-342900">
              <a:spcAft>
                <a:spcPts val="600"/>
              </a:spcAft>
              <a:buSzPct val="100000"/>
              <a:buFont typeface="Arial"/>
              <a:buChar char="•"/>
            </a:pPr>
            <a:r>
              <a:rPr lang="en-US" sz="1400">
                <a:solidFill>
                  <a:srgbClr val="1B2330"/>
                </a:solidFill>
                <a:ea typeface="+mn-lt"/>
                <a:cs typeface="+mn-lt"/>
              </a:rPr>
              <a:t>Intelligently combine different skills and specialization</a:t>
            </a:r>
            <a:endParaRPr lang="en-US"/>
          </a:p>
          <a:p>
            <a:pPr marL="342900" indent="-342900">
              <a:spcAft>
                <a:spcPts val="600"/>
              </a:spcAft>
              <a:buSzPct val="100000"/>
              <a:buFont typeface="Arial"/>
              <a:buChar char="•"/>
            </a:pPr>
            <a:r>
              <a:rPr lang="en-US" sz="1400">
                <a:solidFill>
                  <a:srgbClr val="1B2330"/>
                </a:solidFill>
                <a:ea typeface="+mn-lt"/>
                <a:cs typeface="+mn-lt"/>
              </a:rPr>
              <a:t>Automatically align understanding</a:t>
            </a:r>
          </a:p>
          <a:p>
            <a:pPr marL="342900" indent="-342900">
              <a:spcAft>
                <a:spcPts val="600"/>
              </a:spcAft>
              <a:buSzPct val="100000"/>
              <a:buFont typeface="Arial"/>
              <a:buChar char="•"/>
            </a:pPr>
            <a:r>
              <a:rPr lang="en-US" sz="1400">
                <a:solidFill>
                  <a:srgbClr val="1B2330"/>
                </a:solidFill>
                <a:ea typeface="Calibri"/>
                <a:cs typeface="Calibri"/>
              </a:rPr>
              <a:t>Knowledge graphs</a:t>
            </a:r>
          </a:p>
          <a:p>
            <a:pPr marL="342900" indent="-342900">
              <a:spcAft>
                <a:spcPts val="600"/>
              </a:spcAft>
              <a:buSzPct val="100000"/>
              <a:buFont typeface="Arial"/>
              <a:buChar char="•"/>
            </a:pPr>
            <a:r>
              <a:rPr lang="en-US" sz="1400">
                <a:solidFill>
                  <a:srgbClr val="1B2330"/>
                </a:solidFill>
                <a:ea typeface="Calibri"/>
                <a:cs typeface="Calibri"/>
              </a:rPr>
              <a:t>Multi-modality </a:t>
            </a:r>
          </a:p>
        </p:txBody>
      </p:sp>
      <p:sp>
        <p:nvSpPr>
          <p:cNvPr id="8" name="TextBox 7">
            <a:extLst>
              <a:ext uri="{FF2B5EF4-FFF2-40B4-BE49-F238E27FC236}">
                <a16:creationId xmlns:a16="http://schemas.microsoft.com/office/drawing/2014/main" id="{CA08A419-A582-46D7-9DFF-A2B4736D5DB3}"/>
              </a:ext>
            </a:extLst>
          </p:cNvPr>
          <p:cNvSpPr txBox="1"/>
          <p:nvPr/>
        </p:nvSpPr>
        <p:spPr>
          <a:xfrm>
            <a:off x="457200" y="301752"/>
            <a:ext cx="3840480" cy="169277"/>
          </a:xfrm>
          <a:prstGeom prst="rect">
            <a:avLst/>
          </a:prstGeom>
          <a:noFill/>
        </p:spPr>
        <p:txBody>
          <a:bodyPr wrap="square" lIns="0" tIns="0" rIns="0" bIns="0" anchor="t">
            <a:spAutoFit/>
          </a:bodyPr>
          <a:lstStyle/>
          <a:p>
            <a:pPr algn="l"/>
            <a:r>
              <a:rPr lang="en-US" sz="1100" b="1" i="0" spc="120">
                <a:solidFill>
                  <a:srgbClr val="004791"/>
                </a:solidFill>
                <a:latin typeface="Calibri"/>
              </a:rPr>
              <a:t>THE NEW FRONTIER</a:t>
            </a:r>
            <a:endParaRPr sz="1100" b="1" i="0" spc="120">
              <a:solidFill>
                <a:srgbClr val="004791"/>
              </a:solidFill>
              <a:latin typeface="Calibri"/>
            </a:endParaRPr>
          </a:p>
        </p:txBody>
      </p:sp>
    </p:spTree>
    <p:extLst>
      <p:ext uri="{BB962C8B-B14F-4D97-AF65-F5344CB8AC3E}">
        <p14:creationId xmlns:p14="http://schemas.microsoft.com/office/powerpoint/2010/main" val="1522754091"/>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B117D4-8C90-6471-FA7F-7C92A7AD45D9}"/>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1BF69DB-1B24-0AE0-C99B-0ACC3FA4C48E}"/>
              </a:ext>
            </a:extLst>
          </p:cNvPr>
          <p:cNvSpPr txBox="1"/>
          <p:nvPr/>
        </p:nvSpPr>
        <p:spPr>
          <a:xfrm>
            <a:off x="457200" y="878491"/>
            <a:ext cx="7863840" cy="492443"/>
          </a:xfrm>
          <a:prstGeom prst="rect">
            <a:avLst/>
          </a:prstGeom>
          <a:noFill/>
        </p:spPr>
        <p:txBody>
          <a:bodyPr wrap="square" lIns="0" tIns="0" rIns="0" bIns="0" anchor="ctr">
            <a:spAutoFit/>
          </a:bodyPr>
          <a:lstStyle/>
          <a:p>
            <a:pPr algn="l"/>
            <a:r>
              <a:rPr lang="en-US" sz="3200" b="1" err="1">
                <a:solidFill>
                  <a:srgbClr val="1B2A4A"/>
                </a:solidFill>
                <a:latin typeface="Bookman Old Style"/>
              </a:rPr>
              <a:t>Conclusio</a:t>
            </a:r>
            <a:r>
              <a:rPr lang="en-US" sz="3200" b="1">
                <a:solidFill>
                  <a:srgbClr val="1B2A4A"/>
                </a:solidFill>
                <a:latin typeface="Bookman Old Style"/>
              </a:rPr>
              <a:t>n</a:t>
            </a:r>
            <a:endParaRPr lang="en-US"/>
          </a:p>
        </p:txBody>
      </p:sp>
      <p:sp>
        <p:nvSpPr>
          <p:cNvPr id="4" name="TextBox 3">
            <a:extLst>
              <a:ext uri="{FF2B5EF4-FFF2-40B4-BE49-F238E27FC236}">
                <a16:creationId xmlns:a16="http://schemas.microsoft.com/office/drawing/2014/main" id="{7E8B6686-757F-C571-9A33-6B2AA28DE8AF}"/>
              </a:ext>
            </a:extLst>
          </p:cNvPr>
          <p:cNvSpPr txBox="1"/>
          <p:nvPr/>
        </p:nvSpPr>
        <p:spPr>
          <a:xfrm>
            <a:off x="457200" y="1494876"/>
            <a:ext cx="7863840" cy="192360"/>
          </a:xfrm>
          <a:prstGeom prst="rect">
            <a:avLst/>
          </a:prstGeom>
          <a:noFill/>
        </p:spPr>
        <p:txBody>
          <a:bodyPr wrap="square" lIns="0" tIns="0" rIns="0" bIns="0" anchor="ctr">
            <a:spAutoFit/>
          </a:bodyPr>
          <a:lstStyle/>
          <a:p>
            <a:r>
              <a:rPr lang="en-US" sz="1250">
                <a:solidFill>
                  <a:srgbClr val="5C6470"/>
                </a:solidFill>
                <a:latin typeface="Calibri"/>
              </a:rPr>
              <a:t>Why this matters</a:t>
            </a:r>
            <a:endParaRPr lang="en-US"/>
          </a:p>
        </p:txBody>
      </p:sp>
      <p:sp>
        <p:nvSpPr>
          <p:cNvPr id="12" name="Rectangle 11">
            <a:extLst>
              <a:ext uri="{FF2B5EF4-FFF2-40B4-BE49-F238E27FC236}">
                <a16:creationId xmlns:a16="http://schemas.microsoft.com/office/drawing/2014/main" id="{330EBFB4-FC18-8206-086D-415918D3BE59}"/>
              </a:ext>
            </a:extLst>
          </p:cNvPr>
          <p:cNvSpPr/>
          <p:nvPr/>
        </p:nvSpPr>
        <p:spPr>
          <a:xfrm>
            <a:off x="457200" y="4718304"/>
            <a:ext cx="8229600" cy="9144"/>
          </a:xfrm>
          <a:prstGeom prst="rect">
            <a:avLst/>
          </a:prstGeom>
          <a:solidFill>
            <a:srgbClr val="C9C3BB"/>
          </a:solidFill>
          <a:ln>
            <a:noFill/>
          </a:ln>
          <a:effectLst/>
        </p:spPr>
        <p:txBody>
          <a:bodyPr wrap="square" lIns="0" tIns="0" rIns="0" bIns="0" rtlCol="0" anchor="ctr"/>
          <a:lstStyle/>
          <a:p>
            <a:endParaRPr/>
          </a:p>
        </p:txBody>
      </p:sp>
      <p:sp>
        <p:nvSpPr>
          <p:cNvPr id="13" name="TextBox 12">
            <a:extLst>
              <a:ext uri="{FF2B5EF4-FFF2-40B4-BE49-F238E27FC236}">
                <a16:creationId xmlns:a16="http://schemas.microsoft.com/office/drawing/2014/main" id="{05FABEBE-5528-CBB4-4EE2-07398D1ABFF9}"/>
              </a:ext>
            </a:extLst>
          </p:cNvPr>
          <p:cNvSpPr txBox="1"/>
          <p:nvPr/>
        </p:nvSpPr>
        <p:spPr>
          <a:xfrm>
            <a:off x="457200" y="4837176"/>
            <a:ext cx="2743200" cy="146304"/>
          </a:xfrm>
          <a:prstGeom prst="rect">
            <a:avLst/>
          </a:prstGeom>
          <a:noFill/>
        </p:spPr>
        <p:txBody>
          <a:bodyPr wrap="square" lIns="0" tIns="0" rIns="0" bIns="0" anchor="ctr">
            <a:spAutoFit/>
          </a:bodyPr>
          <a:lstStyle/>
          <a:p>
            <a:pPr algn="l"/>
            <a:r>
              <a:rPr sz="800" b="1" i="0" spc="100">
                <a:solidFill>
                  <a:srgbClr val="004791"/>
                </a:solidFill>
                <a:latin typeface="Calibri"/>
              </a:rPr>
              <a:t>KTH</a:t>
            </a:r>
            <a:r>
              <a:rPr sz="800" b="0" i="0" spc="100">
                <a:solidFill>
                  <a:srgbClr val="C9C3BB"/>
                </a:solidFill>
                <a:latin typeface="Calibri"/>
              </a:rPr>
              <a:t>  /  </a:t>
            </a:r>
            <a:r>
              <a:rPr sz="800" b="1" i="0" spc="100">
                <a:solidFill>
                  <a:srgbClr val="57068C"/>
                </a:solidFill>
                <a:latin typeface="Calibri"/>
              </a:rPr>
              <a:t>NYU</a:t>
            </a:r>
            <a:r>
              <a:rPr sz="800" b="0" i="0" spc="100">
                <a:solidFill>
                  <a:srgbClr val="C9C3BB"/>
                </a:solidFill>
                <a:latin typeface="Calibri"/>
              </a:rPr>
              <a:t>  /  </a:t>
            </a:r>
            <a:r>
              <a:rPr sz="800" b="1" i="0" spc="100">
                <a:solidFill>
                  <a:srgbClr val="0066B3"/>
                </a:solidFill>
                <a:latin typeface="Calibri"/>
              </a:rPr>
              <a:t>TU Wien</a:t>
            </a:r>
          </a:p>
        </p:txBody>
      </p:sp>
      <p:sp>
        <p:nvSpPr>
          <p:cNvPr id="14" name="TextBox 13">
            <a:extLst>
              <a:ext uri="{FF2B5EF4-FFF2-40B4-BE49-F238E27FC236}">
                <a16:creationId xmlns:a16="http://schemas.microsoft.com/office/drawing/2014/main" id="{5BFAACF6-4D9E-BBC4-8668-623D9D6617F1}"/>
              </a:ext>
            </a:extLst>
          </p:cNvPr>
          <p:cNvSpPr txBox="1"/>
          <p:nvPr/>
        </p:nvSpPr>
        <p:spPr>
          <a:xfrm>
            <a:off x="5486400" y="4848772"/>
            <a:ext cx="2743200" cy="123111"/>
          </a:xfrm>
          <a:prstGeom prst="rect">
            <a:avLst/>
          </a:prstGeom>
          <a:noFill/>
        </p:spPr>
        <p:txBody>
          <a:bodyPr wrap="square" lIns="0" tIns="0" rIns="0" bIns="0" anchor="ctr">
            <a:spAutoFit/>
          </a:bodyPr>
          <a:lstStyle/>
          <a:p>
            <a:pPr algn="r"/>
            <a:r>
              <a:rPr lang="en-US" sz="800" b="0" i="0">
                <a:solidFill>
                  <a:srgbClr val="5C6470"/>
                </a:solidFill>
                <a:latin typeface="Calibri"/>
              </a:rPr>
              <a:t>Jayanth </a:t>
            </a:r>
            <a:r>
              <a:rPr lang="en-US" sz="800" b="0" i="0" err="1">
                <a:solidFill>
                  <a:srgbClr val="5C6470"/>
                </a:solidFill>
                <a:latin typeface="Calibri"/>
              </a:rPr>
              <a:t>Raghothama</a:t>
            </a:r>
            <a:endParaRPr sz="800" b="0" i="0">
              <a:solidFill>
                <a:srgbClr val="5C6470"/>
              </a:solidFill>
              <a:latin typeface="Calibri"/>
            </a:endParaRPr>
          </a:p>
        </p:txBody>
      </p:sp>
      <p:sp>
        <p:nvSpPr>
          <p:cNvPr id="15" name="TextBox 14">
            <a:extLst>
              <a:ext uri="{FF2B5EF4-FFF2-40B4-BE49-F238E27FC236}">
                <a16:creationId xmlns:a16="http://schemas.microsoft.com/office/drawing/2014/main" id="{5FDF2ADC-5F02-C855-BDEF-ADCE13503D2C}"/>
              </a:ext>
            </a:extLst>
          </p:cNvPr>
          <p:cNvSpPr txBox="1"/>
          <p:nvPr/>
        </p:nvSpPr>
        <p:spPr>
          <a:xfrm>
            <a:off x="8321040" y="4828032"/>
            <a:ext cx="365760" cy="164592"/>
          </a:xfrm>
          <a:prstGeom prst="rect">
            <a:avLst/>
          </a:prstGeom>
          <a:noFill/>
        </p:spPr>
        <p:txBody>
          <a:bodyPr wrap="square" lIns="0" tIns="0" rIns="0" bIns="0" anchor="ctr">
            <a:spAutoFit/>
          </a:bodyPr>
          <a:lstStyle/>
          <a:p>
            <a:pPr algn="r"/>
            <a:fld id="{00000000-0000-0000-0000-0000000000AA}" type="slidenum">
              <a:rPr lang="en-US" sz="800">
                <a:solidFill>
                  <a:srgbClr val="5C6470"/>
                </a:solidFill>
                <a:latin typeface="Calibri"/>
              </a:rPr>
              <a:t>110</a:t>
            </a:fld>
            <a:endParaRPr lang="en-US" sz="800">
              <a:solidFill>
                <a:srgbClr val="5C6470"/>
              </a:solidFill>
              <a:latin typeface="Calibri"/>
            </a:endParaRPr>
          </a:p>
        </p:txBody>
      </p:sp>
      <p:sp>
        <p:nvSpPr>
          <p:cNvPr id="16" name="Rounded Rectangle 15">
            <a:extLst>
              <a:ext uri="{FF2B5EF4-FFF2-40B4-BE49-F238E27FC236}">
                <a16:creationId xmlns:a16="http://schemas.microsoft.com/office/drawing/2014/main" id="{59DDB052-D2FE-24ED-EF8B-FDC954D7B2EB}"/>
              </a:ext>
            </a:extLst>
          </p:cNvPr>
          <p:cNvSpPr/>
          <p:nvPr/>
        </p:nvSpPr>
        <p:spPr>
          <a:xfrm>
            <a:off x="457200" y="1984248"/>
            <a:ext cx="237744" cy="237744"/>
          </a:xfrm>
          <a:prstGeom prst="roundRect">
            <a:avLst>
              <a:gd name="adj" fmla="val 28000"/>
            </a:avLst>
          </a:prstGeom>
          <a:solidFill>
            <a:srgbClr val="E0156F"/>
          </a:solidFill>
          <a:ln>
            <a:noFill/>
          </a:ln>
          <a:effectLst/>
        </p:spPr>
        <p:txBody>
          <a:bodyPr wrap="square" lIns="0" tIns="0" rIns="0" bIns="0" rtlCol="0" anchor="ctr"/>
          <a:lstStyle/>
          <a:p>
            <a:endParaRPr/>
          </a:p>
        </p:txBody>
      </p:sp>
      <p:sp>
        <p:nvSpPr>
          <p:cNvPr id="17" name="TextBox 16">
            <a:extLst>
              <a:ext uri="{FF2B5EF4-FFF2-40B4-BE49-F238E27FC236}">
                <a16:creationId xmlns:a16="http://schemas.microsoft.com/office/drawing/2014/main" id="{E540AFB2-2928-DE8F-6F6E-ABE24F8BC0EC}"/>
              </a:ext>
            </a:extLst>
          </p:cNvPr>
          <p:cNvSpPr txBox="1"/>
          <p:nvPr/>
        </p:nvSpPr>
        <p:spPr>
          <a:xfrm>
            <a:off x="457200" y="1984248"/>
            <a:ext cx="237744" cy="237744"/>
          </a:xfrm>
          <a:prstGeom prst="rect">
            <a:avLst/>
          </a:prstGeom>
          <a:noFill/>
        </p:spPr>
        <p:txBody>
          <a:bodyPr wrap="square" lIns="0" tIns="0" rIns="0" bIns="0" anchor="ctr">
            <a:spAutoFit/>
          </a:bodyPr>
          <a:lstStyle/>
          <a:p>
            <a:pPr algn="ctr"/>
            <a:r>
              <a:rPr sz="950" b="1" i="0">
                <a:solidFill>
                  <a:srgbClr val="FFFFFF"/>
                </a:solidFill>
                <a:latin typeface="Calibri"/>
              </a:rPr>
              <a:t>1</a:t>
            </a:r>
          </a:p>
        </p:txBody>
      </p:sp>
      <p:sp>
        <p:nvSpPr>
          <p:cNvPr id="18" name="TextBox 17">
            <a:extLst>
              <a:ext uri="{FF2B5EF4-FFF2-40B4-BE49-F238E27FC236}">
                <a16:creationId xmlns:a16="http://schemas.microsoft.com/office/drawing/2014/main" id="{7D3EF2FF-E209-9529-1F0C-2E00C4D3A935}"/>
              </a:ext>
            </a:extLst>
          </p:cNvPr>
          <p:cNvSpPr txBox="1"/>
          <p:nvPr/>
        </p:nvSpPr>
        <p:spPr>
          <a:xfrm>
            <a:off x="804672" y="1943100"/>
            <a:ext cx="7863840" cy="215444"/>
          </a:xfrm>
          <a:prstGeom prst="rect">
            <a:avLst/>
          </a:prstGeom>
          <a:noFill/>
        </p:spPr>
        <p:txBody>
          <a:bodyPr wrap="square" lIns="0" tIns="0" rIns="0" bIns="0" anchor="t">
            <a:spAutoFit/>
          </a:bodyPr>
          <a:lstStyle/>
          <a:p>
            <a:r>
              <a:rPr lang="en-US" sz="1400" b="1">
                <a:solidFill>
                  <a:srgbClr val="1B2A4A"/>
                </a:solidFill>
                <a:latin typeface="Calibri"/>
              </a:rPr>
              <a:t>Beyond Technology and Research</a:t>
            </a:r>
            <a:endParaRPr lang="en-US" sz="3200"/>
          </a:p>
        </p:txBody>
      </p:sp>
      <p:sp>
        <p:nvSpPr>
          <p:cNvPr id="19" name="TextBox 18">
            <a:extLst>
              <a:ext uri="{FF2B5EF4-FFF2-40B4-BE49-F238E27FC236}">
                <a16:creationId xmlns:a16="http://schemas.microsoft.com/office/drawing/2014/main" id="{15627FEF-CE38-C225-9711-2875D5035C95}"/>
              </a:ext>
            </a:extLst>
          </p:cNvPr>
          <p:cNvSpPr txBox="1"/>
          <p:nvPr/>
        </p:nvSpPr>
        <p:spPr>
          <a:xfrm>
            <a:off x="804672" y="2116836"/>
            <a:ext cx="7863840" cy="176843"/>
          </a:xfrm>
          <a:prstGeom prst="rect">
            <a:avLst/>
          </a:prstGeom>
          <a:noFill/>
        </p:spPr>
        <p:txBody>
          <a:bodyPr wrap="square" lIns="0" tIns="0" rIns="0" bIns="0" anchor="t">
            <a:spAutoFit/>
          </a:bodyPr>
          <a:lstStyle/>
          <a:p>
            <a:pPr>
              <a:lnSpc>
                <a:spcPct val="110000"/>
              </a:lnSpc>
            </a:pPr>
            <a:r>
              <a:rPr lang="en-US" sz="1100">
                <a:solidFill>
                  <a:srgbClr val="5C6470"/>
                </a:solidFill>
                <a:latin typeface="Calibri"/>
              </a:rPr>
              <a:t>Improvement in data exchange can, and will lead to a tangible improvement in the delivery of care and outcomes for patients</a:t>
            </a:r>
            <a:endParaRPr lang="en-US" sz="3200"/>
          </a:p>
        </p:txBody>
      </p:sp>
      <p:sp>
        <p:nvSpPr>
          <p:cNvPr id="20" name="Rounded Rectangle 19">
            <a:extLst>
              <a:ext uri="{FF2B5EF4-FFF2-40B4-BE49-F238E27FC236}">
                <a16:creationId xmlns:a16="http://schemas.microsoft.com/office/drawing/2014/main" id="{2397F22C-AEF1-60B4-674E-C02966DCD803}"/>
              </a:ext>
            </a:extLst>
          </p:cNvPr>
          <p:cNvSpPr/>
          <p:nvPr/>
        </p:nvSpPr>
        <p:spPr>
          <a:xfrm>
            <a:off x="457200" y="2496312"/>
            <a:ext cx="237744" cy="237744"/>
          </a:xfrm>
          <a:prstGeom prst="roundRect">
            <a:avLst>
              <a:gd name="adj" fmla="val 28000"/>
            </a:avLst>
          </a:prstGeom>
          <a:solidFill>
            <a:srgbClr val="004791"/>
          </a:solidFill>
          <a:ln>
            <a:noFill/>
          </a:ln>
          <a:effectLst/>
        </p:spPr>
        <p:txBody>
          <a:bodyPr wrap="square" lIns="0" tIns="0" rIns="0" bIns="0" rtlCol="0" anchor="ctr"/>
          <a:lstStyle/>
          <a:p>
            <a:endParaRPr/>
          </a:p>
        </p:txBody>
      </p:sp>
      <p:sp>
        <p:nvSpPr>
          <p:cNvPr id="21" name="TextBox 20">
            <a:extLst>
              <a:ext uri="{FF2B5EF4-FFF2-40B4-BE49-F238E27FC236}">
                <a16:creationId xmlns:a16="http://schemas.microsoft.com/office/drawing/2014/main" id="{5011DF59-884B-3389-C493-A28D56B4681F}"/>
              </a:ext>
            </a:extLst>
          </p:cNvPr>
          <p:cNvSpPr txBox="1"/>
          <p:nvPr/>
        </p:nvSpPr>
        <p:spPr>
          <a:xfrm>
            <a:off x="457200" y="2496312"/>
            <a:ext cx="237744" cy="237744"/>
          </a:xfrm>
          <a:prstGeom prst="rect">
            <a:avLst/>
          </a:prstGeom>
          <a:noFill/>
        </p:spPr>
        <p:txBody>
          <a:bodyPr wrap="square" lIns="0" tIns="0" rIns="0" bIns="0" anchor="ctr">
            <a:spAutoFit/>
          </a:bodyPr>
          <a:lstStyle/>
          <a:p>
            <a:pPr algn="ctr"/>
            <a:r>
              <a:rPr sz="950" b="1" i="0">
                <a:solidFill>
                  <a:srgbClr val="FFFFFF"/>
                </a:solidFill>
                <a:latin typeface="Calibri"/>
              </a:rPr>
              <a:t>2</a:t>
            </a:r>
          </a:p>
        </p:txBody>
      </p:sp>
      <p:sp>
        <p:nvSpPr>
          <p:cNvPr id="22" name="TextBox 21">
            <a:extLst>
              <a:ext uri="{FF2B5EF4-FFF2-40B4-BE49-F238E27FC236}">
                <a16:creationId xmlns:a16="http://schemas.microsoft.com/office/drawing/2014/main" id="{7CD11F5E-8E8F-7B37-9CB0-9CB86A74D251}"/>
              </a:ext>
            </a:extLst>
          </p:cNvPr>
          <p:cNvSpPr txBox="1"/>
          <p:nvPr/>
        </p:nvSpPr>
        <p:spPr>
          <a:xfrm>
            <a:off x="804672" y="2455164"/>
            <a:ext cx="7863840" cy="215444"/>
          </a:xfrm>
          <a:prstGeom prst="rect">
            <a:avLst/>
          </a:prstGeom>
          <a:noFill/>
        </p:spPr>
        <p:txBody>
          <a:bodyPr wrap="square" lIns="0" tIns="0" rIns="0" bIns="0" anchor="t">
            <a:spAutoFit/>
          </a:bodyPr>
          <a:lstStyle/>
          <a:p>
            <a:r>
              <a:rPr lang="en-US" sz="1400" b="1">
                <a:solidFill>
                  <a:srgbClr val="1B2A4A"/>
                </a:solidFill>
                <a:ea typeface="Calibri"/>
                <a:cs typeface="Calibri"/>
              </a:rPr>
              <a:t>Data Quality</a:t>
            </a:r>
          </a:p>
        </p:txBody>
      </p:sp>
      <p:sp>
        <p:nvSpPr>
          <p:cNvPr id="23" name="TextBox 22">
            <a:extLst>
              <a:ext uri="{FF2B5EF4-FFF2-40B4-BE49-F238E27FC236}">
                <a16:creationId xmlns:a16="http://schemas.microsoft.com/office/drawing/2014/main" id="{49C1B9A0-E710-A653-C363-D5343960CEF8}"/>
              </a:ext>
            </a:extLst>
          </p:cNvPr>
          <p:cNvSpPr txBox="1"/>
          <p:nvPr/>
        </p:nvSpPr>
        <p:spPr>
          <a:xfrm>
            <a:off x="804672" y="2628900"/>
            <a:ext cx="7863840" cy="176843"/>
          </a:xfrm>
          <a:prstGeom prst="rect">
            <a:avLst/>
          </a:prstGeom>
          <a:noFill/>
        </p:spPr>
        <p:txBody>
          <a:bodyPr wrap="square" lIns="0" tIns="0" rIns="0" bIns="0" anchor="t">
            <a:spAutoFit/>
          </a:bodyPr>
          <a:lstStyle/>
          <a:p>
            <a:pPr>
              <a:lnSpc>
                <a:spcPct val="110000"/>
              </a:lnSpc>
            </a:pPr>
            <a:r>
              <a:rPr lang="en-US" sz="1100">
                <a:solidFill>
                  <a:srgbClr val="5C6470"/>
                </a:solidFill>
                <a:latin typeface="Calibri"/>
              </a:rPr>
              <a:t>Better models, reduced data needs AND improvement in patient outcomes</a:t>
            </a:r>
            <a:endParaRPr lang="en-US" sz="3200"/>
          </a:p>
        </p:txBody>
      </p:sp>
      <p:sp>
        <p:nvSpPr>
          <p:cNvPr id="24" name="Rounded Rectangle 23">
            <a:extLst>
              <a:ext uri="{FF2B5EF4-FFF2-40B4-BE49-F238E27FC236}">
                <a16:creationId xmlns:a16="http://schemas.microsoft.com/office/drawing/2014/main" id="{619C441B-4D75-8574-5C77-7049C36AAC9F}"/>
              </a:ext>
            </a:extLst>
          </p:cNvPr>
          <p:cNvSpPr/>
          <p:nvPr/>
        </p:nvSpPr>
        <p:spPr>
          <a:xfrm>
            <a:off x="457200" y="3008376"/>
            <a:ext cx="237744" cy="237744"/>
          </a:xfrm>
          <a:prstGeom prst="roundRect">
            <a:avLst>
              <a:gd name="adj" fmla="val 28000"/>
            </a:avLst>
          </a:prstGeom>
          <a:solidFill>
            <a:srgbClr val="57068C"/>
          </a:solidFill>
          <a:ln>
            <a:noFill/>
          </a:ln>
          <a:effectLst/>
        </p:spPr>
        <p:txBody>
          <a:bodyPr wrap="square" lIns="0" tIns="0" rIns="0" bIns="0" rtlCol="0" anchor="ctr"/>
          <a:lstStyle/>
          <a:p>
            <a:endParaRPr/>
          </a:p>
        </p:txBody>
      </p:sp>
      <p:sp>
        <p:nvSpPr>
          <p:cNvPr id="25" name="TextBox 24">
            <a:extLst>
              <a:ext uri="{FF2B5EF4-FFF2-40B4-BE49-F238E27FC236}">
                <a16:creationId xmlns:a16="http://schemas.microsoft.com/office/drawing/2014/main" id="{44CBB4D8-FF8A-6E16-9F3B-BE3591CAB6BE}"/>
              </a:ext>
            </a:extLst>
          </p:cNvPr>
          <p:cNvSpPr txBox="1"/>
          <p:nvPr/>
        </p:nvSpPr>
        <p:spPr>
          <a:xfrm>
            <a:off x="457200" y="3008376"/>
            <a:ext cx="237744" cy="237744"/>
          </a:xfrm>
          <a:prstGeom prst="rect">
            <a:avLst/>
          </a:prstGeom>
          <a:noFill/>
        </p:spPr>
        <p:txBody>
          <a:bodyPr wrap="square" lIns="0" tIns="0" rIns="0" bIns="0" anchor="ctr">
            <a:spAutoFit/>
          </a:bodyPr>
          <a:lstStyle/>
          <a:p>
            <a:pPr algn="ctr"/>
            <a:r>
              <a:rPr sz="950" b="1" i="0">
                <a:solidFill>
                  <a:srgbClr val="FFFFFF"/>
                </a:solidFill>
                <a:latin typeface="Calibri"/>
              </a:rPr>
              <a:t>3</a:t>
            </a:r>
          </a:p>
        </p:txBody>
      </p:sp>
      <p:sp>
        <p:nvSpPr>
          <p:cNvPr id="26" name="TextBox 25">
            <a:extLst>
              <a:ext uri="{FF2B5EF4-FFF2-40B4-BE49-F238E27FC236}">
                <a16:creationId xmlns:a16="http://schemas.microsoft.com/office/drawing/2014/main" id="{4106F90A-8B12-4858-613A-5107F6D58019}"/>
              </a:ext>
            </a:extLst>
          </p:cNvPr>
          <p:cNvSpPr txBox="1"/>
          <p:nvPr/>
        </p:nvSpPr>
        <p:spPr>
          <a:xfrm>
            <a:off x="804672" y="2967228"/>
            <a:ext cx="7863840" cy="215444"/>
          </a:xfrm>
          <a:prstGeom prst="rect">
            <a:avLst/>
          </a:prstGeom>
          <a:noFill/>
        </p:spPr>
        <p:txBody>
          <a:bodyPr wrap="square" lIns="0" tIns="0" rIns="0" bIns="0" anchor="t">
            <a:spAutoFit/>
          </a:bodyPr>
          <a:lstStyle/>
          <a:p>
            <a:r>
              <a:rPr lang="en-US" sz="1400" b="1">
                <a:solidFill>
                  <a:srgbClr val="1B2A4A"/>
                </a:solidFill>
                <a:latin typeface="Calibri"/>
              </a:rPr>
              <a:t>True Interoperability</a:t>
            </a:r>
            <a:endParaRPr lang="en-US" sz="3200"/>
          </a:p>
        </p:txBody>
      </p:sp>
      <p:sp>
        <p:nvSpPr>
          <p:cNvPr id="27" name="TextBox 26">
            <a:extLst>
              <a:ext uri="{FF2B5EF4-FFF2-40B4-BE49-F238E27FC236}">
                <a16:creationId xmlns:a16="http://schemas.microsoft.com/office/drawing/2014/main" id="{CD69CB91-7B2E-AF7D-44E6-467A6A0D75D1}"/>
              </a:ext>
            </a:extLst>
          </p:cNvPr>
          <p:cNvSpPr txBox="1"/>
          <p:nvPr/>
        </p:nvSpPr>
        <p:spPr>
          <a:xfrm>
            <a:off x="804672" y="3140964"/>
            <a:ext cx="7863840" cy="176843"/>
          </a:xfrm>
          <a:prstGeom prst="rect">
            <a:avLst/>
          </a:prstGeom>
          <a:noFill/>
        </p:spPr>
        <p:txBody>
          <a:bodyPr wrap="square" lIns="0" tIns="0" rIns="0" bIns="0" anchor="t">
            <a:spAutoFit/>
          </a:bodyPr>
          <a:lstStyle/>
          <a:p>
            <a:pPr>
              <a:lnSpc>
                <a:spcPct val="110000"/>
              </a:lnSpc>
            </a:pPr>
            <a:r>
              <a:rPr lang="en-US" sz="1100">
                <a:solidFill>
                  <a:srgbClr val="5C6470"/>
                </a:solidFill>
                <a:latin typeface="Calibri"/>
              </a:rPr>
              <a:t>Can only come from the domain agreeing on semantics</a:t>
            </a:r>
            <a:endParaRPr lang="en-US" sz="3200"/>
          </a:p>
        </p:txBody>
      </p:sp>
      <p:sp>
        <p:nvSpPr>
          <p:cNvPr id="28" name="Rounded Rectangle 27">
            <a:extLst>
              <a:ext uri="{FF2B5EF4-FFF2-40B4-BE49-F238E27FC236}">
                <a16:creationId xmlns:a16="http://schemas.microsoft.com/office/drawing/2014/main" id="{9C1E2731-6C4E-02DE-F56E-B91976E7A94F}"/>
              </a:ext>
            </a:extLst>
          </p:cNvPr>
          <p:cNvSpPr/>
          <p:nvPr/>
        </p:nvSpPr>
        <p:spPr>
          <a:xfrm>
            <a:off x="457200" y="3520440"/>
            <a:ext cx="237744" cy="237744"/>
          </a:xfrm>
          <a:prstGeom prst="roundRect">
            <a:avLst>
              <a:gd name="adj" fmla="val 28000"/>
            </a:avLst>
          </a:prstGeom>
          <a:solidFill>
            <a:srgbClr val="0066B3"/>
          </a:solidFill>
          <a:ln>
            <a:noFill/>
          </a:ln>
          <a:effectLst/>
        </p:spPr>
        <p:txBody>
          <a:bodyPr wrap="square" lIns="0" tIns="0" rIns="0" bIns="0" rtlCol="0" anchor="ctr"/>
          <a:lstStyle/>
          <a:p>
            <a:endParaRPr/>
          </a:p>
        </p:txBody>
      </p:sp>
      <p:sp>
        <p:nvSpPr>
          <p:cNvPr id="29" name="TextBox 28">
            <a:extLst>
              <a:ext uri="{FF2B5EF4-FFF2-40B4-BE49-F238E27FC236}">
                <a16:creationId xmlns:a16="http://schemas.microsoft.com/office/drawing/2014/main" id="{BCA9A2D6-DF1B-7AAD-2642-A21C07BE47E4}"/>
              </a:ext>
            </a:extLst>
          </p:cNvPr>
          <p:cNvSpPr txBox="1"/>
          <p:nvPr/>
        </p:nvSpPr>
        <p:spPr>
          <a:xfrm>
            <a:off x="457200" y="3520440"/>
            <a:ext cx="237744" cy="237744"/>
          </a:xfrm>
          <a:prstGeom prst="rect">
            <a:avLst/>
          </a:prstGeom>
          <a:noFill/>
        </p:spPr>
        <p:txBody>
          <a:bodyPr wrap="square" lIns="0" tIns="0" rIns="0" bIns="0" anchor="ctr">
            <a:spAutoFit/>
          </a:bodyPr>
          <a:lstStyle/>
          <a:p>
            <a:pPr algn="ctr"/>
            <a:r>
              <a:rPr sz="950" b="1" i="0">
                <a:solidFill>
                  <a:srgbClr val="FFFFFF"/>
                </a:solidFill>
                <a:latin typeface="Calibri"/>
              </a:rPr>
              <a:t>4</a:t>
            </a:r>
          </a:p>
        </p:txBody>
      </p:sp>
      <p:sp>
        <p:nvSpPr>
          <p:cNvPr id="30" name="TextBox 29">
            <a:extLst>
              <a:ext uri="{FF2B5EF4-FFF2-40B4-BE49-F238E27FC236}">
                <a16:creationId xmlns:a16="http://schemas.microsoft.com/office/drawing/2014/main" id="{4F4E75D1-A1C7-1F49-6E5D-B2AD339038E0}"/>
              </a:ext>
            </a:extLst>
          </p:cNvPr>
          <p:cNvSpPr txBox="1"/>
          <p:nvPr/>
        </p:nvSpPr>
        <p:spPr>
          <a:xfrm>
            <a:off x="804672" y="3479292"/>
            <a:ext cx="7863840" cy="215444"/>
          </a:xfrm>
          <a:prstGeom prst="rect">
            <a:avLst/>
          </a:prstGeom>
          <a:noFill/>
        </p:spPr>
        <p:txBody>
          <a:bodyPr wrap="square" lIns="0" tIns="0" rIns="0" bIns="0" anchor="t">
            <a:spAutoFit/>
          </a:bodyPr>
          <a:lstStyle/>
          <a:p>
            <a:r>
              <a:rPr lang="en-US" sz="1400" b="1">
                <a:solidFill>
                  <a:srgbClr val="1B2A4A"/>
                </a:solidFill>
                <a:latin typeface="Calibri"/>
              </a:rPr>
              <a:t>But until then</a:t>
            </a:r>
            <a:endParaRPr lang="en-US" sz="3200"/>
          </a:p>
        </p:txBody>
      </p:sp>
      <p:sp>
        <p:nvSpPr>
          <p:cNvPr id="31" name="TextBox 30">
            <a:extLst>
              <a:ext uri="{FF2B5EF4-FFF2-40B4-BE49-F238E27FC236}">
                <a16:creationId xmlns:a16="http://schemas.microsoft.com/office/drawing/2014/main" id="{AFAB4D03-014E-C255-2377-21BE6A1FC398}"/>
              </a:ext>
            </a:extLst>
          </p:cNvPr>
          <p:cNvSpPr txBox="1"/>
          <p:nvPr/>
        </p:nvSpPr>
        <p:spPr>
          <a:xfrm>
            <a:off x="804672" y="3653028"/>
            <a:ext cx="7863840" cy="176843"/>
          </a:xfrm>
          <a:prstGeom prst="rect">
            <a:avLst/>
          </a:prstGeom>
          <a:noFill/>
        </p:spPr>
        <p:txBody>
          <a:bodyPr wrap="square" lIns="0" tIns="0" rIns="0" bIns="0" anchor="t">
            <a:spAutoFit/>
          </a:bodyPr>
          <a:lstStyle/>
          <a:p>
            <a:pPr>
              <a:lnSpc>
                <a:spcPct val="110000"/>
              </a:lnSpc>
            </a:pPr>
            <a:r>
              <a:rPr lang="en-US" sz="1100">
                <a:solidFill>
                  <a:srgbClr val="5C6470"/>
                </a:solidFill>
                <a:latin typeface="Calibri"/>
              </a:rPr>
              <a:t>Technology can fill the gaps, improve interoperability systems</a:t>
            </a:r>
            <a:endParaRPr lang="en-US" sz="3200"/>
          </a:p>
        </p:txBody>
      </p:sp>
      <p:sp>
        <p:nvSpPr>
          <p:cNvPr id="5" name="TextBox 4">
            <a:extLst>
              <a:ext uri="{FF2B5EF4-FFF2-40B4-BE49-F238E27FC236}">
                <a16:creationId xmlns:a16="http://schemas.microsoft.com/office/drawing/2014/main" id="{962D50D6-CB09-DB31-3C69-05DE480A03C7}"/>
              </a:ext>
            </a:extLst>
          </p:cNvPr>
          <p:cNvSpPr txBox="1"/>
          <p:nvPr/>
        </p:nvSpPr>
        <p:spPr>
          <a:xfrm>
            <a:off x="457200" y="301752"/>
            <a:ext cx="3840480" cy="169277"/>
          </a:xfrm>
          <a:prstGeom prst="rect">
            <a:avLst/>
          </a:prstGeom>
          <a:noFill/>
        </p:spPr>
        <p:txBody>
          <a:bodyPr wrap="square" lIns="0" tIns="0" rIns="0" bIns="0" anchor="t">
            <a:spAutoFit/>
          </a:bodyPr>
          <a:lstStyle/>
          <a:p>
            <a:pPr algn="l"/>
            <a:r>
              <a:rPr lang="en-US" sz="1100" b="1" i="0" spc="120">
                <a:solidFill>
                  <a:srgbClr val="004791"/>
                </a:solidFill>
                <a:latin typeface="Calibri"/>
              </a:rPr>
              <a:t>THE NEW FRONTIER</a:t>
            </a:r>
            <a:endParaRPr sz="1100" b="1" i="0" spc="120">
              <a:solidFill>
                <a:srgbClr val="004791"/>
              </a:solidFill>
              <a:latin typeface="Calibri"/>
            </a:endParaRPr>
          </a:p>
        </p:txBody>
      </p:sp>
    </p:spTree>
    <p:extLst>
      <p:ext uri="{BB962C8B-B14F-4D97-AF65-F5344CB8AC3E}">
        <p14:creationId xmlns:p14="http://schemas.microsoft.com/office/powerpoint/2010/main" val="256602503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65526451-1F12-C247-B1C0-EAA8C2269296}">
  <we:reference id="wa200010001" version="1.0.0.1" store="en-US" storeType="OMEX"/>
  <we:alternateReferences>
    <we:reference id="wa200010001" version="1.0.0.1" store="en-US" storeType="OMEX"/>
  </we:alternateReferences>
  <we:properties>
    <we:property name="claude.fileId" value="&quot;38ffb51f-3538-46a6-bb10-6f8ee9b6ea24&quot;"/>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otalTime>0</TotalTime>
  <Words>13117</Words>
  <Application>Microsoft Macintosh PowerPoint</Application>
  <PresentationFormat>On-screen Show (16:9)</PresentationFormat>
  <Paragraphs>2180</Paragraphs>
  <Slides>110</Slides>
  <Notes>96</Notes>
  <HiddenSlides>2</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110</vt:i4>
      </vt:variant>
    </vt:vector>
  </HeadingPairs>
  <TitlesOfParts>
    <vt:vector size="120" baseType="lpstr">
      <vt:lpstr>Arial</vt:lpstr>
      <vt:lpstr>Bookman Old Style</vt:lpstr>
      <vt:lpstr>Calibri</vt:lpstr>
      <vt:lpstr>Cambria Math</vt:lpstr>
      <vt:lpstr>Consolas</vt:lpstr>
      <vt:lpstr>Courier New</vt:lpstr>
      <vt:lpstr>Helvetica</vt:lpstr>
      <vt:lpstr>Inter</vt:lpstr>
      <vt:lpstr>Inter SemiBold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Combined Brand Template — KTH · NYU · TU Wien</dc:title>
  <dc:subject>PptxGenJS Presentation</dc:subject>
  <dc:creator>Andra</dc:creator>
  <cp:lastModifiedBy>Andra-Denis Ionescu</cp:lastModifiedBy>
  <cp:revision>1</cp:revision>
  <dcterms:created xsi:type="dcterms:W3CDTF">2026-06-30T12:48:03Z</dcterms:created>
  <dcterms:modified xsi:type="dcterms:W3CDTF">2026-09-02T17:12:32Z</dcterms:modified>
</cp:coreProperties>
</file>